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</p:sldIdLst>
  <p:sldSz cx="12191695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148C70" accent2="7755BB" accent3="FFAB91" accent4="D8F3E7" accent5="EAE4FA" accent6="FFF9F1" bg1="FFFFFF" bg2="F7F7F7" folHlink="7755BB" hlink="148C70" tx1="17223A" tx2="5C6B7D"/>
  <p:sldLayoutIdLst>
    <p:sldLayoutId id="2147483649" r:id="rId1"/>
  </p:sldLayoutIdLst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3-image1.jpg"/><Relationship Id="rId3" Type="http://schemas.openxmlformats.org/officeDocument/2006/relationships/image" Target="../media/slide3-image2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4-image1.jpg"/><Relationship Id="rId3" Type="http://schemas.openxmlformats.org/officeDocument/2006/relationships/image" Target="../media/slide4-image2.jpg"/><Relationship Id="rId4" Type="http://schemas.openxmlformats.org/officeDocument/2006/relationships/image" Target="../media/slide4-image3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7-image1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8-image1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9-image1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11-image1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16-image1.jpg"/><Relationship Id="rId3" Type="http://schemas.openxmlformats.org/officeDocument/2006/relationships/hyperlink" Target="https://connectea-course-hub.vercel.app/course-4/media-gallery.html#jev" TargetMode="Externa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26-image1.jp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27-image1.jpg"/><Relationship Id="rId3" Type="http://schemas.openxmlformats.org/officeDocument/2006/relationships/hyperlink" Target="https://connectea-course-hub.vercel.app/course-4/media-gallery.html#landing-page-questions" TargetMode="Externa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29-image1.jpg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31-image1.jpg"/><Relationship Id="rId3" Type="http://schemas.openxmlformats.org/officeDocument/2006/relationships/hyperlink" Target="https://www.instagram.com/reel/DbYtqPACyMa/?hl=en" TargetMode="External"/><Relationship Id="rId4" Type="http://schemas.openxmlformats.org/officeDocument/2006/relationships/hyperlink" Target="https://connectea-course-hub.vercel.app/course-4/media-gallery.html#early-video" TargetMode="Externa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32-image1.jpg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35-image1.jpg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37-image1.jpg"/><Relationship Id="rId3" Type="http://schemas.openxmlformats.org/officeDocument/2006/relationships/image" Target="../media/slide37-image2.jpg"/><Relationship Id="rId4" Type="http://schemas.openxmlformats.org/officeDocument/2006/relationships/image" Target="../media/slide37-image3.jpg"/><Relationship Id="rId5" Type="http://schemas.openxmlformats.org/officeDocument/2006/relationships/image" Target="../media/slide37-image4.jpg"/><Relationship Id="rId6" Type="http://schemas.openxmlformats.org/officeDocument/2006/relationships/hyperlink" Target="https://connectea-course-hub.vercel.app/course-4/media-gallery.html#realistic-images" TargetMode="Externa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38-image1.jpg"/><Relationship Id="rId3" Type="http://schemas.openxmlformats.org/officeDocument/2006/relationships/hyperlink" Target="https://connectea-course-hub.vercel.app/course-4/media-gallery.html#is-this-real" TargetMode="Externa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39-image1.jpg"/><Relationship Id="rId3" Type="http://schemas.openxmlformats.org/officeDocument/2006/relationships/hyperlink" Target="https://connectea-course-hub.vercel.app/course-4/media-gallery.html#dancing-cats" TargetMode="Externa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41-image1.jpg"/><Relationship Id="rId3" Type="http://schemas.openxmlformats.org/officeDocument/2006/relationships/hyperlink" Target="https://www.tiktok.com/@untoldstoriesweb/video/7578920276331613453" TargetMode="External"/><Relationship Id="rId4" Type="http://schemas.openxmlformats.org/officeDocument/2006/relationships/image" Target="../media/slide41-image2.jpg"/><Relationship Id="rId5" Type="http://schemas.openxmlformats.org/officeDocument/2006/relationships/hyperlink" Target="https://www.tiktok.com/@gabriel.nussbaum/video/6941818658721139974" TargetMode="External"/><Relationship Id="rId6" Type="http://schemas.openxmlformats.org/officeDocument/2006/relationships/image" Target="../media/slide41-image3.jpg"/><Relationship Id="rId7" Type="http://schemas.openxmlformats.org/officeDocument/2006/relationships/hyperlink" Target="https://www.tiktok.com/@taylorcassidyj" TargetMode="External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42-image1.jpg"/><Relationship Id="rId3" Type="http://schemas.openxmlformats.org/officeDocument/2006/relationships/image" Target="../media/slide42-image2.jpg"/><Relationship Id="rId4" Type="http://schemas.openxmlformats.org/officeDocument/2006/relationships/image" Target="../media/slide42-image3.jpg"/><Relationship Id="rId5" Type="http://schemas.openxmlformats.org/officeDocument/2006/relationships/image" Target="../media/slide42-image4.jpg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43-image1.jpg"/><Relationship Id="rId3" Type="http://schemas.openxmlformats.org/officeDocument/2006/relationships/hyperlink" Target="https://connectea-course-hub.vercel.app/course-4/media-gallery.html#whiteboard" TargetMode="External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45-image1.jpg"/><Relationship Id="rId3" Type="http://schemas.openxmlformats.org/officeDocument/2006/relationships/hyperlink" Target="https://connectea-course-hub.vercel.app/course-4/media-gallery.html#character-sheet" TargetMode="External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46-image1.jpg"/><Relationship Id="rId3" Type="http://schemas.openxmlformats.org/officeDocument/2006/relationships/hyperlink" Target="https://connectea-course-hub.vercel.app/course-4/media-gallery.html#storyboard" TargetMode="External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47-image1.jpg"/><Relationship Id="rId3" Type="http://schemas.openxmlformats.org/officeDocument/2006/relationships/hyperlink" Target="https://connectea-course-hub.vercel.app/course-4/prompt-showcase.html" TargetMode="External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48-image1.jpg"/></Relationships>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49-image1.jpg"/><Relationship Id="rId3" Type="http://schemas.openxmlformats.org/officeDocument/2006/relationships/hyperlink" Target="https://connectea-course-hub.vercel.app/course-4/media-gallery.html#motion-control" TargetMode="External"/></Relationships>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viralfindr.com/" TargetMode="External"/><Relationship Id="rId3" Type="http://schemas.openxmlformats.org/officeDocument/2006/relationships/hyperlink" Target="https://lightreel.ai/" TargetMode="External"/><Relationship Id="rId4" Type="http://schemas.openxmlformats.org/officeDocument/2006/relationships/hyperlink" Target="https://www.gethookd.ai/" TargetMode="External"/><Relationship Id="rId5" Type="http://schemas.openxmlformats.org/officeDocument/2006/relationships/hyperlink" Target="https://nichetraffickit.com/" TargetMode="External"/><Relationship Id="rId6" Type="http://schemas.openxmlformats.org/officeDocument/2006/relationships/hyperlink" Target="https://scrapecreators.com/" TargetMode="External"/></Relationships>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55-image1.jpg"/><Relationship Id="rId3" Type="http://schemas.openxmlformats.org/officeDocument/2006/relationships/hyperlink" Target="https://connectea-course-hub.vercel.app/course-4/media-gallery.html#hook-swipe-file" TargetMode="External"/></Relationships>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56-image1.jpg"/><Relationship Id="rId3" Type="http://schemas.openxmlformats.org/officeDocument/2006/relationships/image" Target="../media/slide56-image2.jpg"/><Relationship Id="rId4" Type="http://schemas.openxmlformats.org/officeDocument/2006/relationships/image" Target="../media/slide56-image3.jpg"/><Relationship Id="rId5" Type="http://schemas.openxmlformats.org/officeDocument/2006/relationships/hyperlink" Target="https://connectea-course-hub.vercel.app/course-4/media-gallery.html#transformation" TargetMode="External"/></Relationships>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57-image1.jpg"/></Relationships>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58-image1.jpg"/><Relationship Id="rId3" Type="http://schemas.openxmlformats.org/officeDocument/2006/relationships/hyperlink" Target="https://connectea-course-hub.vercel.app/course-4/media-gallery.html#how-to-carousel" TargetMode="External"/></Relationships>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61-image1.jpg"/><Relationship Id="rId3" Type="http://schemas.openxmlformats.org/officeDocument/2006/relationships/hyperlink" Target="https://connectea-course-hub.vercel.app/course-4/media-gallery.html#comment-dm" TargetMode="External"/></Relationships>
</file>

<file path=ppt/slides/_rels/slide6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777240" y="502920"/>
            <a:ext cx="80467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D5F36A"/>
                </a:solidFill>
                <a:latin typeface="Arial"/>
              </a:rPr>
              <a:t>BUILDING WITH NO-CODE</a:t>
            </a:r>
            <a:endParaRPr lang="en-US" sz="1400"/>
          </a:p>
        </p:txBody>
      </p:sp>
      <p:sp>
        <p:nvSpPr>
          <p:cNvPr id="3" name="Text 3"/>
          <p:cNvSpPr txBox="1"/>
          <p:nvPr/>
        </p:nvSpPr>
        <p:spPr>
          <a:xfrm>
            <a:off x="9646920" y="502920"/>
            <a:ext cx="17373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400" b="1">
                <a:solidFill>
                  <a:srgbClr val="FFFFFF"/>
                </a:solidFill>
                <a:latin typeface="Arial"/>
              </a:rPr>
              <a:t>COURSE 04</a:t>
            </a:r>
            <a:endParaRPr lang="en-US" sz="1400"/>
          </a:p>
        </p:txBody>
      </p:sp>
      <p:sp>
        <p:nvSpPr>
          <p:cNvPr id="4" name="Rule 4"/>
          <p:cNvSpPr/>
          <p:nvPr/>
        </p:nvSpPr>
        <p:spPr>
          <a:xfrm>
            <a:off x="777240" y="1033272"/>
            <a:ext cx="10607040" cy="0"/>
          </a:xfrm>
          <a:prstGeom prst="line">
            <a:avLst/>
          </a:prstGeom>
          <a:ln w="15240">
            <a:solidFill>
              <a:srgbClr val="42506A"/>
            </a:solidFill>
          </a:ln>
        </p:spPr>
      </p:sp>
      <p:sp>
        <p:nvSpPr>
          <p:cNvPr id="5" name="Text 5"/>
          <p:cNvSpPr txBox="1"/>
          <p:nvPr/>
        </p:nvSpPr>
        <p:spPr>
          <a:xfrm>
            <a:off x="777240" y="1572768"/>
            <a:ext cx="10652760" cy="9601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5700" b="1">
                <a:solidFill>
                  <a:srgbClr val="FFFFFF"/>
                </a:solidFill>
                <a:latin typeface="Arial"/>
              </a:rPr>
              <a:t>What can AI do today</a:t>
            </a:r>
            <a:endParaRPr lang="en-US" sz="5700"/>
          </a:p>
        </p:txBody>
      </p:sp>
      <p:sp>
        <p:nvSpPr>
          <p:cNvPr id="6" name="Text 6"/>
          <p:cNvSpPr txBox="1"/>
          <p:nvPr/>
        </p:nvSpPr>
        <p:spPr>
          <a:xfrm>
            <a:off x="777240" y="2596896"/>
            <a:ext cx="10652760" cy="9601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5700" b="1">
                <a:solidFill>
                  <a:srgbClr val="FFFFFF"/>
                </a:solidFill>
                <a:latin typeface="Arial"/>
              </a:rPr>
              <a:t>that it could not do</a:t>
            </a:r>
            <a:endParaRPr lang="en-US" sz="5700"/>
          </a:p>
        </p:txBody>
      </p:sp>
      <p:sp>
        <p:nvSpPr>
          <p:cNvPr id="7" name="Text 7"/>
          <p:cNvSpPr txBox="1"/>
          <p:nvPr/>
        </p:nvSpPr>
        <p:spPr>
          <a:xfrm>
            <a:off x="777240" y="3657600"/>
            <a:ext cx="10652760" cy="11430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7000" b="1">
                <a:solidFill>
                  <a:srgbClr val="D5F36A"/>
                </a:solidFill>
                <a:latin typeface="Arial"/>
              </a:rPr>
              <a:t>two years ago?</a:t>
            </a:r>
            <a:endParaRPr lang="en-US" sz="7000"/>
          </a:p>
        </p:txBody>
      </p:sp>
      <p:sp>
        <p:nvSpPr>
          <p:cNvPr id="8" name="Text 8"/>
          <p:cNvSpPr txBox="1"/>
          <p:nvPr/>
        </p:nvSpPr>
        <p:spPr>
          <a:xfrm>
            <a:off x="813816" y="5605272"/>
            <a:ext cx="10424160" cy="37871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>
                <a:solidFill>
                  <a:srgbClr val="FFFFFF"/>
                </a:solidFill>
                <a:latin typeface="Arial"/>
              </a:rPr>
              <a:t>From chatbots to systems that create, decide, act and transact.</a:t>
            </a:r>
            <a:endParaRPr lang="en-US" sz="2100"/>
          </a:p>
        </p:txBody>
      </p:sp>
      <p:sp>
        <p:nvSpPr>
          <p:cNvPr id="9" name="Text 9"/>
          <p:cNvSpPr txBox="1"/>
          <p:nvPr/>
        </p:nvSpPr>
        <p:spPr>
          <a:xfrm>
            <a:off x="813816" y="6217920"/>
            <a:ext cx="104241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AAB4C6"/>
                </a:solidFill>
                <a:latin typeface="Arial"/>
              </a:rPr>
              <a:t>FROM AI KNOWLEDGE TO AI IN PRACTICE</a:t>
            </a:r>
            <a:endParaRPr lang="en-US"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START HERE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131B2B"/>
                </a:solidFill>
                <a:latin typeface="Arial"/>
              </a:rPr>
              <a:t>AI has changed again.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Framing timeline: examples mark waves of capability becoming usable, not invention dates.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02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77240" y="1920240"/>
            <a:ext cx="64008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01</a:t>
            </a:r>
            <a:endParaRPr lang="en-US" sz="1600"/>
          </a:p>
        </p:txBody>
      </p:sp>
      <p:sp>
        <p:nvSpPr>
          <p:cNvPr id="7" name="Rule 7"/>
          <p:cNvSpPr/>
          <p:nvPr/>
        </p:nvSpPr>
        <p:spPr>
          <a:xfrm>
            <a:off x="1600200" y="2075688"/>
            <a:ext cx="2468880" cy="0"/>
          </a:xfrm>
          <a:prstGeom prst="line">
            <a:avLst/>
          </a:prstGeom>
          <a:ln w="17780">
            <a:solidFill>
              <a:srgbClr val="C8C2B7"/>
            </a:solidFill>
          </a:ln>
        </p:spPr>
      </p:sp>
      <p:sp>
        <p:nvSpPr>
          <p:cNvPr id="8" name="Text 8"/>
          <p:cNvSpPr txBox="1"/>
          <p:nvPr/>
        </p:nvSpPr>
        <p:spPr>
          <a:xfrm>
            <a:off x="777240" y="2313432"/>
            <a:ext cx="3429000" cy="46888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600" b="1">
                <a:solidFill>
                  <a:srgbClr val="131B2B"/>
                </a:solidFill>
                <a:latin typeface="Arial"/>
              </a:rPr>
              <a:t>CHAT</a:t>
            </a:r>
            <a:endParaRPr lang="en-US" sz="2600"/>
          </a:p>
        </p:txBody>
      </p:sp>
      <p:sp>
        <p:nvSpPr>
          <p:cNvPr id="9" name="Text 9"/>
          <p:cNvSpPr txBox="1"/>
          <p:nvPr/>
        </p:nvSpPr>
        <p:spPr>
          <a:xfrm>
            <a:off x="777240" y="2825496"/>
            <a:ext cx="3429000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>
                <a:solidFill>
                  <a:srgbClr val="687183"/>
                </a:solidFill>
                <a:latin typeface="Arial"/>
              </a:rPr>
              <a:t>Ask and answer</a:t>
            </a:r>
            <a:endParaRPr lang="en-US" sz="2200"/>
          </a:p>
        </p:txBody>
      </p:sp>
      <p:sp>
        <p:nvSpPr>
          <p:cNvPr id="10" name="Text 10"/>
          <p:cNvSpPr txBox="1"/>
          <p:nvPr/>
        </p:nvSpPr>
        <p:spPr>
          <a:xfrm>
            <a:off x="4553712" y="1920240"/>
            <a:ext cx="64008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02</a:t>
            </a:r>
            <a:endParaRPr lang="en-US" sz="1600"/>
          </a:p>
        </p:txBody>
      </p:sp>
      <p:sp>
        <p:nvSpPr>
          <p:cNvPr id="11" name="Rule 11"/>
          <p:cNvSpPr/>
          <p:nvPr/>
        </p:nvSpPr>
        <p:spPr>
          <a:xfrm>
            <a:off x="5376672" y="2075688"/>
            <a:ext cx="2468880" cy="0"/>
          </a:xfrm>
          <a:prstGeom prst="line">
            <a:avLst/>
          </a:prstGeom>
          <a:ln w="17780">
            <a:solidFill>
              <a:srgbClr val="C8C2B7"/>
            </a:solidFill>
          </a:ln>
        </p:spPr>
      </p:sp>
      <p:sp>
        <p:nvSpPr>
          <p:cNvPr id="12" name="Text 12"/>
          <p:cNvSpPr txBox="1"/>
          <p:nvPr/>
        </p:nvSpPr>
        <p:spPr>
          <a:xfrm>
            <a:off x="4553712" y="2313432"/>
            <a:ext cx="3429000" cy="46888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600" b="1">
                <a:solidFill>
                  <a:srgbClr val="131B2B"/>
                </a:solidFill>
                <a:latin typeface="Arial"/>
              </a:rPr>
              <a:t>MULTIMODAL</a:t>
            </a:r>
            <a:endParaRPr lang="en-US" sz="2600"/>
          </a:p>
        </p:txBody>
      </p:sp>
      <p:sp>
        <p:nvSpPr>
          <p:cNvPr id="13" name="Text 13"/>
          <p:cNvSpPr txBox="1"/>
          <p:nvPr/>
        </p:nvSpPr>
        <p:spPr>
          <a:xfrm>
            <a:off x="4553712" y="2825496"/>
            <a:ext cx="3429000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>
                <a:solidFill>
                  <a:srgbClr val="687183"/>
                </a:solidFill>
                <a:latin typeface="Arial"/>
              </a:rPr>
              <a:t>See and hear</a:t>
            </a:r>
            <a:endParaRPr lang="en-US" sz="2200"/>
          </a:p>
        </p:txBody>
      </p:sp>
      <p:sp>
        <p:nvSpPr>
          <p:cNvPr id="14" name="Text 14"/>
          <p:cNvSpPr txBox="1"/>
          <p:nvPr/>
        </p:nvSpPr>
        <p:spPr>
          <a:xfrm>
            <a:off x="8330184" y="1920240"/>
            <a:ext cx="64008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03</a:t>
            </a:r>
            <a:endParaRPr lang="en-US" sz="1600"/>
          </a:p>
        </p:txBody>
      </p:sp>
      <p:sp>
        <p:nvSpPr>
          <p:cNvPr id="15" name="Rule 15"/>
          <p:cNvSpPr/>
          <p:nvPr/>
        </p:nvSpPr>
        <p:spPr>
          <a:xfrm>
            <a:off x="9153144" y="2075688"/>
            <a:ext cx="2468880" cy="0"/>
          </a:xfrm>
          <a:prstGeom prst="line">
            <a:avLst/>
          </a:prstGeom>
          <a:ln w="17780">
            <a:solidFill>
              <a:srgbClr val="C8C2B7"/>
            </a:solidFill>
          </a:ln>
        </p:spPr>
      </p:sp>
      <p:sp>
        <p:nvSpPr>
          <p:cNvPr id="16" name="Text 16"/>
          <p:cNvSpPr txBox="1"/>
          <p:nvPr/>
        </p:nvSpPr>
        <p:spPr>
          <a:xfrm>
            <a:off x="8330184" y="2313432"/>
            <a:ext cx="3429000" cy="46888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600" b="1">
                <a:solidFill>
                  <a:srgbClr val="131B2B"/>
                </a:solidFill>
                <a:latin typeface="Arial"/>
              </a:rPr>
              <a:t>REASON</a:t>
            </a:r>
            <a:endParaRPr lang="en-US" sz="2600"/>
          </a:p>
        </p:txBody>
      </p:sp>
      <p:sp>
        <p:nvSpPr>
          <p:cNvPr id="17" name="Text 17"/>
          <p:cNvSpPr txBox="1"/>
          <p:nvPr/>
        </p:nvSpPr>
        <p:spPr>
          <a:xfrm>
            <a:off x="8330184" y="2825496"/>
            <a:ext cx="3429000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>
                <a:solidFill>
                  <a:srgbClr val="687183"/>
                </a:solidFill>
                <a:latin typeface="Arial"/>
              </a:rPr>
              <a:t>Work through</a:t>
            </a:r>
            <a:endParaRPr lang="en-US" sz="2200"/>
          </a:p>
        </p:txBody>
      </p:sp>
      <p:sp>
        <p:nvSpPr>
          <p:cNvPr id="18" name="Text 18"/>
          <p:cNvSpPr txBox="1"/>
          <p:nvPr/>
        </p:nvSpPr>
        <p:spPr>
          <a:xfrm>
            <a:off x="777240" y="3429000"/>
            <a:ext cx="64008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04</a:t>
            </a:r>
            <a:endParaRPr lang="en-US" sz="1600"/>
          </a:p>
        </p:txBody>
      </p:sp>
      <p:sp>
        <p:nvSpPr>
          <p:cNvPr id="19" name="Rule 19"/>
          <p:cNvSpPr/>
          <p:nvPr/>
        </p:nvSpPr>
        <p:spPr>
          <a:xfrm>
            <a:off x="1600200" y="3584448"/>
            <a:ext cx="2468880" cy="0"/>
          </a:xfrm>
          <a:prstGeom prst="line">
            <a:avLst/>
          </a:prstGeom>
          <a:ln w="17780">
            <a:solidFill>
              <a:srgbClr val="C8C2B7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777240" y="3822192"/>
            <a:ext cx="3429000" cy="46888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600" b="1">
                <a:solidFill>
                  <a:srgbClr val="131B2B"/>
                </a:solidFill>
                <a:latin typeface="Arial"/>
              </a:rPr>
              <a:t>AGENTS</a:t>
            </a:r>
            <a:endParaRPr lang="en-US" sz="2600"/>
          </a:p>
        </p:txBody>
      </p:sp>
      <p:sp>
        <p:nvSpPr>
          <p:cNvPr id="21" name="Text 21"/>
          <p:cNvSpPr txBox="1"/>
          <p:nvPr/>
        </p:nvSpPr>
        <p:spPr>
          <a:xfrm>
            <a:off x="777240" y="4334256"/>
            <a:ext cx="3429000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>
                <a:solidFill>
                  <a:srgbClr val="687183"/>
                </a:solidFill>
                <a:latin typeface="Arial"/>
              </a:rPr>
              <a:t>Use tools</a:t>
            </a:r>
            <a:endParaRPr lang="en-US" sz="2200"/>
          </a:p>
        </p:txBody>
      </p:sp>
      <p:sp>
        <p:nvSpPr>
          <p:cNvPr id="22" name="Text 22"/>
          <p:cNvSpPr txBox="1"/>
          <p:nvPr/>
        </p:nvSpPr>
        <p:spPr>
          <a:xfrm>
            <a:off x="4553712" y="3429000"/>
            <a:ext cx="64008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05</a:t>
            </a:r>
            <a:endParaRPr lang="en-US" sz="1600"/>
          </a:p>
        </p:txBody>
      </p:sp>
      <p:sp>
        <p:nvSpPr>
          <p:cNvPr id="23" name="Rule 23"/>
          <p:cNvSpPr/>
          <p:nvPr/>
        </p:nvSpPr>
        <p:spPr>
          <a:xfrm>
            <a:off x="5376672" y="3584448"/>
            <a:ext cx="2468880" cy="0"/>
          </a:xfrm>
          <a:prstGeom prst="line">
            <a:avLst/>
          </a:prstGeom>
          <a:ln w="17780">
            <a:solidFill>
              <a:srgbClr val="C8C2B7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4553712" y="3822192"/>
            <a:ext cx="3429000" cy="46888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600" b="1">
                <a:solidFill>
                  <a:srgbClr val="131B2B"/>
                </a:solidFill>
                <a:latin typeface="Arial"/>
              </a:rPr>
              <a:t>WORKFLOWS</a:t>
            </a:r>
            <a:endParaRPr lang="en-US" sz="2600"/>
          </a:p>
        </p:txBody>
      </p:sp>
      <p:sp>
        <p:nvSpPr>
          <p:cNvPr id="25" name="Text 25"/>
          <p:cNvSpPr txBox="1"/>
          <p:nvPr/>
        </p:nvSpPr>
        <p:spPr>
          <a:xfrm>
            <a:off x="4553712" y="4334256"/>
            <a:ext cx="3429000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>
                <a:solidFill>
                  <a:srgbClr val="687183"/>
                </a:solidFill>
                <a:latin typeface="Arial"/>
              </a:rPr>
              <a:t>Finish tasks</a:t>
            </a:r>
            <a:endParaRPr lang="en-US" sz="2200"/>
          </a:p>
        </p:txBody>
      </p:sp>
      <p:sp>
        <p:nvSpPr>
          <p:cNvPr id="26" name="Text 26"/>
          <p:cNvSpPr txBox="1"/>
          <p:nvPr/>
        </p:nvSpPr>
        <p:spPr>
          <a:xfrm>
            <a:off x="8330184" y="3429000"/>
            <a:ext cx="64008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06</a:t>
            </a:r>
            <a:endParaRPr lang="en-US" sz="1600"/>
          </a:p>
        </p:txBody>
      </p:sp>
      <p:sp>
        <p:nvSpPr>
          <p:cNvPr id="27" name="Rule 27"/>
          <p:cNvSpPr/>
          <p:nvPr/>
        </p:nvSpPr>
        <p:spPr>
          <a:xfrm>
            <a:off x="9153144" y="3584448"/>
            <a:ext cx="2468880" cy="0"/>
          </a:xfrm>
          <a:prstGeom prst="line">
            <a:avLst/>
          </a:prstGeom>
          <a:ln w="17780">
            <a:solidFill>
              <a:srgbClr val="C8C2B7"/>
            </a:solidFill>
          </a:ln>
        </p:spPr>
      </p:sp>
      <p:sp>
        <p:nvSpPr>
          <p:cNvPr id="28" name="Text 28"/>
          <p:cNvSpPr txBox="1"/>
          <p:nvPr/>
        </p:nvSpPr>
        <p:spPr>
          <a:xfrm>
            <a:off x="8330184" y="3822192"/>
            <a:ext cx="3429000" cy="46888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600" b="1">
                <a:solidFill>
                  <a:srgbClr val="131B2B"/>
                </a:solidFill>
                <a:latin typeface="Arial"/>
              </a:rPr>
              <a:t>TRANSACT</a:t>
            </a:r>
            <a:endParaRPr lang="en-US" sz="2600"/>
          </a:p>
        </p:txBody>
      </p:sp>
      <p:sp>
        <p:nvSpPr>
          <p:cNvPr id="29" name="Text 29"/>
          <p:cNvSpPr txBox="1"/>
          <p:nvPr/>
        </p:nvSpPr>
        <p:spPr>
          <a:xfrm>
            <a:off x="8330184" y="4334256"/>
            <a:ext cx="3429000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>
                <a:solidFill>
                  <a:srgbClr val="687183"/>
                </a:solidFill>
                <a:latin typeface="Arial"/>
              </a:rPr>
              <a:t>Pay for services</a:t>
            </a:r>
            <a:endParaRPr lang="en-US" sz="2200"/>
          </a:p>
        </p:txBody>
      </p:sp>
      <p:sp>
        <p:nvSpPr>
          <p:cNvPr id="30" name="Text 30"/>
          <p:cNvSpPr txBox="1"/>
          <p:nvPr/>
        </p:nvSpPr>
        <p:spPr>
          <a:xfrm>
            <a:off x="777240" y="5724144"/>
            <a:ext cx="10607040" cy="45085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500" b="1">
                <a:solidFill>
                  <a:srgbClr val="6545B5"/>
                </a:solidFill>
                <a:latin typeface="Arial"/>
              </a:rPr>
              <a:t>Which of these would have felt impossible in 2023?</a:t>
            </a:r>
            <a:endParaRPr lang="en-US" sz="2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FF9778"/>
                </a:solidFill>
                <a:latin typeface="Arial"/>
              </a:rPr>
              <a:t>A SHORT HISTORY · THE IDEAS ARE OLDER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500" b="1">
                <a:solidFill>
                  <a:srgbClr val="131B2B"/>
                </a:solidFill>
                <a:latin typeface="Arial"/>
              </a:rPr>
              <a:t>The shift came when ideas met data and compute.</a:t>
            </a:r>
            <a:endParaRPr lang="en-US" sz="35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History: McCulloch &amp; Pitts (1943); AlexNet (2012). Photos: E. Bach and S. Jurvetson, Wikimedia Commons.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03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856232"/>
            <a:ext cx="2340864" cy="3127248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840" y="2286000"/>
            <a:ext cx="3273552" cy="2752344"/>
          </a:xfrm>
          <a:prstGeom prst="rect">
            <a:avLst/>
          </a:prstGeom>
        </p:spPr>
      </p:pic>
      <p:sp>
        <p:nvSpPr>
          <p:cNvPr id="8" name="Text 8"/>
          <p:cNvSpPr txBox="1"/>
          <p:nvPr/>
        </p:nvSpPr>
        <p:spPr>
          <a:xfrm>
            <a:off x="758952" y="5166360"/>
            <a:ext cx="243230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Geoffrey Hinton · 2013</a:t>
            </a:r>
            <a:endParaRPr lang="en-US" sz="1200"/>
          </a:p>
        </p:txBody>
      </p:sp>
      <p:sp>
        <p:nvSpPr>
          <p:cNvPr id="9" name="Text 9"/>
          <p:cNvSpPr txBox="1"/>
          <p:nvPr/>
        </p:nvSpPr>
        <p:spPr>
          <a:xfrm>
            <a:off x="3300984" y="5166360"/>
            <a:ext cx="351129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Ilya Sutskever (left) · 2014</a:t>
            </a:r>
            <a:endParaRPr lang="en-US" sz="1200"/>
          </a:p>
        </p:txBody>
      </p:sp>
      <p:sp>
        <p:nvSpPr>
          <p:cNvPr id="10" name="Text 10"/>
          <p:cNvSpPr txBox="1"/>
          <p:nvPr/>
        </p:nvSpPr>
        <p:spPr>
          <a:xfrm>
            <a:off x="7022592" y="1938528"/>
            <a:ext cx="1078992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 b="1">
                <a:solidFill>
                  <a:srgbClr val="A999FF"/>
                </a:solidFill>
                <a:latin typeface="Arial"/>
              </a:rPr>
              <a:t>1943</a:t>
            </a:r>
            <a:endParaRPr lang="en-US" sz="2200"/>
          </a:p>
        </p:txBody>
      </p:sp>
      <p:sp>
        <p:nvSpPr>
          <p:cNvPr id="11" name="Text 11"/>
          <p:cNvSpPr txBox="1"/>
          <p:nvPr/>
        </p:nvSpPr>
        <p:spPr>
          <a:xfrm>
            <a:off x="8101584" y="1965960"/>
            <a:ext cx="307238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31B2B"/>
                </a:solidFill>
                <a:latin typeface="Arial"/>
              </a:rPr>
              <a:t>The neuron as a mathematical model.</a:t>
            </a:r>
            <a:endParaRPr lang="en-US" sz="1500"/>
          </a:p>
        </p:txBody>
      </p:sp>
      <p:sp>
        <p:nvSpPr>
          <p:cNvPr id="12" name="Text 12"/>
          <p:cNvSpPr txBox="1"/>
          <p:nvPr/>
        </p:nvSpPr>
        <p:spPr>
          <a:xfrm>
            <a:off x="7022592" y="3081528"/>
            <a:ext cx="1078992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 b="1">
                <a:solidFill>
                  <a:srgbClr val="8EDCFF"/>
                </a:solidFill>
                <a:latin typeface="Arial"/>
              </a:rPr>
              <a:t>2012</a:t>
            </a:r>
            <a:endParaRPr lang="en-US" sz="2200"/>
          </a:p>
        </p:txBody>
      </p:sp>
      <p:sp>
        <p:nvSpPr>
          <p:cNvPr id="13" name="Text 13"/>
          <p:cNvSpPr txBox="1"/>
          <p:nvPr/>
        </p:nvSpPr>
        <p:spPr>
          <a:xfrm>
            <a:off x="8101584" y="3108960"/>
            <a:ext cx="309981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31B2B"/>
                </a:solidFill>
                <a:latin typeface="Arial"/>
              </a:rPr>
              <a:t>AlexNet scaled deep learning on GPUs.</a:t>
            </a:r>
            <a:endParaRPr lang="en-US" sz="1500"/>
          </a:p>
        </p:txBody>
      </p:sp>
      <p:sp>
        <p:nvSpPr>
          <p:cNvPr id="14" name="Text 14"/>
          <p:cNvSpPr txBox="1"/>
          <p:nvPr/>
        </p:nvSpPr>
        <p:spPr>
          <a:xfrm>
            <a:off x="7022592" y="4709160"/>
            <a:ext cx="4169664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FF9778"/>
                </a:solidFill>
                <a:latin typeface="Arial"/>
              </a:rPr>
              <a:t>The research did not begin with OpenAI.</a:t>
            </a:r>
            <a:endParaRPr lang="en-US"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FF9778"/>
                </a:solidFill>
                <a:latin typeface="Arial"/>
              </a:rPr>
              <a:t>2015-2016 · A LAB AND A MACHINE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FFFFFF"/>
                </a:solidFill>
                <a:latin typeface="Arial"/>
              </a:rPr>
              <a:t>OpenAI meets accelerated computing.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OpenAI (2015); NVIDIA (2016). Photos: Alexlcory, Simulation, P. Dasilva / EC; details in notes.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04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" y="1938528"/>
            <a:ext cx="3776472" cy="2468880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312" y="1938528"/>
            <a:ext cx="1938528" cy="2487168"/>
          </a:xfrm>
          <a:prstGeom prst="rect">
            <a:avLst/>
          </a:prstGeom>
        </p:spPr>
      </p:pic>
      <p:pic>
        <p:nvPicPr>
          <p:cNvPr id="8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4152" y="1865376"/>
            <a:ext cx="2651760" cy="3941064"/>
          </a:xfrm>
          <a:prstGeom prst="rect">
            <a:avLst/>
          </a:prstGeom>
        </p:spPr>
      </p:pic>
      <p:sp>
        <p:nvSpPr>
          <p:cNvPr id="9" name="Text 9"/>
          <p:cNvSpPr txBox="1"/>
          <p:nvPr/>
        </p:nvSpPr>
        <p:spPr>
          <a:xfrm>
            <a:off x="786384" y="4544568"/>
            <a:ext cx="3410712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D5F36A"/>
                </a:solidFill>
                <a:latin typeface="Arial"/>
              </a:rPr>
              <a:t>Sam Altman</a:t>
            </a:r>
            <a:endParaRPr lang="en-US" sz="1600"/>
          </a:p>
        </p:txBody>
      </p:sp>
      <p:sp>
        <p:nvSpPr>
          <p:cNvPr id="10" name="Text 10"/>
          <p:cNvSpPr txBox="1"/>
          <p:nvPr/>
        </p:nvSpPr>
        <p:spPr>
          <a:xfrm>
            <a:off x="4773168" y="4544568"/>
            <a:ext cx="21945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8EDCFF"/>
                </a:solidFill>
                <a:latin typeface="Arial"/>
              </a:rPr>
              <a:t>Greg Brockman</a:t>
            </a:r>
            <a:endParaRPr lang="en-US" sz="1500"/>
          </a:p>
        </p:txBody>
      </p:sp>
      <p:sp>
        <p:nvSpPr>
          <p:cNvPr id="11" name="Text 11"/>
          <p:cNvSpPr txBox="1"/>
          <p:nvPr/>
        </p:nvSpPr>
        <p:spPr>
          <a:xfrm>
            <a:off x="8074152" y="5925312"/>
            <a:ext cx="268833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FF9778"/>
                </a:solidFill>
                <a:latin typeface="Arial"/>
              </a:rPr>
              <a:t>Jensen Huang</a:t>
            </a:r>
            <a:endParaRPr lang="en-US" sz="1500"/>
          </a:p>
        </p:txBody>
      </p:sp>
      <p:sp>
        <p:nvSpPr>
          <p:cNvPr id="12" name="Text 12"/>
          <p:cNvSpPr txBox="1"/>
          <p:nvPr/>
        </p:nvSpPr>
        <p:spPr>
          <a:xfrm>
            <a:off x="777240" y="5029200"/>
            <a:ext cx="6821424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FFFFFF"/>
                </a:solidFill>
                <a:latin typeface="Arial"/>
              </a:rPr>
              <a:t>OpenAI was introduced in 2015.</a:t>
            </a:r>
            <a:endParaRPr lang="en-US" sz="1900"/>
          </a:p>
        </p:txBody>
      </p:sp>
      <p:sp>
        <p:nvSpPr>
          <p:cNvPr id="13" name="Text 13"/>
          <p:cNvSpPr txBox="1"/>
          <p:nvPr/>
        </p:nvSpPr>
        <p:spPr>
          <a:xfrm>
            <a:off x="777240" y="5559552"/>
            <a:ext cx="694944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D8E0EC"/>
                </a:solidFill>
                <a:latin typeface="Arial"/>
              </a:rPr>
              <a:t>In 2016, Huang delivered an NVIDIA DGX-1 to the lab.</a:t>
            </a:r>
            <a:endParaRPr lang="en-US" sz="1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A NEW FRONT DOOR · 2017—2022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900" b="1">
                <a:solidFill>
                  <a:srgbClr val="131B2B"/>
                </a:solidFill>
                <a:latin typeface="Arial"/>
              </a:rPr>
              <a:t>The ideas were older. The doorway was new.</a:t>
            </a:r>
            <a:endParaRPr lang="en-US" sz="39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Vaswani et al., Attention Is All You Need (2017); OpenAI GPT (2018); ChatGPT launch (2022).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05</a:t>
            </a:r>
            <a:endParaRPr lang="en-US" sz="1000"/>
          </a:p>
        </p:txBody>
      </p:sp>
      <p:sp>
        <p:nvSpPr>
          <p:cNvPr id="6" name="Rule 6"/>
          <p:cNvSpPr/>
          <p:nvPr/>
        </p:nvSpPr>
        <p:spPr>
          <a:xfrm>
            <a:off x="868680" y="2779776"/>
            <a:ext cx="10415016" cy="0"/>
          </a:xfrm>
          <a:prstGeom prst="line">
            <a:avLst/>
          </a:prstGeom>
          <a:ln w="25400">
            <a:solidFill>
              <a:srgbClr val="D3D0C8"/>
            </a:solidFill>
          </a:ln>
        </p:spPr>
      </p:sp>
      <p:sp>
        <p:nvSpPr>
          <p:cNvPr id="7" name="Field 7"/>
          <p:cNvSpPr/>
          <p:nvPr/>
        </p:nvSpPr>
        <p:spPr>
          <a:xfrm>
            <a:off x="832104" y="2679192"/>
            <a:ext cx="201168" cy="201168"/>
          </a:xfrm>
          <a:prstGeom prst="round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8" name="Text 8"/>
          <p:cNvSpPr txBox="1"/>
          <p:nvPr/>
        </p:nvSpPr>
        <p:spPr>
          <a:xfrm>
            <a:off x="822960" y="1920240"/>
            <a:ext cx="3127248" cy="60350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900" b="1">
                <a:solidFill>
                  <a:srgbClr val="6545B5"/>
                </a:solidFill>
                <a:latin typeface="Arial"/>
              </a:rPr>
              <a:t>2017</a:t>
            </a:r>
            <a:endParaRPr lang="en-US" sz="3900"/>
          </a:p>
        </p:txBody>
      </p:sp>
      <p:sp>
        <p:nvSpPr>
          <p:cNvPr id="9" name="Text 9"/>
          <p:cNvSpPr txBox="1"/>
          <p:nvPr/>
        </p:nvSpPr>
        <p:spPr>
          <a:xfrm>
            <a:off x="822960" y="3264408"/>
            <a:ext cx="312724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6545B5"/>
                </a:solidFill>
                <a:latin typeface="Arial"/>
              </a:rPr>
              <a:t>TRANSFORMER PAPER</a:t>
            </a:r>
            <a:endParaRPr lang="en-US" sz="1400"/>
          </a:p>
        </p:txBody>
      </p:sp>
      <p:sp>
        <p:nvSpPr>
          <p:cNvPr id="10" name="Text 10"/>
          <p:cNvSpPr txBox="1"/>
          <p:nvPr/>
        </p:nvSpPr>
        <p:spPr>
          <a:xfrm>
            <a:off x="822960" y="3712464"/>
            <a:ext cx="3127248" cy="71323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131B2B"/>
                </a:solidFill>
                <a:latin typeface="Arial"/>
              </a:rPr>
              <a:t>Attention Is All You Need.</a:t>
            </a:r>
            <a:endParaRPr lang="en-US" sz="1700"/>
          </a:p>
        </p:txBody>
      </p:sp>
      <p:sp>
        <p:nvSpPr>
          <p:cNvPr id="11" name="Rule 11"/>
          <p:cNvSpPr/>
          <p:nvPr/>
        </p:nvSpPr>
        <p:spPr>
          <a:xfrm>
            <a:off x="4123944" y="1856232"/>
            <a:ext cx="0" cy="2606040"/>
          </a:xfrm>
          <a:prstGeom prst="line">
            <a:avLst/>
          </a:prstGeom>
          <a:ln w="12700">
            <a:solidFill>
              <a:srgbClr val="DDD9D0"/>
            </a:solidFill>
          </a:ln>
        </p:spPr>
      </p:sp>
      <p:sp>
        <p:nvSpPr>
          <p:cNvPr id="12" name="Field 12"/>
          <p:cNvSpPr/>
          <p:nvPr/>
        </p:nvSpPr>
        <p:spPr>
          <a:xfrm>
            <a:off x="4507992" y="2679192"/>
            <a:ext cx="201168" cy="201168"/>
          </a:xfrm>
          <a:prstGeom prst="roundRect">
            <a:avLst/>
          </a:prstGeom>
          <a:solidFill>
            <a:srgbClr val="146A89"/>
          </a:solidFill>
          <a:ln>
            <a:noFill/>
          </a:ln>
        </p:spPr>
      </p:sp>
      <p:sp>
        <p:nvSpPr>
          <p:cNvPr id="13" name="Text 13"/>
          <p:cNvSpPr txBox="1"/>
          <p:nvPr/>
        </p:nvSpPr>
        <p:spPr>
          <a:xfrm>
            <a:off x="4498848" y="1920240"/>
            <a:ext cx="3127248" cy="60350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900" b="1">
                <a:solidFill>
                  <a:srgbClr val="146A89"/>
                </a:solidFill>
                <a:latin typeface="Arial"/>
              </a:rPr>
              <a:t>2018</a:t>
            </a:r>
            <a:endParaRPr lang="en-US" sz="3900"/>
          </a:p>
        </p:txBody>
      </p:sp>
      <p:sp>
        <p:nvSpPr>
          <p:cNvPr id="14" name="Text 14"/>
          <p:cNvSpPr txBox="1"/>
          <p:nvPr/>
        </p:nvSpPr>
        <p:spPr>
          <a:xfrm>
            <a:off x="4498848" y="3264408"/>
            <a:ext cx="312724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146A89"/>
                </a:solidFill>
                <a:latin typeface="Arial"/>
              </a:rPr>
              <a:t>GPT</a:t>
            </a:r>
            <a:endParaRPr lang="en-US" sz="1400"/>
          </a:p>
        </p:txBody>
      </p:sp>
      <p:sp>
        <p:nvSpPr>
          <p:cNvPr id="15" name="Text 15"/>
          <p:cNvSpPr txBox="1"/>
          <p:nvPr/>
        </p:nvSpPr>
        <p:spPr>
          <a:xfrm>
            <a:off x="4498848" y="3712464"/>
            <a:ext cx="3127248" cy="71323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131B2B"/>
                </a:solidFill>
                <a:latin typeface="Arial"/>
              </a:rPr>
              <a:t>Pretrained language models.</a:t>
            </a:r>
            <a:endParaRPr lang="en-US" sz="1700"/>
          </a:p>
        </p:txBody>
      </p:sp>
      <p:sp>
        <p:nvSpPr>
          <p:cNvPr id="16" name="Rule 16"/>
          <p:cNvSpPr/>
          <p:nvPr/>
        </p:nvSpPr>
        <p:spPr>
          <a:xfrm>
            <a:off x="7799832" y="1856232"/>
            <a:ext cx="0" cy="2606040"/>
          </a:xfrm>
          <a:prstGeom prst="line">
            <a:avLst/>
          </a:prstGeom>
          <a:ln w="12700">
            <a:solidFill>
              <a:srgbClr val="DDD9D0"/>
            </a:solidFill>
          </a:ln>
        </p:spPr>
      </p:sp>
      <p:sp>
        <p:nvSpPr>
          <p:cNvPr id="17" name="Field 17"/>
          <p:cNvSpPr/>
          <p:nvPr/>
        </p:nvSpPr>
        <p:spPr>
          <a:xfrm>
            <a:off x="8174736" y="2679192"/>
            <a:ext cx="201168" cy="201168"/>
          </a:xfrm>
          <a:prstGeom prst="roundRect">
            <a:avLst/>
          </a:prstGeom>
          <a:solidFill>
            <a:srgbClr val="61741B"/>
          </a:solidFill>
          <a:ln>
            <a:noFill/>
          </a:ln>
        </p:spPr>
      </p:sp>
      <p:sp>
        <p:nvSpPr>
          <p:cNvPr id="18" name="Text 18"/>
          <p:cNvSpPr txBox="1"/>
          <p:nvPr/>
        </p:nvSpPr>
        <p:spPr>
          <a:xfrm>
            <a:off x="8165592" y="1920240"/>
            <a:ext cx="3127248" cy="60350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900" b="1">
                <a:solidFill>
                  <a:srgbClr val="61741B"/>
                </a:solidFill>
                <a:latin typeface="Arial"/>
              </a:rPr>
              <a:t>2022</a:t>
            </a:r>
            <a:endParaRPr lang="en-US" sz="3900"/>
          </a:p>
        </p:txBody>
      </p:sp>
      <p:sp>
        <p:nvSpPr>
          <p:cNvPr id="19" name="Text 19"/>
          <p:cNvSpPr txBox="1"/>
          <p:nvPr/>
        </p:nvSpPr>
        <p:spPr>
          <a:xfrm>
            <a:off x="8165592" y="3264408"/>
            <a:ext cx="312724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61741B"/>
                </a:solidFill>
                <a:latin typeface="Arial"/>
              </a:rPr>
              <a:t>CHATGPT</a:t>
            </a:r>
            <a:endParaRPr lang="en-US" sz="1400"/>
          </a:p>
        </p:txBody>
      </p:sp>
      <p:sp>
        <p:nvSpPr>
          <p:cNvPr id="20" name="Text 20"/>
          <p:cNvSpPr txBox="1"/>
          <p:nvPr/>
        </p:nvSpPr>
        <p:spPr>
          <a:xfrm>
            <a:off x="8165592" y="3712464"/>
            <a:ext cx="3127248" cy="71323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131B2B"/>
                </a:solidFill>
                <a:latin typeface="Arial"/>
              </a:rPr>
              <a:t>AI you could simply talk to.</a:t>
            </a:r>
            <a:endParaRPr lang="en-US" sz="1700"/>
          </a:p>
        </p:txBody>
      </p:sp>
      <p:sp>
        <p:nvSpPr>
          <p:cNvPr id="21" name="Text 21"/>
          <p:cNvSpPr txBox="1"/>
          <p:nvPr/>
        </p:nvSpPr>
        <p:spPr>
          <a:xfrm>
            <a:off x="832104" y="5230368"/>
            <a:ext cx="10378440" cy="5029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600" b="1">
                <a:solidFill>
                  <a:srgbClr val="131B2B"/>
                </a:solidFill>
                <a:latin typeface="Arial"/>
              </a:rPr>
              <a:t>A research breakthrough became a public tool.</a:t>
            </a:r>
            <a:endParaRPr lang="en-US" sz="2600"/>
          </a:p>
        </p:txBody>
      </p:sp>
      <p:sp>
        <p:nvSpPr>
          <p:cNvPr id="22" name="Text 22"/>
          <p:cNvSpPr txBox="1"/>
          <p:nvPr/>
        </p:nvSpPr>
        <p:spPr>
          <a:xfrm>
            <a:off x="859536" y="5879592"/>
            <a:ext cx="1024128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SAME FIELD. A MUCH EASIER WAY IN.</a:t>
            </a:r>
            <a:endParaRPr lang="en-US" sz="1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694944" y="987552"/>
            <a:ext cx="91440" cy="5010912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1033272" y="941832"/>
            <a:ext cx="1920240" cy="45085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500" b="1">
                <a:solidFill>
                  <a:srgbClr val="6545B5"/>
                </a:solidFill>
                <a:latin typeface="Arial"/>
              </a:rPr>
              <a:t>01 / 05</a:t>
            </a:r>
            <a:endParaRPr lang="en-US" sz="2500"/>
          </a:p>
        </p:txBody>
      </p:sp>
      <p:sp>
        <p:nvSpPr>
          <p:cNvPr id="4" name="Text 4"/>
          <p:cNvSpPr txBox="1"/>
          <p:nvPr/>
        </p:nvSpPr>
        <p:spPr>
          <a:xfrm>
            <a:off x="1051560" y="1536192"/>
            <a:ext cx="977493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6545B5"/>
                </a:solidFill>
                <a:latin typeface="Arial"/>
              </a:rPr>
              <a:t>THE MECHANICS</a:t>
            </a:r>
            <a:endParaRPr lang="en-US" sz="1500"/>
          </a:p>
        </p:txBody>
      </p:sp>
      <p:sp>
        <p:nvSpPr>
          <p:cNvPr id="5" name="Text 5"/>
          <p:cNvSpPr txBox="1"/>
          <p:nvPr/>
        </p:nvSpPr>
        <p:spPr>
          <a:xfrm>
            <a:off x="1033272" y="2112264"/>
            <a:ext cx="10277856" cy="16459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700" b="1">
                <a:solidFill>
                  <a:srgbClr val="131B2B"/>
                </a:solidFill>
                <a:latin typeface="Arial"/>
              </a:rPr>
              <a:t>How does a model learn and reply?</a:t>
            </a:r>
            <a:endParaRPr lang="en-US" sz="4700"/>
          </a:p>
        </p:txBody>
      </p:sp>
      <p:sp>
        <p:nvSpPr>
          <p:cNvPr id="6" name="Text 6"/>
          <p:cNvSpPr txBox="1"/>
          <p:nvPr/>
        </p:nvSpPr>
        <p:spPr>
          <a:xfrm>
            <a:off x="1051560" y="4910328"/>
            <a:ext cx="10049256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>
                <a:solidFill>
                  <a:srgbClr val="131B2B"/>
                </a:solidFill>
                <a:latin typeface="Arial"/>
              </a:rPr>
              <a:t>Examples become weights. A prompt becomes an output.</a:t>
            </a:r>
            <a:endParaRPr lang="en-US" sz="2200"/>
          </a:p>
        </p:txBody>
      </p:sp>
      <p:sp>
        <p:nvSpPr>
          <p:cNvPr id="7" name="Text 7"/>
          <p:cNvSpPr txBox="1"/>
          <p:nvPr/>
        </p:nvSpPr>
        <p:spPr>
          <a:xfrm>
            <a:off x="1051560" y="6062472"/>
            <a:ext cx="520293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COURSE 4 · 0205EE</a:t>
            </a:r>
            <a:endParaRPr lang="en-US"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HOW LANGUAGE MODELS LEARN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500" b="1">
                <a:solidFill>
                  <a:srgbClr val="FFFFFF"/>
                </a:solidFill>
                <a:latin typeface="Arial"/>
              </a:rPr>
              <a:t>Training is repeated prediction and correction.</a:t>
            </a:r>
            <a:endParaRPr lang="en-US" sz="35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Google ML Crash Course, neural-network training and LLMs; Cursor Learn, How AI Models Work. Illustrative AI-generated photo.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07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874520"/>
            <a:ext cx="4910328" cy="2761488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6007608" y="1911096"/>
            <a:ext cx="46634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8EDCFF"/>
                </a:solidFill>
                <a:latin typeface="Arial"/>
              </a:rPr>
              <a:t>01</a:t>
            </a:r>
            <a:endParaRPr lang="en-US" sz="1500"/>
          </a:p>
        </p:txBody>
      </p:sp>
      <p:sp>
        <p:nvSpPr>
          <p:cNvPr id="8" name="Text 8"/>
          <p:cNvSpPr txBox="1"/>
          <p:nvPr/>
        </p:nvSpPr>
        <p:spPr>
          <a:xfrm>
            <a:off x="6574536" y="1892808"/>
            <a:ext cx="44348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8EDCFF"/>
                </a:solidFill>
                <a:latin typeface="Arial"/>
              </a:rPr>
              <a:t>EXAMPLE</a:t>
            </a:r>
            <a:endParaRPr lang="en-US" sz="1500"/>
          </a:p>
        </p:txBody>
      </p:sp>
      <p:sp>
        <p:nvSpPr>
          <p:cNvPr id="9" name="Text 9"/>
          <p:cNvSpPr txBox="1"/>
          <p:nvPr/>
        </p:nvSpPr>
        <p:spPr>
          <a:xfrm>
            <a:off x="6574536" y="2249424"/>
            <a:ext cx="4425696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FFFFFF"/>
                </a:solidFill>
                <a:latin typeface="Arial"/>
              </a:rPr>
              <a:t>Show a passage of text.</a:t>
            </a:r>
            <a:endParaRPr lang="en-US" sz="1700"/>
          </a:p>
        </p:txBody>
      </p:sp>
      <p:sp>
        <p:nvSpPr>
          <p:cNvPr id="10" name="Text 10"/>
          <p:cNvSpPr txBox="1"/>
          <p:nvPr/>
        </p:nvSpPr>
        <p:spPr>
          <a:xfrm>
            <a:off x="6007608" y="2770632"/>
            <a:ext cx="46634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A999FF"/>
                </a:solidFill>
                <a:latin typeface="Arial"/>
              </a:rPr>
              <a:t>02</a:t>
            </a:r>
            <a:endParaRPr lang="en-US" sz="1500"/>
          </a:p>
        </p:txBody>
      </p:sp>
      <p:sp>
        <p:nvSpPr>
          <p:cNvPr id="11" name="Text 11"/>
          <p:cNvSpPr txBox="1"/>
          <p:nvPr/>
        </p:nvSpPr>
        <p:spPr>
          <a:xfrm>
            <a:off x="6574536" y="2752344"/>
            <a:ext cx="44348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A999FF"/>
                </a:solidFill>
                <a:latin typeface="Arial"/>
              </a:rPr>
              <a:t>PREDICTION</a:t>
            </a:r>
            <a:endParaRPr lang="en-US" sz="1500"/>
          </a:p>
        </p:txBody>
      </p:sp>
      <p:sp>
        <p:nvSpPr>
          <p:cNvPr id="12" name="Text 12"/>
          <p:cNvSpPr txBox="1"/>
          <p:nvPr/>
        </p:nvSpPr>
        <p:spPr>
          <a:xfrm>
            <a:off x="6574536" y="3108960"/>
            <a:ext cx="4425696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FFFFFF"/>
                </a:solidFill>
                <a:latin typeface="Arial"/>
              </a:rPr>
              <a:t>Guess a hidden or next piece.</a:t>
            </a:r>
            <a:endParaRPr lang="en-US" sz="1700"/>
          </a:p>
        </p:txBody>
      </p:sp>
      <p:sp>
        <p:nvSpPr>
          <p:cNvPr id="13" name="Text 13"/>
          <p:cNvSpPr txBox="1"/>
          <p:nvPr/>
        </p:nvSpPr>
        <p:spPr>
          <a:xfrm>
            <a:off x="6007608" y="3630168"/>
            <a:ext cx="46634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FF9778"/>
                </a:solidFill>
                <a:latin typeface="Arial"/>
              </a:rPr>
              <a:t>03</a:t>
            </a:r>
            <a:endParaRPr lang="en-US" sz="1500"/>
          </a:p>
        </p:txBody>
      </p:sp>
      <p:sp>
        <p:nvSpPr>
          <p:cNvPr id="14" name="Text 14"/>
          <p:cNvSpPr txBox="1"/>
          <p:nvPr/>
        </p:nvSpPr>
        <p:spPr>
          <a:xfrm>
            <a:off x="6574536" y="3611880"/>
            <a:ext cx="44348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FF9778"/>
                </a:solidFill>
                <a:latin typeface="Arial"/>
              </a:rPr>
              <a:t>ERROR</a:t>
            </a:r>
            <a:endParaRPr lang="en-US" sz="1500"/>
          </a:p>
        </p:txBody>
      </p:sp>
      <p:sp>
        <p:nvSpPr>
          <p:cNvPr id="15" name="Text 15"/>
          <p:cNvSpPr txBox="1"/>
          <p:nvPr/>
        </p:nvSpPr>
        <p:spPr>
          <a:xfrm>
            <a:off x="6574536" y="3968496"/>
            <a:ext cx="4425696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FFFFFF"/>
                </a:solidFill>
                <a:latin typeface="Arial"/>
              </a:rPr>
              <a:t>Compare with the actual piece.</a:t>
            </a:r>
            <a:endParaRPr lang="en-US" sz="1700"/>
          </a:p>
        </p:txBody>
      </p:sp>
      <p:sp>
        <p:nvSpPr>
          <p:cNvPr id="16" name="Text 16"/>
          <p:cNvSpPr txBox="1"/>
          <p:nvPr/>
        </p:nvSpPr>
        <p:spPr>
          <a:xfrm>
            <a:off x="6007608" y="4489704"/>
            <a:ext cx="46634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D5F36A"/>
                </a:solidFill>
                <a:latin typeface="Arial"/>
              </a:rPr>
              <a:t>04</a:t>
            </a:r>
            <a:endParaRPr lang="en-US" sz="1500"/>
          </a:p>
        </p:txBody>
      </p:sp>
      <p:sp>
        <p:nvSpPr>
          <p:cNvPr id="17" name="Text 17"/>
          <p:cNvSpPr txBox="1"/>
          <p:nvPr/>
        </p:nvSpPr>
        <p:spPr>
          <a:xfrm>
            <a:off x="6574536" y="4471416"/>
            <a:ext cx="44348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D5F36A"/>
                </a:solidFill>
                <a:latin typeface="Arial"/>
              </a:rPr>
              <a:t>UPDATE</a:t>
            </a:r>
            <a:endParaRPr lang="en-US" sz="1500"/>
          </a:p>
        </p:txBody>
      </p:sp>
      <p:sp>
        <p:nvSpPr>
          <p:cNvPr id="18" name="Text 18"/>
          <p:cNvSpPr txBox="1"/>
          <p:nvPr/>
        </p:nvSpPr>
        <p:spPr>
          <a:xfrm>
            <a:off x="6574536" y="4828032"/>
            <a:ext cx="4425696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FFFFFF"/>
                </a:solidFill>
                <a:latin typeface="Arial"/>
              </a:rPr>
              <a:t>Adjust weights; repeat.</a:t>
            </a:r>
            <a:endParaRPr lang="en-US" sz="1700"/>
          </a:p>
        </p:txBody>
      </p:sp>
      <p:sp>
        <p:nvSpPr>
          <p:cNvPr id="19" name="Text 19"/>
          <p:cNvSpPr txBox="1"/>
          <p:nvPr/>
        </p:nvSpPr>
        <p:spPr>
          <a:xfrm>
            <a:off x="786384" y="5769864"/>
            <a:ext cx="10488168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D5F36A"/>
                </a:solidFill>
                <a:latin typeface="Arial"/>
              </a:rPr>
              <a:t>Training changes the weights. Inference uses them.</a:t>
            </a:r>
            <a:endParaRPr lang="en-US" sz="1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A999FF"/>
                </a:solidFill>
                <a:latin typeface="Arial"/>
              </a:rPr>
              <a:t>NOW ASK THE TRAINED MODEL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800" b="1">
                <a:solidFill>
                  <a:srgbClr val="131B2B"/>
                </a:solidFill>
                <a:latin typeface="Arial"/>
              </a:rPr>
              <a:t>It generates the reply one piece at a time.</a:t>
            </a:r>
            <a:endParaRPr lang="en-US" sz="38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Google ML Crash Course, Introduction to LLMs; Cursor Learn, How AI Models Work. Token boundaries below are illustrative. AI-generated photo.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08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6168" y="1883664"/>
            <a:ext cx="5358384" cy="3017520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786384" y="1920240"/>
            <a:ext cx="44074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6545B5"/>
                </a:solidFill>
                <a:latin typeface="Arial"/>
              </a:rPr>
              <a:t>PROMPT</a:t>
            </a:r>
            <a:endParaRPr lang="en-US" sz="1500"/>
          </a:p>
        </p:txBody>
      </p:sp>
      <p:sp>
        <p:nvSpPr>
          <p:cNvPr id="8" name="Text 8"/>
          <p:cNvSpPr txBox="1"/>
          <p:nvPr/>
        </p:nvSpPr>
        <p:spPr>
          <a:xfrm>
            <a:off x="786384" y="2322576"/>
            <a:ext cx="4782312" cy="37871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31B2B"/>
                </a:solidFill>
                <a:latin typeface="Arial"/>
              </a:rPr>
              <a:t>Write a luxury line for a potato.</a:t>
            </a:r>
            <a:endParaRPr lang="en-US" sz="2100"/>
          </a:p>
        </p:txBody>
      </p:sp>
      <p:sp>
        <p:nvSpPr>
          <p:cNvPr id="9" name="Rule 9"/>
          <p:cNvSpPr/>
          <p:nvPr/>
        </p:nvSpPr>
        <p:spPr>
          <a:xfrm>
            <a:off x="795528" y="3044952"/>
            <a:ext cx="4608576" cy="0"/>
          </a:xfrm>
          <a:prstGeom prst="line">
            <a:avLst/>
          </a:prstGeom>
          <a:ln w="17780">
            <a:solidFill>
              <a:srgbClr val="CBC4B8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786384" y="3364992"/>
            <a:ext cx="44348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46A89"/>
                </a:solidFill>
                <a:latin typeface="Arial"/>
              </a:rPr>
              <a:t>MODEL</a:t>
            </a:r>
            <a:endParaRPr lang="en-US" sz="1500"/>
          </a:p>
        </p:txBody>
      </p:sp>
      <p:sp>
        <p:nvSpPr>
          <p:cNvPr id="11" name="Text 11"/>
          <p:cNvSpPr txBox="1"/>
          <p:nvPr/>
        </p:nvSpPr>
        <p:spPr>
          <a:xfrm>
            <a:off x="786384" y="3739896"/>
            <a:ext cx="4745736" cy="41478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131B2B"/>
                </a:solidFill>
                <a:latin typeface="Arial"/>
              </a:rPr>
              <a:t>Predicts the next token</a:t>
            </a:r>
            <a:endParaRPr lang="en-US" sz="2300"/>
          </a:p>
        </p:txBody>
      </p:sp>
      <p:sp>
        <p:nvSpPr>
          <p:cNvPr id="12" name="Text 12"/>
          <p:cNvSpPr txBox="1"/>
          <p:nvPr/>
        </p:nvSpPr>
        <p:spPr>
          <a:xfrm>
            <a:off x="786384" y="4279392"/>
            <a:ext cx="4837176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687183"/>
                </a:solidFill>
                <a:latin typeface="Arial"/>
              </a:rPr>
              <a:t>then repeats with that token added.</a:t>
            </a:r>
            <a:endParaRPr lang="en-US" sz="1700"/>
          </a:p>
        </p:txBody>
      </p:sp>
      <p:sp>
        <p:nvSpPr>
          <p:cNvPr id="13" name="Text 13"/>
          <p:cNvSpPr txBox="1"/>
          <p:nvPr/>
        </p:nvSpPr>
        <p:spPr>
          <a:xfrm>
            <a:off x="786384" y="5157216"/>
            <a:ext cx="4882896" cy="37871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6545B5"/>
                </a:solidFill>
                <a:latin typeface="Arial"/>
              </a:rPr>
              <a:t>The everyday, reimagined.</a:t>
            </a:r>
            <a:endParaRPr lang="en-US" sz="2100"/>
          </a:p>
        </p:txBody>
      </p:sp>
      <p:sp>
        <p:nvSpPr>
          <p:cNvPr id="14" name="Text 14"/>
          <p:cNvSpPr txBox="1"/>
          <p:nvPr/>
        </p:nvSpPr>
        <p:spPr>
          <a:xfrm>
            <a:off x="786384" y="5833872"/>
            <a:ext cx="1044244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31B2B"/>
                </a:solidFill>
                <a:latin typeface="Arial"/>
              </a:rPr>
              <a:t>Tokens are text pieces; their boundaries depend on the tokenizer.</a:t>
            </a:r>
            <a:endParaRPr lang="en-US" sz="1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FF9778"/>
                </a:solidFill>
                <a:latin typeface="Arial"/>
              </a:rPr>
              <a:t>SAME BRIEF · DIFFERENT OUTPUTS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400" b="1">
                <a:solidFill>
                  <a:srgbClr val="FFFFFF"/>
                </a:solidFill>
                <a:latin typeface="Arial"/>
              </a:rPr>
              <a:t>The model can take more than one plausible path.</a:t>
            </a:r>
            <a:endParaRPr lang="en-US" sz="34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Cursor Learn, How AI Models Work. The two campaign lines are illustrative; results vary with model and generation settings. AI-generated photo.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09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" y="1874520"/>
            <a:ext cx="6812280" cy="3831336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7918704" y="2020824"/>
            <a:ext cx="30632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D5F36A"/>
                </a:solidFill>
                <a:latin typeface="Arial"/>
              </a:rPr>
              <a:t>A  /  DRAMATIC</a:t>
            </a:r>
            <a:endParaRPr lang="en-US" sz="1400"/>
          </a:p>
        </p:txBody>
      </p:sp>
      <p:sp>
        <p:nvSpPr>
          <p:cNvPr id="8" name="Text 8"/>
          <p:cNvSpPr txBox="1"/>
          <p:nvPr/>
        </p:nvSpPr>
        <p:spPr>
          <a:xfrm>
            <a:off x="7918704" y="2414016"/>
            <a:ext cx="3172968" cy="37871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FFFFFF"/>
                </a:solidFill>
                <a:latin typeface="Arial"/>
              </a:rPr>
              <a:t>The everyday,</a:t>
            </a:r>
            <a:endParaRPr lang="en-US" sz="2100"/>
          </a:p>
        </p:txBody>
      </p:sp>
      <p:sp>
        <p:nvSpPr>
          <p:cNvPr id="9" name="Text 9"/>
          <p:cNvSpPr txBox="1"/>
          <p:nvPr/>
        </p:nvSpPr>
        <p:spPr>
          <a:xfrm>
            <a:off x="7918704" y="2843784"/>
            <a:ext cx="3172968" cy="37871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FFFFFF"/>
                </a:solidFill>
                <a:latin typeface="Arial"/>
              </a:rPr>
              <a:t>reimagined.</a:t>
            </a:r>
            <a:endParaRPr lang="en-US" sz="2100"/>
          </a:p>
        </p:txBody>
      </p:sp>
      <p:sp>
        <p:nvSpPr>
          <p:cNvPr id="10" name="Text 10"/>
          <p:cNvSpPr txBox="1"/>
          <p:nvPr/>
        </p:nvSpPr>
        <p:spPr>
          <a:xfrm>
            <a:off x="7918704" y="3831336"/>
            <a:ext cx="30632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8EDCFF"/>
                </a:solidFill>
                <a:latin typeface="Arial"/>
              </a:rPr>
              <a:t>B  /  PLAYFUL</a:t>
            </a:r>
            <a:endParaRPr lang="en-US" sz="1400"/>
          </a:p>
        </p:txBody>
      </p:sp>
      <p:sp>
        <p:nvSpPr>
          <p:cNvPr id="11" name="Text 11"/>
          <p:cNvSpPr txBox="1"/>
          <p:nvPr/>
        </p:nvSpPr>
        <p:spPr>
          <a:xfrm>
            <a:off x="7918704" y="4224528"/>
            <a:ext cx="3172968" cy="37871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FFFFFF"/>
                </a:solidFill>
                <a:latin typeface="Arial"/>
              </a:rPr>
              <a:t>Everyday gold.</a:t>
            </a:r>
            <a:endParaRPr lang="en-US" sz="2100"/>
          </a:p>
        </p:txBody>
      </p:sp>
      <p:sp>
        <p:nvSpPr>
          <p:cNvPr id="12" name="Text 12"/>
          <p:cNvSpPr txBox="1"/>
          <p:nvPr/>
        </p:nvSpPr>
        <p:spPr>
          <a:xfrm>
            <a:off x="804672" y="5815584"/>
            <a:ext cx="104241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FF9778"/>
                </a:solidFill>
                <a:latin typeface="Arial"/>
              </a:rPr>
              <a:t>Which fits your audience? Neither is automatically the winner.</a:t>
            </a:r>
            <a:endParaRPr lang="en-US" sz="1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FF9778"/>
                </a:solidFill>
                <a:latin typeface="Arial"/>
              </a:rPr>
              <a:t>THE MODEL LANDSCAPE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131B2B"/>
                </a:solidFill>
                <a:latin typeface="Arial"/>
              </a:rPr>
              <a:t>AI is not one model.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Illustrative model families, Sep. 2026. Sources: OpenAI GPT-5; Anthropic Claude Sonnet; Google Gemini; Meta Llama 4; Qwen3.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10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68096" y="1911096"/>
            <a:ext cx="237744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FF9778"/>
                </a:solidFill>
                <a:latin typeface="Arial"/>
              </a:rPr>
              <a:t>HOSTED</a:t>
            </a:r>
            <a:endParaRPr lang="en-US" sz="1700"/>
          </a:p>
        </p:txBody>
      </p:sp>
      <p:sp>
        <p:nvSpPr>
          <p:cNvPr id="7" name="Text 7"/>
          <p:cNvSpPr txBox="1"/>
          <p:nvPr/>
        </p:nvSpPr>
        <p:spPr>
          <a:xfrm>
            <a:off x="768096" y="2414016"/>
            <a:ext cx="3346704" cy="50495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800" b="1">
                <a:solidFill>
                  <a:srgbClr val="131B2B"/>
                </a:solidFill>
                <a:latin typeface="Arial"/>
              </a:rPr>
              <a:t>GPT-5</a:t>
            </a:r>
            <a:endParaRPr lang="en-US" sz="2800"/>
          </a:p>
        </p:txBody>
      </p:sp>
      <p:sp>
        <p:nvSpPr>
          <p:cNvPr id="8" name="Text 8"/>
          <p:cNvSpPr txBox="1"/>
          <p:nvPr/>
        </p:nvSpPr>
        <p:spPr>
          <a:xfrm>
            <a:off x="768096" y="3145536"/>
            <a:ext cx="4133088" cy="48691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700" b="1">
                <a:solidFill>
                  <a:srgbClr val="131B2B"/>
                </a:solidFill>
                <a:latin typeface="Arial"/>
              </a:rPr>
              <a:t>Claude Sonnet</a:t>
            </a:r>
            <a:endParaRPr lang="en-US" sz="2700"/>
          </a:p>
        </p:txBody>
      </p:sp>
      <p:sp>
        <p:nvSpPr>
          <p:cNvPr id="9" name="Text 9"/>
          <p:cNvSpPr txBox="1"/>
          <p:nvPr/>
        </p:nvSpPr>
        <p:spPr>
          <a:xfrm>
            <a:off x="768096" y="3886200"/>
            <a:ext cx="4791456" cy="48691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700" b="1">
                <a:solidFill>
                  <a:srgbClr val="131B2B"/>
                </a:solidFill>
                <a:latin typeface="Arial"/>
              </a:rPr>
              <a:t>Gemini 2.5 Pro</a:t>
            </a:r>
            <a:endParaRPr lang="en-US" sz="2700"/>
          </a:p>
        </p:txBody>
      </p:sp>
      <p:sp>
        <p:nvSpPr>
          <p:cNvPr id="10" name="Rule 10"/>
          <p:cNvSpPr/>
          <p:nvPr/>
        </p:nvSpPr>
        <p:spPr>
          <a:xfrm>
            <a:off x="5779008" y="1938528"/>
            <a:ext cx="0" cy="3236976"/>
          </a:xfrm>
          <a:prstGeom prst="line">
            <a:avLst/>
          </a:prstGeom>
          <a:ln w="25400">
            <a:solidFill>
              <a:srgbClr val="C9C3B7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6291072" y="1911096"/>
            <a:ext cx="425196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8EDCFF"/>
                </a:solidFill>
                <a:latin typeface="Arial"/>
              </a:rPr>
              <a:t>OPEN WEIGHTS</a:t>
            </a:r>
            <a:endParaRPr lang="en-US" sz="1700"/>
          </a:p>
        </p:txBody>
      </p:sp>
      <p:sp>
        <p:nvSpPr>
          <p:cNvPr id="12" name="Text 12"/>
          <p:cNvSpPr txBox="1"/>
          <p:nvPr/>
        </p:nvSpPr>
        <p:spPr>
          <a:xfrm>
            <a:off x="6291072" y="2414016"/>
            <a:ext cx="4965192" cy="50495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800" b="1">
                <a:solidFill>
                  <a:srgbClr val="131B2B"/>
                </a:solidFill>
                <a:latin typeface="Arial"/>
              </a:rPr>
              <a:t>Llama 4</a:t>
            </a:r>
            <a:endParaRPr lang="en-US" sz="2800"/>
          </a:p>
        </p:txBody>
      </p:sp>
      <p:sp>
        <p:nvSpPr>
          <p:cNvPr id="13" name="Text 13"/>
          <p:cNvSpPr txBox="1"/>
          <p:nvPr/>
        </p:nvSpPr>
        <p:spPr>
          <a:xfrm>
            <a:off x="6291072" y="3145536"/>
            <a:ext cx="4965192" cy="48691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700" b="1">
                <a:solidFill>
                  <a:srgbClr val="131B2B"/>
                </a:solidFill>
                <a:latin typeface="Arial"/>
              </a:rPr>
              <a:t>Qwen3</a:t>
            </a:r>
            <a:endParaRPr lang="en-US" sz="2700"/>
          </a:p>
        </p:txBody>
      </p:sp>
      <p:sp>
        <p:nvSpPr>
          <p:cNvPr id="14" name="Text 14"/>
          <p:cNvSpPr txBox="1"/>
          <p:nvPr/>
        </p:nvSpPr>
        <p:spPr>
          <a:xfrm>
            <a:off x="6291072" y="3886200"/>
            <a:ext cx="4965192" cy="48691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700" b="1">
                <a:solidFill>
                  <a:srgbClr val="131B2B"/>
                </a:solidFill>
                <a:latin typeface="Arial"/>
              </a:rPr>
              <a:t>DeepSeek-R1</a:t>
            </a:r>
            <a:endParaRPr lang="en-US" sz="2700"/>
          </a:p>
        </p:txBody>
      </p:sp>
      <p:sp>
        <p:nvSpPr>
          <p:cNvPr id="15" name="Text 15"/>
          <p:cNvSpPr txBox="1"/>
          <p:nvPr/>
        </p:nvSpPr>
        <p:spPr>
          <a:xfrm>
            <a:off x="768096" y="5513832"/>
            <a:ext cx="10543032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6545B5"/>
                </a:solidFill>
                <a:latin typeface="Arial"/>
              </a:rPr>
              <a:t>The provider is not the task. Choose by capability, access and constraints.</a:t>
            </a:r>
            <a:endParaRPr lang="en-US"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THREE WAYS TO USE A MODEL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500" b="1">
                <a:solidFill>
                  <a:srgbClr val="FFFFFF"/>
                </a:solidFill>
                <a:latin typeface="Arial"/>
              </a:rPr>
              <a:t>Cloud can be rented by the task. Local can run on your hardware.</a:t>
            </a:r>
            <a:endParaRPr lang="en-US" sz="25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Conceptual comparison; products and model licenses differ.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11</a:t>
            </a:r>
            <a:endParaRPr lang="en-US" sz="1000"/>
          </a:p>
        </p:txBody>
      </p:sp>
      <p:sp>
        <p:nvSpPr>
          <p:cNvPr id="6" name="Rule 6"/>
          <p:cNvSpPr/>
          <p:nvPr/>
        </p:nvSpPr>
        <p:spPr>
          <a:xfrm>
            <a:off x="1207008" y="1929384"/>
            <a:ext cx="0" cy="3346704"/>
          </a:xfrm>
          <a:prstGeom prst="line">
            <a:avLst/>
          </a:prstGeom>
          <a:ln w="38100">
            <a:solidFill>
              <a:srgbClr val="D5F36A"/>
            </a:solidFill>
          </a:ln>
        </p:spPr>
      </p:sp>
      <p:sp>
        <p:nvSpPr>
          <p:cNvPr id="7" name="Field 7"/>
          <p:cNvSpPr/>
          <p:nvPr/>
        </p:nvSpPr>
        <p:spPr>
          <a:xfrm>
            <a:off x="1097280" y="1965960"/>
            <a:ext cx="219456" cy="219456"/>
          </a:xfrm>
          <a:prstGeom prst="roundRect">
            <a:avLst/>
          </a:prstGeom>
          <a:solidFill>
            <a:srgbClr val="D5F36A"/>
          </a:solidFill>
          <a:ln>
            <a:noFill/>
          </a:ln>
        </p:spPr>
      </p:sp>
      <p:sp>
        <p:nvSpPr>
          <p:cNvPr id="8" name="Text 8"/>
          <p:cNvSpPr txBox="1"/>
          <p:nvPr/>
        </p:nvSpPr>
        <p:spPr>
          <a:xfrm>
            <a:off x="1591056" y="1947672"/>
            <a:ext cx="781812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D5F36A"/>
                </a:solidFill>
                <a:latin typeface="Arial"/>
              </a:rPr>
              <a:t>APP · READY TO USE</a:t>
            </a:r>
            <a:endParaRPr lang="en-US" sz="2000"/>
          </a:p>
        </p:txBody>
      </p:sp>
      <p:sp>
        <p:nvSpPr>
          <p:cNvPr id="9" name="Field 9"/>
          <p:cNvSpPr/>
          <p:nvPr/>
        </p:nvSpPr>
        <p:spPr>
          <a:xfrm>
            <a:off x="1097280" y="3525012"/>
            <a:ext cx="219456" cy="219456"/>
          </a:xfrm>
          <a:prstGeom prst="roundRect">
            <a:avLst/>
          </a:prstGeom>
          <a:solidFill>
            <a:srgbClr val="8EDCFF"/>
          </a:solidFill>
          <a:ln>
            <a:noFill/>
          </a:ln>
        </p:spPr>
      </p:sp>
      <p:sp>
        <p:nvSpPr>
          <p:cNvPr id="10" name="Text 10"/>
          <p:cNvSpPr txBox="1"/>
          <p:nvPr/>
        </p:nvSpPr>
        <p:spPr>
          <a:xfrm>
            <a:off x="2121408" y="3506724"/>
            <a:ext cx="781812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8EDCFF"/>
                </a:solidFill>
                <a:latin typeface="Arial"/>
              </a:rPr>
              <a:t>API · PAY PER CALL</a:t>
            </a:r>
            <a:endParaRPr lang="en-US" sz="2000"/>
          </a:p>
        </p:txBody>
      </p:sp>
      <p:sp>
        <p:nvSpPr>
          <p:cNvPr id="11" name="Field 11"/>
          <p:cNvSpPr/>
          <p:nvPr/>
        </p:nvSpPr>
        <p:spPr>
          <a:xfrm>
            <a:off x="1097280" y="5084064"/>
            <a:ext cx="219456" cy="21945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2" name="Text 12"/>
          <p:cNvSpPr txBox="1"/>
          <p:nvPr/>
        </p:nvSpPr>
        <p:spPr>
          <a:xfrm>
            <a:off x="1591056" y="5065776"/>
            <a:ext cx="781812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FFFFFF"/>
                </a:solidFill>
                <a:latin typeface="Arial"/>
              </a:rPr>
              <a:t>LOCAL · RUN THE MODEL</a:t>
            </a:r>
            <a:endParaRPr lang="en-US" sz="2000"/>
          </a:p>
        </p:txBody>
      </p:sp>
      <p:pic>
        <p:nvPicPr>
          <p:cNvPr id="13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9448" y="1883664"/>
            <a:ext cx="1984248" cy="3621024"/>
          </a:xfrm>
          <a:prstGeom prst="rect">
            <a:avLst/>
          </a:prstGeom>
        </p:spPr>
      </p:pic>
      <p:sp>
        <p:nvSpPr>
          <p:cNvPr id="14" name="Text 14"/>
          <p:cNvSpPr txBox="1"/>
          <p:nvPr/>
        </p:nvSpPr>
        <p:spPr>
          <a:xfrm>
            <a:off x="1581912" y="5696712"/>
            <a:ext cx="969264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FFFFFF"/>
                </a:solidFill>
                <a:latin typeface="Arial"/>
              </a:rPr>
              <a:t>Where should inference happen?</a:t>
            </a:r>
            <a:endParaRPr lang="en-US" sz="17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A999FF"/>
                </a:solidFill>
                <a:latin typeface="Arial"/>
              </a:rPr>
              <a:t>TOKENS &amp; USAGE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131B2B"/>
                </a:solidFill>
                <a:latin typeface="Arial"/>
              </a:rPr>
              <a:t>A model call has two sides of the meter.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Cursor Learn, Tokens &amp; Pricing. Token counts and billing vary by model and modality; examples are conceptual.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12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95528" y="1901952"/>
            <a:ext cx="453542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INPUT TOKENS</a:t>
            </a:r>
            <a:endParaRPr lang="en-US" sz="1600"/>
          </a:p>
        </p:txBody>
      </p:sp>
      <p:sp>
        <p:nvSpPr>
          <p:cNvPr id="7" name="Text 7"/>
          <p:cNvSpPr txBox="1"/>
          <p:nvPr/>
        </p:nvSpPr>
        <p:spPr>
          <a:xfrm>
            <a:off x="795528" y="2404872"/>
            <a:ext cx="4690872" cy="41478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131B2B"/>
                </a:solidFill>
                <a:latin typeface="Arial"/>
              </a:rPr>
              <a:t>Your instruction</a:t>
            </a:r>
            <a:endParaRPr lang="en-US" sz="2300"/>
          </a:p>
        </p:txBody>
      </p:sp>
      <p:sp>
        <p:nvSpPr>
          <p:cNvPr id="8" name="Text 8"/>
          <p:cNvSpPr txBox="1"/>
          <p:nvPr/>
        </p:nvSpPr>
        <p:spPr>
          <a:xfrm>
            <a:off x="795528" y="2990088"/>
            <a:ext cx="4690872" cy="37871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>
                <a:solidFill>
                  <a:srgbClr val="131B2B"/>
                </a:solidFill>
                <a:latin typeface="Arial"/>
              </a:rPr>
              <a:t>+ earlier conversation</a:t>
            </a:r>
            <a:endParaRPr lang="en-US" sz="2100"/>
          </a:p>
        </p:txBody>
      </p:sp>
      <p:sp>
        <p:nvSpPr>
          <p:cNvPr id="9" name="Text 9"/>
          <p:cNvSpPr txBox="1"/>
          <p:nvPr/>
        </p:nvSpPr>
        <p:spPr>
          <a:xfrm>
            <a:off x="795528" y="3557016"/>
            <a:ext cx="4690872" cy="37871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>
                <a:solidFill>
                  <a:srgbClr val="131B2B"/>
                </a:solidFill>
                <a:latin typeface="Arial"/>
              </a:rPr>
              <a:t>+ files or tool results</a:t>
            </a:r>
            <a:endParaRPr lang="en-US" sz="2100"/>
          </a:p>
        </p:txBody>
      </p:sp>
      <p:sp>
        <p:nvSpPr>
          <p:cNvPr id="10" name="Rule 10"/>
          <p:cNvSpPr/>
          <p:nvPr/>
        </p:nvSpPr>
        <p:spPr>
          <a:xfrm>
            <a:off x="5797296" y="1938528"/>
            <a:ext cx="0" cy="2807208"/>
          </a:xfrm>
          <a:prstGeom prst="line">
            <a:avLst/>
          </a:prstGeom>
          <a:ln w="21590">
            <a:solidFill>
              <a:srgbClr val="C9C3B8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6272784" y="1901952"/>
            <a:ext cx="48646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46A89"/>
                </a:solidFill>
                <a:latin typeface="Arial"/>
              </a:rPr>
              <a:t>OUTPUT TOKENS</a:t>
            </a:r>
            <a:endParaRPr lang="en-US" sz="1600"/>
          </a:p>
        </p:txBody>
      </p:sp>
      <p:sp>
        <p:nvSpPr>
          <p:cNvPr id="12" name="Text 12"/>
          <p:cNvSpPr txBox="1"/>
          <p:nvPr/>
        </p:nvSpPr>
        <p:spPr>
          <a:xfrm>
            <a:off x="6272784" y="2404872"/>
            <a:ext cx="4919472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 b="1">
                <a:solidFill>
                  <a:srgbClr val="131B2B"/>
                </a:solidFill>
                <a:latin typeface="Arial"/>
              </a:rPr>
              <a:t>The answer the model writes</a:t>
            </a:r>
            <a:endParaRPr lang="en-US" sz="2200"/>
          </a:p>
        </p:txBody>
      </p:sp>
      <p:sp>
        <p:nvSpPr>
          <p:cNvPr id="13" name="Text 13"/>
          <p:cNvSpPr txBox="1"/>
          <p:nvPr/>
        </p:nvSpPr>
        <p:spPr>
          <a:xfrm>
            <a:off x="6272784" y="2999232"/>
            <a:ext cx="4919472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>
                <a:solidFill>
                  <a:srgbClr val="131B2B"/>
                </a:solidFill>
                <a:latin typeface="Arial"/>
              </a:rPr>
              <a:t>+ any generated continuation</a:t>
            </a:r>
            <a:endParaRPr lang="en-US" sz="2000"/>
          </a:p>
        </p:txBody>
      </p:sp>
      <p:sp>
        <p:nvSpPr>
          <p:cNvPr id="14" name="Rule 14"/>
          <p:cNvSpPr/>
          <p:nvPr/>
        </p:nvSpPr>
        <p:spPr>
          <a:xfrm>
            <a:off x="795528" y="4809744"/>
            <a:ext cx="10378440" cy="0"/>
          </a:xfrm>
          <a:prstGeom prst="line">
            <a:avLst/>
          </a:prstGeom>
          <a:ln w="17780">
            <a:solidFill>
              <a:srgbClr val="C9C3B8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795528" y="5084064"/>
            <a:ext cx="10360152" cy="45085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500" b="1">
                <a:solidFill>
                  <a:srgbClr val="6545B5"/>
                </a:solidFill>
                <a:latin typeface="Arial"/>
              </a:rPr>
              <a:t>INPUT + OUTPUT = USAGE</a:t>
            </a:r>
            <a:endParaRPr lang="en-US" sz="2500"/>
          </a:p>
        </p:txBody>
      </p:sp>
      <p:sp>
        <p:nvSpPr>
          <p:cNvPr id="16" name="Text 16"/>
          <p:cNvSpPr txBox="1"/>
          <p:nvPr/>
        </p:nvSpPr>
        <p:spPr>
          <a:xfrm>
            <a:off x="795528" y="5733288"/>
            <a:ext cx="1037844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131B2B"/>
                </a:solidFill>
                <a:latin typeface="Arial"/>
              </a:rPr>
              <a:t>Longer context and longer answers usually use more tokens.</a:t>
            </a:r>
            <a:endParaRPr lang="en-US" sz="17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CONTEXT IS THE WORKING BRIEF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600" b="1">
                <a:solidFill>
                  <a:srgbClr val="FFFFFF"/>
                </a:solidFill>
                <a:latin typeface="Arial"/>
              </a:rPr>
              <a:t>Give the model a real brief, not a vague wish.</a:t>
            </a:r>
            <a:endParaRPr lang="en-US" sz="36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Cursor Learn, Context. The example study app and product fact are fictional; verify facts before using a real campaign.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13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86384" y="1911096"/>
            <a:ext cx="485546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FF9778"/>
                </a:solidFill>
                <a:latin typeface="Arial"/>
              </a:rPr>
              <a:t>VAGUE REQUEST</a:t>
            </a:r>
            <a:endParaRPr lang="en-US" sz="1600"/>
          </a:p>
        </p:txBody>
      </p:sp>
      <p:sp>
        <p:nvSpPr>
          <p:cNvPr id="7" name="Text 7"/>
          <p:cNvSpPr txBox="1"/>
          <p:nvPr/>
        </p:nvSpPr>
        <p:spPr>
          <a:xfrm>
            <a:off x="786384" y="2386584"/>
            <a:ext cx="4809744" cy="45085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500" b="1">
                <a:solidFill>
                  <a:srgbClr val="FFFFFF"/>
                </a:solidFill>
                <a:latin typeface="Arial"/>
              </a:rPr>
              <a:t>Write a post for our app.</a:t>
            </a:r>
            <a:endParaRPr lang="en-US" sz="2500"/>
          </a:p>
        </p:txBody>
      </p:sp>
      <p:sp>
        <p:nvSpPr>
          <p:cNvPr id="8" name="Rule 8"/>
          <p:cNvSpPr/>
          <p:nvPr/>
        </p:nvSpPr>
        <p:spPr>
          <a:xfrm>
            <a:off x="5760720" y="1929384"/>
            <a:ext cx="0" cy="3438144"/>
          </a:xfrm>
          <a:prstGeom prst="line">
            <a:avLst/>
          </a:prstGeom>
          <a:ln w="20320">
            <a:solidFill>
              <a:srgbClr val="6B7890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17920" y="1911096"/>
            <a:ext cx="485546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D5F36A"/>
                </a:solidFill>
                <a:latin typeface="Arial"/>
              </a:rPr>
              <a:t>USEFUL BRIEF</a:t>
            </a:r>
            <a:endParaRPr lang="en-US" sz="1600"/>
          </a:p>
        </p:txBody>
      </p:sp>
      <p:sp>
        <p:nvSpPr>
          <p:cNvPr id="10" name="Text 10"/>
          <p:cNvSpPr txBox="1"/>
          <p:nvPr/>
        </p:nvSpPr>
        <p:spPr>
          <a:xfrm>
            <a:off x="6217920" y="2487168"/>
            <a:ext cx="221284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8EDCFF"/>
                </a:solidFill>
                <a:latin typeface="Arial"/>
              </a:rPr>
              <a:t>AUDIENCE</a:t>
            </a:r>
            <a:endParaRPr lang="en-US" sz="1400"/>
          </a:p>
        </p:txBody>
      </p:sp>
      <p:sp>
        <p:nvSpPr>
          <p:cNvPr id="11" name="Text 11"/>
          <p:cNvSpPr txBox="1"/>
          <p:nvPr/>
        </p:nvSpPr>
        <p:spPr>
          <a:xfrm>
            <a:off x="8147304" y="2468880"/>
            <a:ext cx="2999232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FFFFFF"/>
                </a:solidFill>
                <a:latin typeface="Arial"/>
              </a:rPr>
              <a:t>First-year students</a:t>
            </a:r>
            <a:endParaRPr lang="en-US" sz="1900"/>
          </a:p>
        </p:txBody>
      </p:sp>
      <p:sp>
        <p:nvSpPr>
          <p:cNvPr id="12" name="Text 12"/>
          <p:cNvSpPr txBox="1"/>
          <p:nvPr/>
        </p:nvSpPr>
        <p:spPr>
          <a:xfrm>
            <a:off x="6217920" y="3236976"/>
            <a:ext cx="221284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A999FF"/>
                </a:solidFill>
                <a:latin typeface="Arial"/>
              </a:rPr>
              <a:t>VERIFIED FACT</a:t>
            </a:r>
            <a:endParaRPr lang="en-US" sz="1400"/>
          </a:p>
        </p:txBody>
      </p:sp>
      <p:sp>
        <p:nvSpPr>
          <p:cNvPr id="13" name="Text 13"/>
          <p:cNvSpPr txBox="1"/>
          <p:nvPr/>
        </p:nvSpPr>
        <p:spPr>
          <a:xfrm>
            <a:off x="8147304" y="3200400"/>
            <a:ext cx="2990088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One place for class notes</a:t>
            </a:r>
            <a:endParaRPr lang="en-US" sz="1800"/>
          </a:p>
        </p:txBody>
      </p:sp>
      <p:sp>
        <p:nvSpPr>
          <p:cNvPr id="14" name="Text 14"/>
          <p:cNvSpPr txBox="1"/>
          <p:nvPr/>
        </p:nvSpPr>
        <p:spPr>
          <a:xfrm>
            <a:off x="6217920" y="3986784"/>
            <a:ext cx="221284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FF9778"/>
                </a:solidFill>
                <a:latin typeface="Arial"/>
              </a:rPr>
              <a:t>ACTION</a:t>
            </a:r>
            <a:endParaRPr lang="en-US" sz="1400"/>
          </a:p>
        </p:txBody>
      </p:sp>
      <p:sp>
        <p:nvSpPr>
          <p:cNvPr id="15" name="Text 15"/>
          <p:cNvSpPr txBox="1"/>
          <p:nvPr/>
        </p:nvSpPr>
        <p:spPr>
          <a:xfrm>
            <a:off x="8147304" y="3959352"/>
            <a:ext cx="2990088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FFFFFF"/>
                </a:solidFill>
                <a:latin typeface="Arial"/>
              </a:rPr>
              <a:t>Join the waitlist</a:t>
            </a:r>
            <a:endParaRPr lang="en-US" sz="1900"/>
          </a:p>
        </p:txBody>
      </p:sp>
      <p:sp>
        <p:nvSpPr>
          <p:cNvPr id="16" name="Text 16"/>
          <p:cNvSpPr txBox="1"/>
          <p:nvPr/>
        </p:nvSpPr>
        <p:spPr>
          <a:xfrm>
            <a:off x="795528" y="5678424"/>
            <a:ext cx="10460736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D5F36A"/>
                </a:solidFill>
                <a:latin typeface="Arial"/>
              </a:rPr>
              <a:t>Earlier chat, files and tool results can also become context.</a:t>
            </a:r>
            <a:endParaRPr lang="en-US"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694944" y="987552"/>
            <a:ext cx="91440" cy="5010912"/>
          </a:xfrm>
          <a:prstGeom prst="rect">
            <a:avLst/>
          </a:prstGeom>
          <a:solidFill>
            <a:srgbClr val="D5F36A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1033272" y="941832"/>
            <a:ext cx="1920240" cy="45085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500" b="1">
                <a:solidFill>
                  <a:srgbClr val="D5F36A"/>
                </a:solidFill>
                <a:latin typeface="Arial"/>
              </a:rPr>
              <a:t>02 / 05</a:t>
            </a:r>
            <a:endParaRPr lang="en-US" sz="2500"/>
          </a:p>
        </p:txBody>
      </p:sp>
      <p:sp>
        <p:nvSpPr>
          <p:cNvPr id="4" name="Text 4"/>
          <p:cNvSpPr txBox="1"/>
          <p:nvPr/>
        </p:nvSpPr>
        <p:spPr>
          <a:xfrm>
            <a:off x="1051560" y="1536192"/>
            <a:ext cx="977493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D5F36A"/>
                </a:solidFill>
                <a:latin typeface="Arial"/>
              </a:rPr>
              <a:t>FROM ANSWERS TO ACTIONS</a:t>
            </a:r>
            <a:endParaRPr lang="en-US" sz="1500"/>
          </a:p>
        </p:txBody>
      </p:sp>
      <p:sp>
        <p:nvSpPr>
          <p:cNvPr id="5" name="Text 5"/>
          <p:cNvSpPr txBox="1"/>
          <p:nvPr/>
        </p:nvSpPr>
        <p:spPr>
          <a:xfrm>
            <a:off x="1033272" y="2112264"/>
            <a:ext cx="10277856" cy="16459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700" b="1">
                <a:solidFill>
                  <a:srgbClr val="FFFFFF"/>
                </a:solidFill>
                <a:latin typeface="Arial"/>
              </a:rPr>
              <a:t>Give the model tools.</a:t>
            </a:r>
            <a:endParaRPr lang="en-US" sz="4700"/>
          </a:p>
        </p:txBody>
      </p:sp>
      <p:sp>
        <p:nvSpPr>
          <p:cNvPr id="6" name="Text 6"/>
          <p:cNvSpPr txBox="1"/>
          <p:nvPr/>
        </p:nvSpPr>
        <p:spPr>
          <a:xfrm>
            <a:off x="1051560" y="4910328"/>
            <a:ext cx="10049256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>
                <a:solidFill>
                  <a:srgbClr val="FFFFFF"/>
                </a:solidFill>
                <a:latin typeface="Arial"/>
              </a:rPr>
              <a:t>Agents connect reasoning to software, permissions and results.</a:t>
            </a:r>
            <a:endParaRPr lang="en-US" sz="2200"/>
          </a:p>
        </p:txBody>
      </p:sp>
      <p:sp>
        <p:nvSpPr>
          <p:cNvPr id="7" name="Text 7"/>
          <p:cNvSpPr txBox="1"/>
          <p:nvPr/>
        </p:nvSpPr>
        <p:spPr>
          <a:xfrm>
            <a:off x="1051560" y="6062472"/>
            <a:ext cx="520293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D5F36A"/>
                </a:solidFill>
                <a:latin typeface="Arial"/>
              </a:rPr>
              <a:t>COURSE 4 · 0205EE</a:t>
            </a:r>
            <a:endParaRPr lang="en-US"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SPECIALIZED COMPONENTS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FFFFFF"/>
                </a:solidFill>
                <a:latin typeface="Arial"/>
              </a:rPr>
              <a:t>Give each job the right model.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Examples, not rankings: GPT-5, Claude Sonnet, Gemini 2.5 Pro, GPT Image, FLUX, Veo and Jev.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15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68096" y="1901952"/>
            <a:ext cx="36576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8EDCFF"/>
                </a:solidFill>
                <a:latin typeface="Arial"/>
              </a:rPr>
              <a:t>READ A PHOTO</a:t>
            </a:r>
            <a:endParaRPr lang="en-US" sz="1500"/>
          </a:p>
        </p:txBody>
      </p:sp>
      <p:sp>
        <p:nvSpPr>
          <p:cNvPr id="7" name="Rule 7"/>
          <p:cNvSpPr/>
          <p:nvPr/>
        </p:nvSpPr>
        <p:spPr>
          <a:xfrm>
            <a:off x="4261104" y="2130552"/>
            <a:ext cx="630936" cy="0"/>
          </a:xfrm>
          <a:prstGeom prst="line">
            <a:avLst/>
          </a:prstGeom>
          <a:ln w="20320">
            <a:solidFill>
              <a:srgbClr val="66748A"/>
            </a:solidFill>
          </a:ln>
        </p:spPr>
      </p:sp>
      <p:sp>
        <p:nvSpPr>
          <p:cNvPr id="8" name="Text 8"/>
          <p:cNvSpPr txBox="1"/>
          <p:nvPr/>
        </p:nvSpPr>
        <p:spPr>
          <a:xfrm>
            <a:off x="5175504" y="1856232"/>
            <a:ext cx="5989320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 b="1">
                <a:solidFill>
                  <a:srgbClr val="FFFFFF"/>
                </a:solidFill>
                <a:latin typeface="Arial"/>
              </a:rPr>
              <a:t>Gemini 2.5 Pro</a:t>
            </a:r>
            <a:endParaRPr lang="en-US" sz="2200"/>
          </a:p>
        </p:txBody>
      </p:sp>
      <p:sp>
        <p:nvSpPr>
          <p:cNvPr id="9" name="Text 9"/>
          <p:cNvSpPr txBox="1"/>
          <p:nvPr/>
        </p:nvSpPr>
        <p:spPr>
          <a:xfrm>
            <a:off x="768096" y="2606040"/>
            <a:ext cx="36576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A999FF"/>
                </a:solidFill>
                <a:latin typeface="Arial"/>
              </a:rPr>
              <a:t>WRITE THE OFFER</a:t>
            </a:r>
            <a:endParaRPr lang="en-US" sz="1500"/>
          </a:p>
        </p:txBody>
      </p:sp>
      <p:sp>
        <p:nvSpPr>
          <p:cNvPr id="10" name="Rule 10"/>
          <p:cNvSpPr/>
          <p:nvPr/>
        </p:nvSpPr>
        <p:spPr>
          <a:xfrm>
            <a:off x="4261104" y="2834640"/>
            <a:ext cx="630936" cy="0"/>
          </a:xfrm>
          <a:prstGeom prst="line">
            <a:avLst/>
          </a:prstGeom>
          <a:ln w="20320">
            <a:solidFill>
              <a:srgbClr val="66748A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5175504" y="2560320"/>
            <a:ext cx="5989320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 b="1">
                <a:solidFill>
                  <a:srgbClr val="FFFFFF"/>
                </a:solidFill>
                <a:latin typeface="Arial"/>
              </a:rPr>
              <a:t>Claude Sonnet or GPT-5</a:t>
            </a:r>
            <a:endParaRPr lang="en-US" sz="2200"/>
          </a:p>
        </p:txBody>
      </p:sp>
      <p:sp>
        <p:nvSpPr>
          <p:cNvPr id="12" name="Text 12"/>
          <p:cNvSpPr txBox="1"/>
          <p:nvPr/>
        </p:nvSpPr>
        <p:spPr>
          <a:xfrm>
            <a:off x="768096" y="3310128"/>
            <a:ext cx="36576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FF9778"/>
                </a:solidFill>
                <a:latin typeface="Arial"/>
              </a:rPr>
              <a:t>MAKE A VISUAL</a:t>
            </a:r>
            <a:endParaRPr lang="en-US" sz="1500"/>
          </a:p>
        </p:txBody>
      </p:sp>
      <p:sp>
        <p:nvSpPr>
          <p:cNvPr id="13" name="Rule 13"/>
          <p:cNvSpPr/>
          <p:nvPr/>
        </p:nvSpPr>
        <p:spPr>
          <a:xfrm>
            <a:off x="4261104" y="3538728"/>
            <a:ext cx="630936" cy="0"/>
          </a:xfrm>
          <a:prstGeom prst="line">
            <a:avLst/>
          </a:prstGeom>
          <a:ln w="20320">
            <a:solidFill>
              <a:srgbClr val="66748A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5175504" y="3264408"/>
            <a:ext cx="5989320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 b="1">
                <a:solidFill>
                  <a:srgbClr val="FFFFFF"/>
                </a:solidFill>
                <a:latin typeface="Arial"/>
              </a:rPr>
              <a:t>GPT Image or FLUX</a:t>
            </a:r>
            <a:endParaRPr lang="en-US" sz="2200"/>
          </a:p>
        </p:txBody>
      </p:sp>
      <p:sp>
        <p:nvSpPr>
          <p:cNvPr id="15" name="Text 15"/>
          <p:cNvSpPr txBox="1"/>
          <p:nvPr/>
        </p:nvSpPr>
        <p:spPr>
          <a:xfrm>
            <a:off x="768096" y="4014216"/>
            <a:ext cx="36576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D5F36A"/>
                </a:solidFill>
                <a:latin typeface="Arial"/>
              </a:rPr>
              <a:t>ANIMATE A SHOT</a:t>
            </a:r>
            <a:endParaRPr lang="en-US" sz="1500"/>
          </a:p>
        </p:txBody>
      </p:sp>
      <p:sp>
        <p:nvSpPr>
          <p:cNvPr id="16" name="Rule 16"/>
          <p:cNvSpPr/>
          <p:nvPr/>
        </p:nvSpPr>
        <p:spPr>
          <a:xfrm>
            <a:off x="4261104" y="4242816"/>
            <a:ext cx="630936" cy="0"/>
          </a:xfrm>
          <a:prstGeom prst="line">
            <a:avLst/>
          </a:prstGeom>
          <a:ln w="20320">
            <a:solidFill>
              <a:srgbClr val="66748A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5175504" y="3968496"/>
            <a:ext cx="5989320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 b="1">
                <a:solidFill>
                  <a:srgbClr val="FFFFFF"/>
                </a:solidFill>
                <a:latin typeface="Arial"/>
              </a:rPr>
              <a:t>Veo or Wan</a:t>
            </a:r>
            <a:endParaRPr lang="en-US" sz="2200"/>
          </a:p>
        </p:txBody>
      </p:sp>
      <p:sp>
        <p:nvSpPr>
          <p:cNvPr id="18" name="Text 18"/>
          <p:cNvSpPr txBox="1"/>
          <p:nvPr/>
        </p:nvSpPr>
        <p:spPr>
          <a:xfrm>
            <a:off x="768096" y="4718304"/>
            <a:ext cx="36576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BCEBD7"/>
                </a:solidFill>
                <a:latin typeface="Arial"/>
              </a:rPr>
              <a:t>ROUTE A REQUEST</a:t>
            </a:r>
            <a:endParaRPr lang="en-US" sz="1500"/>
          </a:p>
        </p:txBody>
      </p:sp>
      <p:sp>
        <p:nvSpPr>
          <p:cNvPr id="19" name="Rule 19"/>
          <p:cNvSpPr/>
          <p:nvPr/>
        </p:nvSpPr>
        <p:spPr>
          <a:xfrm>
            <a:off x="4261104" y="4946904"/>
            <a:ext cx="630936" cy="0"/>
          </a:xfrm>
          <a:prstGeom prst="line">
            <a:avLst/>
          </a:prstGeom>
          <a:ln w="20320">
            <a:solidFill>
              <a:srgbClr val="66748A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5175504" y="4672584"/>
            <a:ext cx="5989320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 b="1">
                <a:solidFill>
                  <a:srgbClr val="FFFFFF"/>
                </a:solidFill>
                <a:latin typeface="Arial"/>
              </a:rPr>
              <a:t>Rules or Jev-style decision model</a:t>
            </a:r>
            <a:endParaRPr lang="en-US" sz="2200"/>
          </a:p>
        </p:txBody>
      </p:sp>
      <p:sp>
        <p:nvSpPr>
          <p:cNvPr id="21" name="Text 21"/>
          <p:cNvSpPr txBox="1"/>
          <p:nvPr/>
        </p:nvSpPr>
        <p:spPr>
          <a:xfrm>
            <a:off x="768096" y="5669280"/>
            <a:ext cx="10543032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D5F36A"/>
                </a:solidFill>
                <a:latin typeface="Arial"/>
              </a:rPr>
              <a:t>A useful system can combine these; it does not need one giant model.</a:t>
            </a:r>
            <a:endParaRPr lang="en-US" sz="1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A999FF"/>
                </a:solidFill>
                <a:latin typeface="Arial"/>
              </a:rPr>
              <a:t>15 SEPTEMBER 2026 · TYPESAFE AI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131B2B"/>
                </a:solidFill>
                <a:latin typeface="Arial"/>
              </a:rPr>
              <a:t>Two weeks ago, Jev entered the story.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TypeSafe AI, Introducing System One Models &amp; Jev (15 Sep 2026). Diogo Almeida is a former OpenAI researcher, not an OpenAI cofounder.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16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" y="1892808"/>
            <a:ext cx="4919472" cy="3392424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6135624" y="1920240"/>
            <a:ext cx="494690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DIOGO ALMEIDA</a:t>
            </a:r>
            <a:endParaRPr lang="en-US" sz="1600"/>
          </a:p>
        </p:txBody>
      </p:sp>
      <p:sp>
        <p:nvSpPr>
          <p:cNvPr id="8" name="Text 8"/>
          <p:cNvSpPr txBox="1"/>
          <p:nvPr/>
        </p:nvSpPr>
        <p:spPr>
          <a:xfrm>
            <a:off x="6135624" y="2350008"/>
            <a:ext cx="4946904" cy="37871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31B2B"/>
                </a:solidFill>
                <a:latin typeface="Arial"/>
              </a:rPr>
              <a:t>Former OpenAI researcher.</a:t>
            </a:r>
            <a:endParaRPr lang="en-US" sz="2100"/>
          </a:p>
        </p:txBody>
      </p:sp>
      <p:sp>
        <p:nvSpPr>
          <p:cNvPr id="9" name="Rule 9"/>
          <p:cNvSpPr/>
          <p:nvPr/>
        </p:nvSpPr>
        <p:spPr>
          <a:xfrm>
            <a:off x="6144768" y="2971800"/>
            <a:ext cx="4983480" cy="0"/>
          </a:xfrm>
          <a:prstGeom prst="line">
            <a:avLst/>
          </a:prstGeom>
          <a:ln w="19050">
            <a:solidFill>
              <a:srgbClr val="C7C3BA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6135624" y="3310128"/>
            <a:ext cx="507492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131B2B"/>
                </a:solidFill>
                <a:latin typeface="Arial"/>
              </a:rPr>
              <a:t>At TypeSafe, his team introduced Jev:</a:t>
            </a:r>
            <a:endParaRPr lang="en-US" sz="1800"/>
          </a:p>
        </p:txBody>
      </p:sp>
      <p:sp>
        <p:nvSpPr>
          <p:cNvPr id="11" name="Text 11"/>
          <p:cNvSpPr txBox="1"/>
          <p:nvPr/>
        </p:nvSpPr>
        <p:spPr>
          <a:xfrm>
            <a:off x="6135624" y="3803904"/>
            <a:ext cx="507492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131B2B"/>
                </a:solidFill>
                <a:latin typeface="Arial"/>
              </a:rPr>
              <a:t>a model for structured choices,</a:t>
            </a:r>
            <a:endParaRPr lang="en-US" sz="2000"/>
          </a:p>
        </p:txBody>
      </p:sp>
      <p:sp>
        <p:nvSpPr>
          <p:cNvPr id="12" name="Text 12"/>
          <p:cNvSpPr txBox="1"/>
          <p:nvPr/>
        </p:nvSpPr>
        <p:spPr>
          <a:xfrm>
            <a:off x="6135624" y="4288536"/>
            <a:ext cx="507492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131B2B"/>
                </a:solidFill>
                <a:latin typeface="Arial"/>
              </a:rPr>
              <a:t>scores and probabilities.</a:t>
            </a:r>
            <a:endParaRPr lang="en-US" sz="2000"/>
          </a:p>
        </p:txBody>
      </p:sp>
      <p:sp>
        <p:nvSpPr>
          <p:cNvPr id="13" name="Text 13"/>
          <p:cNvSpPr txBox="1"/>
          <p:nvPr/>
        </p:nvSpPr>
        <p:spPr>
          <a:xfrm>
            <a:off x="777240" y="5596128"/>
            <a:ext cx="1051560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6545B5"/>
                </a:solidFill>
                <a:latin typeface="Arial"/>
              </a:rPr>
              <a:t>Language models dominated the conversation. Decision models are a different tool.</a:t>
            </a:r>
            <a:endParaRPr lang="en-US" sz="1700"/>
          </a:p>
        </p:txBody>
      </p:sp>
      <p:sp>
        <p:nvSpPr>
          <p:cNvPr id="14" name="Text 14"/>
          <p:cNvSpPr txBox="1"/>
          <p:nvPr/>
        </p:nvSpPr>
        <p:spPr>
          <a:xfrm>
            <a:off x="8522208" y="6153912"/>
            <a:ext cx="2788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 b="1">
                <a:solidFill>
                  <a:srgbClr val="6545B5"/>
                </a:solidFill>
                <a:latin typeface="Arial"/>
                <a:hlinkClick r:id="rId3"/>
              </a:rPr>
              <a:t>OPEN COURSE MEDIA &gt;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FF9778"/>
                </a:solidFill>
                <a:latin typeface="Arial"/>
              </a:rPr>
              <a:t>TOOL CALLING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131B2B"/>
                </a:solidFill>
                <a:latin typeface="Arial"/>
              </a:rPr>
              <a:t>A model asks. Your software acts.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Cursor Learn, Tool Calling; illustrative stock lookup. The application defines the available tool and runs it.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17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77240" y="1920240"/>
            <a:ext cx="193852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6545B5"/>
                </a:solidFill>
                <a:latin typeface="Arial"/>
              </a:rPr>
              <a:t>CUSTOMER</a:t>
            </a:r>
            <a:endParaRPr lang="en-US" sz="1400"/>
          </a:p>
        </p:txBody>
      </p:sp>
      <p:sp>
        <p:nvSpPr>
          <p:cNvPr id="7" name="Text 7"/>
          <p:cNvSpPr txBox="1"/>
          <p:nvPr/>
        </p:nvSpPr>
        <p:spPr>
          <a:xfrm>
            <a:off x="777240" y="2295144"/>
            <a:ext cx="6583680" cy="48691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700" b="1">
                <a:solidFill>
                  <a:srgbClr val="131B2B"/>
                </a:solidFill>
                <a:latin typeface="Arial"/>
              </a:rPr>
              <a:t>"Is size M in stock?"</a:t>
            </a:r>
            <a:endParaRPr lang="en-US" sz="2700"/>
          </a:p>
        </p:txBody>
      </p:sp>
      <p:sp>
        <p:nvSpPr>
          <p:cNvPr id="8" name="Rule 8"/>
          <p:cNvSpPr/>
          <p:nvPr/>
        </p:nvSpPr>
        <p:spPr>
          <a:xfrm>
            <a:off x="786384" y="3017520"/>
            <a:ext cx="10396728" cy="0"/>
          </a:xfrm>
          <a:prstGeom prst="line">
            <a:avLst/>
          </a:prstGeom>
          <a:ln w="20320">
            <a:solidFill>
              <a:srgbClr val="C7C3BA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777240" y="3401568"/>
            <a:ext cx="311810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146A89"/>
                </a:solidFill>
                <a:latin typeface="Arial"/>
              </a:rPr>
              <a:t>MODEL REQUEST</a:t>
            </a:r>
            <a:endParaRPr lang="en-US" sz="1400"/>
          </a:p>
        </p:txBody>
      </p:sp>
      <p:sp>
        <p:nvSpPr>
          <p:cNvPr id="10" name="Text 10"/>
          <p:cNvSpPr txBox="1"/>
          <p:nvPr/>
        </p:nvSpPr>
        <p:spPr>
          <a:xfrm>
            <a:off x="777240" y="3776472"/>
            <a:ext cx="7296912" cy="45085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500" b="1">
                <a:solidFill>
                  <a:srgbClr val="131B2B"/>
                </a:solidFill>
                <a:latin typeface="Arial"/>
              </a:rPr>
              <a:t>check_stock(size="M")</a:t>
            </a:r>
            <a:endParaRPr lang="en-US" sz="2500"/>
          </a:p>
        </p:txBody>
      </p:sp>
      <p:sp>
        <p:nvSpPr>
          <p:cNvPr id="11" name="Text 11"/>
          <p:cNvSpPr txBox="1"/>
          <p:nvPr/>
        </p:nvSpPr>
        <p:spPr>
          <a:xfrm>
            <a:off x="8394192" y="3730752"/>
            <a:ext cx="502920" cy="48691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700" b="1">
                <a:solidFill>
                  <a:srgbClr val="FF9778"/>
                </a:solidFill>
                <a:latin typeface="Arial"/>
              </a:rPr>
              <a:t>&gt;</a:t>
            </a:r>
            <a:endParaRPr lang="en-US" sz="2700"/>
          </a:p>
        </p:txBody>
      </p:sp>
      <p:sp>
        <p:nvSpPr>
          <p:cNvPr id="12" name="Text 12"/>
          <p:cNvSpPr txBox="1"/>
          <p:nvPr/>
        </p:nvSpPr>
        <p:spPr>
          <a:xfrm>
            <a:off x="8915400" y="3429000"/>
            <a:ext cx="23774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A84A31"/>
                </a:solidFill>
                <a:latin typeface="Arial"/>
              </a:rPr>
              <a:t>INVENTORY API</a:t>
            </a:r>
            <a:endParaRPr lang="en-US" sz="1300"/>
          </a:p>
        </p:txBody>
      </p:sp>
      <p:sp>
        <p:nvSpPr>
          <p:cNvPr id="13" name="Text 13"/>
          <p:cNvSpPr txBox="1"/>
          <p:nvPr/>
        </p:nvSpPr>
        <p:spPr>
          <a:xfrm>
            <a:off x="8915400" y="3803904"/>
            <a:ext cx="237744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131B2B"/>
                </a:solidFill>
                <a:latin typeface="Arial"/>
              </a:rPr>
              <a:t>12 available</a:t>
            </a:r>
            <a:endParaRPr lang="en-US" sz="1800"/>
          </a:p>
        </p:txBody>
      </p:sp>
      <p:sp>
        <p:nvSpPr>
          <p:cNvPr id="14" name="Rule 14"/>
          <p:cNvSpPr/>
          <p:nvPr/>
        </p:nvSpPr>
        <p:spPr>
          <a:xfrm>
            <a:off x="786384" y="4617720"/>
            <a:ext cx="10396728" cy="0"/>
          </a:xfrm>
          <a:prstGeom prst="line">
            <a:avLst/>
          </a:prstGeom>
          <a:ln w="20320">
            <a:solidFill>
              <a:srgbClr val="C7C3BA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777240" y="4992624"/>
            <a:ext cx="311810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61741B"/>
                </a:solidFill>
                <a:latin typeface="Arial"/>
              </a:rPr>
              <a:t>MODEL REPLY</a:t>
            </a:r>
            <a:endParaRPr lang="en-US" sz="1400"/>
          </a:p>
        </p:txBody>
      </p:sp>
      <p:sp>
        <p:nvSpPr>
          <p:cNvPr id="16" name="Text 16"/>
          <p:cNvSpPr txBox="1"/>
          <p:nvPr/>
        </p:nvSpPr>
        <p:spPr>
          <a:xfrm>
            <a:off x="777240" y="5321808"/>
            <a:ext cx="9829800" cy="43281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400" b="1">
                <a:solidFill>
                  <a:srgbClr val="131B2B"/>
                </a:solidFill>
                <a:latin typeface="Arial"/>
              </a:rPr>
              <a:t>"Yes. Twelve are available."</a:t>
            </a:r>
            <a:endParaRPr lang="en-US" sz="2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THE AGENT LOOP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800" b="1">
                <a:solidFill>
                  <a:srgbClr val="FFFFFF"/>
                </a:solidFill>
                <a:latin typeface="Arial"/>
              </a:rPr>
              <a:t>An agent keeps going until it has a result.</a:t>
            </a:r>
            <a:endParaRPr lang="en-US" sz="38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Conceptual agent loop based on Cursor Learn and official coding-agent guidance; human approval still governs consequential actions.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18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77240" y="1901952"/>
            <a:ext cx="175564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D5F36A"/>
                </a:solidFill>
                <a:latin typeface="Arial"/>
              </a:rPr>
              <a:t>GOAL</a:t>
            </a:r>
            <a:endParaRPr lang="en-US" sz="1600"/>
          </a:p>
        </p:txBody>
      </p:sp>
      <p:sp>
        <p:nvSpPr>
          <p:cNvPr id="7" name="Text 7"/>
          <p:cNvSpPr txBox="1"/>
          <p:nvPr/>
        </p:nvSpPr>
        <p:spPr>
          <a:xfrm>
            <a:off x="777240" y="2313432"/>
            <a:ext cx="2688336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FFFFFF"/>
                </a:solidFill>
                <a:latin typeface="Arial"/>
              </a:rPr>
              <a:t>Book a meeting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2971800" y="2871216"/>
            <a:ext cx="475488" cy="52298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900" b="1">
                <a:solidFill>
                  <a:srgbClr val="8EDCFF"/>
                </a:solidFill>
                <a:latin typeface="Arial"/>
              </a:rPr>
              <a:t>&gt;</a:t>
            </a:r>
            <a:endParaRPr lang="en-US" sz="2900"/>
          </a:p>
        </p:txBody>
      </p:sp>
      <p:sp>
        <p:nvSpPr>
          <p:cNvPr id="9" name="Text 9"/>
          <p:cNvSpPr txBox="1"/>
          <p:nvPr/>
        </p:nvSpPr>
        <p:spPr>
          <a:xfrm>
            <a:off x="3730752" y="1901952"/>
            <a:ext cx="18928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8EDCFF"/>
                </a:solidFill>
                <a:latin typeface="Arial"/>
              </a:rPr>
              <a:t>PLAN</a:t>
            </a:r>
            <a:endParaRPr lang="en-US" sz="1600"/>
          </a:p>
        </p:txBody>
      </p:sp>
      <p:sp>
        <p:nvSpPr>
          <p:cNvPr id="10" name="Text 10"/>
          <p:cNvSpPr txBox="1"/>
          <p:nvPr/>
        </p:nvSpPr>
        <p:spPr>
          <a:xfrm>
            <a:off x="3730752" y="2313432"/>
            <a:ext cx="2304288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FFFFFF"/>
                </a:solidFill>
                <a:latin typeface="Arial"/>
              </a:rPr>
              <a:t>Find a time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5925312" y="2871216"/>
            <a:ext cx="475488" cy="52298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900" b="1">
                <a:solidFill>
                  <a:srgbClr val="A999FF"/>
                </a:solidFill>
                <a:latin typeface="Arial"/>
              </a:rPr>
              <a:t>&gt;</a:t>
            </a:r>
            <a:endParaRPr lang="en-US" sz="2900"/>
          </a:p>
        </p:txBody>
      </p:sp>
      <p:sp>
        <p:nvSpPr>
          <p:cNvPr id="12" name="Text 12"/>
          <p:cNvSpPr txBox="1"/>
          <p:nvPr/>
        </p:nvSpPr>
        <p:spPr>
          <a:xfrm>
            <a:off x="6693408" y="1901952"/>
            <a:ext cx="248716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A999FF"/>
                </a:solidFill>
                <a:latin typeface="Arial"/>
              </a:rPr>
              <a:t>USE A TOOL</a:t>
            </a:r>
            <a:endParaRPr lang="en-US" sz="1600"/>
          </a:p>
        </p:txBody>
      </p:sp>
      <p:sp>
        <p:nvSpPr>
          <p:cNvPr id="13" name="Text 13"/>
          <p:cNvSpPr txBox="1"/>
          <p:nvPr/>
        </p:nvSpPr>
        <p:spPr>
          <a:xfrm>
            <a:off x="6693408" y="2313432"/>
            <a:ext cx="2688336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FFFFFF"/>
                </a:solidFill>
                <a:latin typeface="Arial"/>
              </a:rPr>
              <a:t>Read calendar</a:t>
            </a:r>
            <a:endParaRPr lang="en-US" sz="1900"/>
          </a:p>
        </p:txBody>
      </p:sp>
      <p:sp>
        <p:nvSpPr>
          <p:cNvPr id="14" name="Text 14"/>
          <p:cNvSpPr txBox="1"/>
          <p:nvPr/>
        </p:nvSpPr>
        <p:spPr>
          <a:xfrm>
            <a:off x="9034272" y="2871216"/>
            <a:ext cx="475488" cy="52298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900" b="1">
                <a:solidFill>
                  <a:srgbClr val="FF9778"/>
                </a:solidFill>
                <a:latin typeface="Arial"/>
              </a:rPr>
              <a:t>&gt;</a:t>
            </a:r>
            <a:endParaRPr lang="en-US" sz="2900"/>
          </a:p>
        </p:txBody>
      </p:sp>
      <p:sp>
        <p:nvSpPr>
          <p:cNvPr id="15" name="Text 15"/>
          <p:cNvSpPr txBox="1"/>
          <p:nvPr/>
        </p:nvSpPr>
        <p:spPr>
          <a:xfrm>
            <a:off x="9747504" y="1901952"/>
            <a:ext cx="163677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FF9778"/>
                </a:solidFill>
                <a:latin typeface="Arial"/>
              </a:rPr>
              <a:t>CHECK</a:t>
            </a:r>
            <a:endParaRPr lang="en-US" sz="1600"/>
          </a:p>
        </p:txBody>
      </p:sp>
      <p:sp>
        <p:nvSpPr>
          <p:cNvPr id="16" name="Text 16"/>
          <p:cNvSpPr txBox="1"/>
          <p:nvPr/>
        </p:nvSpPr>
        <p:spPr>
          <a:xfrm>
            <a:off x="9747504" y="2313432"/>
            <a:ext cx="1773936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FFFFFF"/>
                </a:solidFill>
                <a:latin typeface="Arial"/>
              </a:rPr>
              <a:t>Slot found?</a:t>
            </a:r>
            <a:endParaRPr lang="en-US" sz="1900"/>
          </a:p>
        </p:txBody>
      </p:sp>
      <p:sp>
        <p:nvSpPr>
          <p:cNvPr id="17" name="Rule 17"/>
          <p:cNvSpPr/>
          <p:nvPr/>
        </p:nvSpPr>
        <p:spPr>
          <a:xfrm>
            <a:off x="10524744" y="3611880"/>
            <a:ext cx="0" cy="1216152"/>
          </a:xfrm>
          <a:prstGeom prst="line">
            <a:avLst/>
          </a:prstGeom>
          <a:ln w="31750">
            <a:solidFill>
              <a:srgbClr val="D5F36A"/>
            </a:solidFill>
          </a:ln>
        </p:spPr>
      </p:sp>
      <p:sp>
        <p:nvSpPr>
          <p:cNvPr id="18" name="Rule 18"/>
          <p:cNvSpPr/>
          <p:nvPr/>
        </p:nvSpPr>
        <p:spPr>
          <a:xfrm>
            <a:off x="10524744" y="4828032"/>
            <a:ext cx="-5916168" cy="0"/>
          </a:xfrm>
          <a:prstGeom prst="line">
            <a:avLst/>
          </a:prstGeom>
          <a:ln w="31750">
            <a:solidFill>
              <a:srgbClr val="D5F36A"/>
            </a:solidFill>
          </a:ln>
        </p:spPr>
      </p:sp>
      <p:sp>
        <p:nvSpPr>
          <p:cNvPr id="19" name="Rule 19"/>
          <p:cNvSpPr/>
          <p:nvPr/>
        </p:nvSpPr>
        <p:spPr>
          <a:xfrm>
            <a:off x="4608576" y="4828032"/>
            <a:ext cx="0" cy="-950976"/>
          </a:xfrm>
          <a:prstGeom prst="line">
            <a:avLst/>
          </a:prstGeom>
          <a:ln w="31750">
            <a:solidFill>
              <a:srgbClr val="D5F36A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4809744" y="5029200"/>
            <a:ext cx="608076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D5F36A"/>
                </a:solidFill>
                <a:latin typeface="Arial"/>
              </a:rPr>
              <a:t>FEEDBACK: observe the result; revise the plan</a:t>
            </a:r>
            <a:endParaRPr lang="en-US" sz="1800"/>
          </a:p>
        </p:txBody>
      </p:sp>
      <p:sp>
        <p:nvSpPr>
          <p:cNvPr id="21" name="Text 21"/>
          <p:cNvSpPr txBox="1"/>
          <p:nvPr/>
        </p:nvSpPr>
        <p:spPr>
          <a:xfrm>
            <a:off x="777240" y="5760720"/>
            <a:ext cx="1070762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C8D3E2"/>
                </a:solidFill>
                <a:latin typeface="Arial"/>
              </a:rPr>
              <a:t>Human permission sets the boundary for sending, spending and publishing.</a:t>
            </a:r>
            <a:endParaRPr lang="en-US" sz="16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694944" y="987552"/>
            <a:ext cx="91440" cy="5010912"/>
          </a:xfrm>
          <a:prstGeom prst="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1033272" y="941832"/>
            <a:ext cx="1920240" cy="45085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500" b="1">
                <a:solidFill>
                  <a:srgbClr val="6545B5"/>
                </a:solidFill>
                <a:latin typeface="Arial"/>
              </a:rPr>
              <a:t>03 / 05</a:t>
            </a:r>
            <a:endParaRPr lang="en-US" sz="2500"/>
          </a:p>
        </p:txBody>
      </p:sp>
      <p:sp>
        <p:nvSpPr>
          <p:cNvPr id="4" name="Text 4"/>
          <p:cNvSpPr txBox="1"/>
          <p:nvPr/>
        </p:nvSpPr>
        <p:spPr>
          <a:xfrm>
            <a:off x="1051560" y="1536192"/>
            <a:ext cx="977493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6545B5"/>
                </a:solidFill>
                <a:latin typeface="Arial"/>
              </a:rPr>
              <a:t>AGENTIC COMMERCE</a:t>
            </a:r>
            <a:endParaRPr lang="en-US" sz="1500"/>
          </a:p>
        </p:txBody>
      </p:sp>
      <p:sp>
        <p:nvSpPr>
          <p:cNvPr id="5" name="Text 5"/>
          <p:cNvSpPr txBox="1"/>
          <p:nvPr/>
        </p:nvSpPr>
        <p:spPr>
          <a:xfrm>
            <a:off x="1033272" y="2112264"/>
            <a:ext cx="10277856" cy="16459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700" b="1">
                <a:solidFill>
                  <a:srgbClr val="131B2B"/>
                </a:solidFill>
                <a:latin typeface="Arial"/>
              </a:rPr>
              <a:t>When software can spend.</a:t>
            </a:r>
            <a:endParaRPr lang="en-US" sz="4700"/>
          </a:p>
        </p:txBody>
      </p:sp>
      <p:sp>
        <p:nvSpPr>
          <p:cNvPr id="6" name="Text 6"/>
          <p:cNvSpPr txBox="1"/>
          <p:nvPr/>
        </p:nvSpPr>
        <p:spPr>
          <a:xfrm>
            <a:off x="1051560" y="4910328"/>
            <a:ext cx="10049256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>
                <a:solidFill>
                  <a:srgbClr val="131B2B"/>
                </a:solidFill>
                <a:latin typeface="Arial"/>
              </a:rPr>
              <a:t>An agent can have payment access, a budget and a job to finish.</a:t>
            </a:r>
            <a:endParaRPr lang="en-US" sz="2200"/>
          </a:p>
        </p:txBody>
      </p:sp>
      <p:sp>
        <p:nvSpPr>
          <p:cNvPr id="7" name="Text 7"/>
          <p:cNvSpPr txBox="1"/>
          <p:nvPr/>
        </p:nvSpPr>
        <p:spPr>
          <a:xfrm>
            <a:off x="1051560" y="6062472"/>
            <a:ext cx="520293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COURSE 4 · 0205EE</a:t>
            </a:r>
            <a:endParaRPr lang="en-US" sz="1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AGENTIC COMMERCE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FFFFFF"/>
                </a:solidFill>
                <a:latin typeface="Arial"/>
              </a:rPr>
              <a:t>HTTP 402: the web asks to be paid.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Sources: RFC 2068 (January 1997) §10.4.3; RFC 9110 §15.5.3; x402; Google AP2 and UCP; Stripe/OpenAI ACP.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20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13232" y="1792224"/>
            <a:ext cx="3337560" cy="1344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900" b="1">
                <a:solidFill>
                  <a:srgbClr val="D5F36A"/>
                </a:solidFill>
                <a:latin typeface="Arial"/>
              </a:rPr>
              <a:t>402</a:t>
            </a:r>
            <a:endParaRPr lang="en-US" sz="8900"/>
          </a:p>
        </p:txBody>
      </p:sp>
      <p:sp>
        <p:nvSpPr>
          <p:cNvPr id="7" name="Text 7"/>
          <p:cNvSpPr txBox="1"/>
          <p:nvPr/>
        </p:nvSpPr>
        <p:spPr>
          <a:xfrm>
            <a:off x="786384" y="3337560"/>
            <a:ext cx="32004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FFFFFF"/>
                </a:solidFill>
                <a:latin typeface="Arial"/>
              </a:rPr>
              <a:t>PAYMENT REQUIRED</a:t>
            </a:r>
            <a:endParaRPr lang="en-US" sz="1600"/>
          </a:p>
        </p:txBody>
      </p:sp>
      <p:sp>
        <p:nvSpPr>
          <p:cNvPr id="8" name="Text 8"/>
          <p:cNvSpPr txBox="1"/>
          <p:nvPr/>
        </p:nvSpPr>
        <p:spPr>
          <a:xfrm>
            <a:off x="786384" y="3730752"/>
            <a:ext cx="3328416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8EDCFF"/>
                </a:solidFill>
                <a:latin typeface="Arial"/>
              </a:rPr>
              <a:t>1997 · HTTP/1.1</a:t>
            </a:r>
            <a:endParaRPr lang="en-US" sz="1900"/>
          </a:p>
        </p:txBody>
      </p:sp>
      <p:sp>
        <p:nvSpPr>
          <p:cNvPr id="9" name="Text 9"/>
          <p:cNvSpPr txBox="1"/>
          <p:nvPr/>
        </p:nvSpPr>
        <p:spPr>
          <a:xfrm>
            <a:off x="786384" y="4087368"/>
            <a:ext cx="332841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BFC9D8"/>
                </a:solidFill>
                <a:latin typeface="Arial"/>
              </a:rPr>
              <a:t>Reserved; no payment flow.</a:t>
            </a:r>
            <a:endParaRPr lang="en-US" sz="1600"/>
          </a:p>
        </p:txBody>
      </p:sp>
      <p:sp>
        <p:nvSpPr>
          <p:cNvPr id="10" name="Text 10"/>
          <p:cNvSpPr txBox="1"/>
          <p:nvPr/>
        </p:nvSpPr>
        <p:spPr>
          <a:xfrm>
            <a:off x="786384" y="4425696"/>
            <a:ext cx="332841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FFFFFF"/>
                </a:solidFill>
                <a:latin typeface="Arial"/>
              </a:rPr>
              <a:t>x402 proposes one now.</a:t>
            </a:r>
            <a:endParaRPr lang="en-US" sz="1600"/>
          </a:p>
        </p:txBody>
      </p:sp>
      <p:sp>
        <p:nvSpPr>
          <p:cNvPr id="11" name="Rule 11"/>
          <p:cNvSpPr/>
          <p:nvPr/>
        </p:nvSpPr>
        <p:spPr>
          <a:xfrm>
            <a:off x="4379976" y="1938528"/>
            <a:ext cx="0" cy="2670048"/>
          </a:xfrm>
          <a:prstGeom prst="line">
            <a:avLst/>
          </a:prstGeom>
          <a:ln w="19050">
            <a:solidFill>
              <a:srgbClr val="67758C"/>
            </a:solidFill>
          </a:ln>
        </p:spPr>
      </p:sp>
      <p:sp>
        <p:nvSpPr>
          <p:cNvPr id="12" name="Text 12"/>
          <p:cNvSpPr txBox="1"/>
          <p:nvPr/>
        </p:nvSpPr>
        <p:spPr>
          <a:xfrm>
            <a:off x="4736592" y="1874520"/>
            <a:ext cx="530352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8EDCFF"/>
                </a:solidFill>
                <a:latin typeface="Arial"/>
              </a:rPr>
              <a:t>01</a:t>
            </a:r>
            <a:endParaRPr lang="en-US" sz="1500"/>
          </a:p>
        </p:txBody>
      </p:sp>
      <p:sp>
        <p:nvSpPr>
          <p:cNvPr id="13" name="Text 13"/>
          <p:cNvSpPr txBox="1"/>
          <p:nvPr/>
        </p:nvSpPr>
        <p:spPr>
          <a:xfrm>
            <a:off x="5394960" y="1847088"/>
            <a:ext cx="562356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FFFFFF"/>
                </a:solidFill>
                <a:latin typeface="Arial"/>
              </a:rPr>
              <a:t>Agent requests data</a:t>
            </a:r>
            <a:endParaRPr lang="en-US" sz="2000"/>
          </a:p>
        </p:txBody>
      </p:sp>
      <p:sp>
        <p:nvSpPr>
          <p:cNvPr id="14" name="Text 14"/>
          <p:cNvSpPr txBox="1"/>
          <p:nvPr/>
        </p:nvSpPr>
        <p:spPr>
          <a:xfrm>
            <a:off x="5404104" y="2267712"/>
            <a:ext cx="550468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BFC9D8"/>
                </a:solidFill>
                <a:latin typeface="Arial"/>
              </a:rPr>
              <a:t>Within a budget you approved</a:t>
            </a:r>
            <a:endParaRPr lang="en-US" sz="1400"/>
          </a:p>
        </p:txBody>
      </p:sp>
      <p:sp>
        <p:nvSpPr>
          <p:cNvPr id="15" name="Text 15"/>
          <p:cNvSpPr txBox="1"/>
          <p:nvPr/>
        </p:nvSpPr>
        <p:spPr>
          <a:xfrm>
            <a:off x="4736592" y="2807208"/>
            <a:ext cx="530352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FF9778"/>
                </a:solidFill>
                <a:latin typeface="Arial"/>
              </a:rPr>
              <a:t>02</a:t>
            </a:r>
            <a:endParaRPr lang="en-US" sz="1500"/>
          </a:p>
        </p:txBody>
      </p:sp>
      <p:sp>
        <p:nvSpPr>
          <p:cNvPr id="16" name="Text 16"/>
          <p:cNvSpPr txBox="1"/>
          <p:nvPr/>
        </p:nvSpPr>
        <p:spPr>
          <a:xfrm>
            <a:off x="5394960" y="2779776"/>
            <a:ext cx="562356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FFFFFF"/>
                </a:solidFill>
                <a:latin typeface="Arial"/>
              </a:rPr>
              <a:t>Service responds 402</a:t>
            </a:r>
            <a:endParaRPr lang="en-US" sz="2000"/>
          </a:p>
        </p:txBody>
      </p:sp>
      <p:sp>
        <p:nvSpPr>
          <p:cNvPr id="17" name="Text 17"/>
          <p:cNvSpPr txBox="1"/>
          <p:nvPr/>
        </p:nvSpPr>
        <p:spPr>
          <a:xfrm>
            <a:off x="5404104" y="3200400"/>
            <a:ext cx="550468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BFC9D8"/>
                </a:solidFill>
                <a:latin typeface="Arial"/>
              </a:rPr>
              <a:t>Price + payment instructions</a:t>
            </a:r>
            <a:endParaRPr lang="en-US" sz="1400"/>
          </a:p>
        </p:txBody>
      </p:sp>
      <p:sp>
        <p:nvSpPr>
          <p:cNvPr id="18" name="Text 18"/>
          <p:cNvSpPr txBox="1"/>
          <p:nvPr/>
        </p:nvSpPr>
        <p:spPr>
          <a:xfrm>
            <a:off x="4736592" y="3739896"/>
            <a:ext cx="530352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D5F36A"/>
                </a:solidFill>
                <a:latin typeface="Arial"/>
              </a:rPr>
              <a:t>03</a:t>
            </a:r>
            <a:endParaRPr lang="en-US" sz="1500"/>
          </a:p>
        </p:txBody>
      </p:sp>
      <p:sp>
        <p:nvSpPr>
          <p:cNvPr id="19" name="Text 19"/>
          <p:cNvSpPr txBox="1"/>
          <p:nvPr/>
        </p:nvSpPr>
        <p:spPr>
          <a:xfrm>
            <a:off x="5394960" y="3712464"/>
            <a:ext cx="562356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FFFFFF"/>
                </a:solidFill>
                <a:latin typeface="Arial"/>
              </a:rPr>
              <a:t>Agent pays; work continues</a:t>
            </a:r>
            <a:endParaRPr lang="en-US" sz="2000"/>
          </a:p>
        </p:txBody>
      </p:sp>
      <p:sp>
        <p:nvSpPr>
          <p:cNvPr id="20" name="Text 20"/>
          <p:cNvSpPr txBox="1"/>
          <p:nvPr/>
        </p:nvSpPr>
        <p:spPr>
          <a:xfrm>
            <a:off x="5404104" y="4133088"/>
            <a:ext cx="550468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BFC9D8"/>
                </a:solidFill>
                <a:latin typeface="Arial"/>
              </a:rPr>
              <a:t>Payment proof unlocks the result</a:t>
            </a:r>
            <a:endParaRPr lang="en-US" sz="1400"/>
          </a:p>
        </p:txBody>
      </p:sp>
      <p:sp>
        <p:nvSpPr>
          <p:cNvPr id="21" name="Rule 21"/>
          <p:cNvSpPr/>
          <p:nvPr/>
        </p:nvSpPr>
        <p:spPr>
          <a:xfrm>
            <a:off x="768096" y="4873752"/>
            <a:ext cx="10479024" cy="0"/>
          </a:xfrm>
          <a:prstGeom prst="line">
            <a:avLst/>
          </a:prstGeom>
          <a:ln w="16510">
            <a:solidFill>
              <a:srgbClr val="67758C"/>
            </a:solidFill>
          </a:ln>
        </p:spPr>
      </p:sp>
      <p:sp>
        <p:nvSpPr>
          <p:cNvPr id="22" name="Text 22"/>
          <p:cNvSpPr txBox="1"/>
          <p:nvPr/>
        </p:nvSpPr>
        <p:spPr>
          <a:xfrm>
            <a:off x="786384" y="5065776"/>
            <a:ext cx="1016812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FOUR PROTOCOLS · FOUR DIFFERENT JOBS</a:t>
            </a:r>
            <a:endParaRPr lang="en-US" sz="1300"/>
          </a:p>
        </p:txBody>
      </p:sp>
      <p:sp>
        <p:nvSpPr>
          <p:cNvPr id="23" name="Text 23"/>
          <p:cNvSpPr txBox="1"/>
          <p:nvPr/>
        </p:nvSpPr>
        <p:spPr>
          <a:xfrm>
            <a:off x="786384" y="5431536"/>
            <a:ext cx="941832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8EDCFF"/>
                </a:solidFill>
                <a:latin typeface="Arial"/>
              </a:rPr>
              <a:t>x402</a:t>
            </a:r>
            <a:endParaRPr lang="en-US" sz="1700"/>
          </a:p>
        </p:txBody>
      </p:sp>
      <p:sp>
        <p:nvSpPr>
          <p:cNvPr id="24" name="Text 24"/>
          <p:cNvSpPr txBox="1"/>
          <p:nvPr/>
        </p:nvSpPr>
        <p:spPr>
          <a:xfrm>
            <a:off x="1664208" y="5458968"/>
            <a:ext cx="1901952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FFFFFF"/>
                </a:solidFill>
                <a:latin typeface="Arial"/>
              </a:rPr>
              <a:t>paid API access</a:t>
            </a:r>
            <a:endParaRPr lang="en-US" sz="1400"/>
          </a:p>
        </p:txBody>
      </p:sp>
      <p:sp>
        <p:nvSpPr>
          <p:cNvPr id="25" name="Text 25"/>
          <p:cNvSpPr txBox="1"/>
          <p:nvPr/>
        </p:nvSpPr>
        <p:spPr>
          <a:xfrm>
            <a:off x="3685032" y="5431536"/>
            <a:ext cx="68580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FF9778"/>
                </a:solidFill>
                <a:latin typeface="Arial"/>
              </a:rPr>
              <a:t>AP2</a:t>
            </a:r>
            <a:endParaRPr lang="en-US" sz="1700"/>
          </a:p>
        </p:txBody>
      </p:sp>
      <p:sp>
        <p:nvSpPr>
          <p:cNvPr id="26" name="Text 26"/>
          <p:cNvSpPr txBox="1"/>
          <p:nvPr/>
        </p:nvSpPr>
        <p:spPr>
          <a:xfrm>
            <a:off x="4352544" y="5458968"/>
            <a:ext cx="2359152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FFFFFF"/>
                </a:solidFill>
                <a:latin typeface="Arial"/>
              </a:rPr>
              <a:t>payment authorization</a:t>
            </a:r>
            <a:endParaRPr lang="en-US" sz="1400"/>
          </a:p>
        </p:txBody>
      </p:sp>
      <p:sp>
        <p:nvSpPr>
          <p:cNvPr id="27" name="Text 27"/>
          <p:cNvSpPr txBox="1"/>
          <p:nvPr/>
        </p:nvSpPr>
        <p:spPr>
          <a:xfrm>
            <a:off x="6876288" y="5431536"/>
            <a:ext cx="73152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A999FF"/>
                </a:solidFill>
                <a:latin typeface="Arial"/>
              </a:rPr>
              <a:t>ACP</a:t>
            </a:r>
            <a:endParaRPr lang="en-US" sz="1700"/>
          </a:p>
        </p:txBody>
      </p:sp>
      <p:sp>
        <p:nvSpPr>
          <p:cNvPr id="28" name="Text 28"/>
          <p:cNvSpPr txBox="1"/>
          <p:nvPr/>
        </p:nvSpPr>
        <p:spPr>
          <a:xfrm>
            <a:off x="7589520" y="5458968"/>
            <a:ext cx="1810512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FFFFFF"/>
                </a:solidFill>
                <a:latin typeface="Arial"/>
              </a:rPr>
              <a:t>merchant checkout</a:t>
            </a:r>
            <a:endParaRPr lang="en-US" sz="1400"/>
          </a:p>
        </p:txBody>
      </p:sp>
      <p:sp>
        <p:nvSpPr>
          <p:cNvPr id="29" name="Text 29"/>
          <p:cNvSpPr txBox="1"/>
          <p:nvPr/>
        </p:nvSpPr>
        <p:spPr>
          <a:xfrm>
            <a:off x="9537192" y="5431536"/>
            <a:ext cx="758952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D5F36A"/>
                </a:solidFill>
                <a:latin typeface="Arial"/>
              </a:rPr>
              <a:t>UCP</a:t>
            </a:r>
            <a:endParaRPr lang="en-US" sz="1700"/>
          </a:p>
        </p:txBody>
      </p:sp>
      <p:sp>
        <p:nvSpPr>
          <p:cNvPr id="30" name="Text 30"/>
          <p:cNvSpPr txBox="1"/>
          <p:nvPr/>
        </p:nvSpPr>
        <p:spPr>
          <a:xfrm>
            <a:off x="10259568" y="5458968"/>
            <a:ext cx="1124712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>
                <a:solidFill>
                  <a:srgbClr val="FFFFFF"/>
                </a:solidFill>
                <a:latin typeface="Arial"/>
              </a:rPr>
              <a:t>discovery to checkout</a:t>
            </a:r>
            <a:endParaRPr lang="en-US" sz="11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A999FF"/>
                </a:solidFill>
                <a:latin typeface="Arial"/>
              </a:rPr>
              <a:t>PERMISSION BEFORE PAYMENT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131B2B"/>
                </a:solidFill>
                <a:latin typeface="Arial"/>
              </a:rPr>
              <a:t>Give the agent a wallet with a limit.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Coinbase Agentic Wallet docs: per-call and per-session limits; Google AP2: verifiable authorization. Example amounts are illustrative.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21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95528" y="1865376"/>
            <a:ext cx="4288536" cy="10058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6700" b="1">
                <a:solidFill>
                  <a:srgbClr val="6545B5"/>
                </a:solidFill>
                <a:latin typeface="Arial"/>
              </a:rPr>
              <a:t>EUR 50</a:t>
            </a:r>
            <a:endParaRPr lang="en-US" sz="6700"/>
          </a:p>
        </p:txBody>
      </p:sp>
      <p:sp>
        <p:nvSpPr>
          <p:cNvPr id="7" name="Text 7"/>
          <p:cNvSpPr txBox="1"/>
          <p:nvPr/>
        </p:nvSpPr>
        <p:spPr>
          <a:xfrm>
            <a:off x="804672" y="2953512"/>
            <a:ext cx="403250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6545B5"/>
                </a:solidFill>
                <a:latin typeface="Arial"/>
              </a:rPr>
              <a:t>AVAILABLE TO THE TASK</a:t>
            </a:r>
            <a:endParaRPr lang="en-US" sz="1500"/>
          </a:p>
        </p:txBody>
      </p:sp>
      <p:sp>
        <p:nvSpPr>
          <p:cNvPr id="8" name="Text 8"/>
          <p:cNvSpPr txBox="1"/>
          <p:nvPr/>
        </p:nvSpPr>
        <p:spPr>
          <a:xfrm>
            <a:off x="804672" y="3575304"/>
            <a:ext cx="4517136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131B2B"/>
                </a:solidFill>
                <a:latin typeface="Arial"/>
              </a:rPr>
              <a:t>The wallet pays for approved services.</a:t>
            </a:r>
            <a:endParaRPr lang="en-US" sz="1900"/>
          </a:p>
        </p:txBody>
      </p:sp>
      <p:sp>
        <p:nvSpPr>
          <p:cNvPr id="9" name="Text 9"/>
          <p:cNvSpPr txBox="1"/>
          <p:nvPr/>
        </p:nvSpPr>
        <p:spPr>
          <a:xfrm>
            <a:off x="804672" y="4041648"/>
            <a:ext cx="4517136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131B2B"/>
                </a:solidFill>
                <a:latin typeface="Arial"/>
              </a:rPr>
              <a:t>Nothing beyond the rules.</a:t>
            </a:r>
            <a:endParaRPr lang="en-US" sz="1900"/>
          </a:p>
        </p:txBody>
      </p:sp>
      <p:sp>
        <p:nvSpPr>
          <p:cNvPr id="10" name="Rule 10"/>
          <p:cNvSpPr/>
          <p:nvPr/>
        </p:nvSpPr>
        <p:spPr>
          <a:xfrm>
            <a:off x="5678424" y="1938528"/>
            <a:ext cx="0" cy="3538728"/>
          </a:xfrm>
          <a:prstGeom prst="line">
            <a:avLst/>
          </a:prstGeom>
          <a:ln w="19050">
            <a:solidFill>
              <a:srgbClr val="C8C2B7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6126480" y="1938528"/>
            <a:ext cx="490118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A999FF"/>
                </a:solidFill>
                <a:latin typeface="Arial"/>
              </a:rPr>
              <a:t>MAX PER CALL</a:t>
            </a:r>
            <a:endParaRPr lang="en-US" sz="1500"/>
          </a:p>
        </p:txBody>
      </p:sp>
      <p:sp>
        <p:nvSpPr>
          <p:cNvPr id="12" name="Text 12"/>
          <p:cNvSpPr txBox="1"/>
          <p:nvPr/>
        </p:nvSpPr>
        <p:spPr>
          <a:xfrm>
            <a:off x="6126480" y="2304288"/>
            <a:ext cx="507492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131B2B"/>
                </a:solidFill>
                <a:latin typeface="Arial"/>
              </a:rPr>
              <a:t>No surprise EUR 30 API request.</a:t>
            </a:r>
            <a:endParaRPr lang="en-US" sz="1700"/>
          </a:p>
        </p:txBody>
      </p:sp>
      <p:sp>
        <p:nvSpPr>
          <p:cNvPr id="13" name="Text 13"/>
          <p:cNvSpPr txBox="1"/>
          <p:nvPr/>
        </p:nvSpPr>
        <p:spPr>
          <a:xfrm>
            <a:off x="6126480" y="2825496"/>
            <a:ext cx="490118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8EDCFF"/>
                </a:solidFill>
                <a:latin typeface="Arial"/>
              </a:rPr>
              <a:t>SESSION BUDGET</a:t>
            </a:r>
            <a:endParaRPr lang="en-US" sz="1500"/>
          </a:p>
        </p:txBody>
      </p:sp>
      <p:sp>
        <p:nvSpPr>
          <p:cNvPr id="14" name="Text 14"/>
          <p:cNvSpPr txBox="1"/>
          <p:nvPr/>
        </p:nvSpPr>
        <p:spPr>
          <a:xfrm>
            <a:off x="6126480" y="3191256"/>
            <a:ext cx="507492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131B2B"/>
                </a:solidFill>
                <a:latin typeface="Arial"/>
              </a:rPr>
              <a:t>Stop when the cap is reached.</a:t>
            </a:r>
            <a:endParaRPr lang="en-US" sz="1700"/>
          </a:p>
        </p:txBody>
      </p:sp>
      <p:sp>
        <p:nvSpPr>
          <p:cNvPr id="15" name="Text 15"/>
          <p:cNvSpPr txBox="1"/>
          <p:nvPr/>
        </p:nvSpPr>
        <p:spPr>
          <a:xfrm>
            <a:off x="6126480" y="3712464"/>
            <a:ext cx="490118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FF9778"/>
                </a:solidFill>
                <a:latin typeface="Arial"/>
              </a:rPr>
              <a:t>APPROVAL GATE</a:t>
            </a:r>
            <a:endParaRPr lang="en-US" sz="1500"/>
          </a:p>
        </p:txBody>
      </p:sp>
      <p:sp>
        <p:nvSpPr>
          <p:cNvPr id="16" name="Text 16"/>
          <p:cNvSpPr txBox="1"/>
          <p:nvPr/>
        </p:nvSpPr>
        <p:spPr>
          <a:xfrm>
            <a:off x="6126480" y="4078224"/>
            <a:ext cx="507492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131B2B"/>
                </a:solidFill>
                <a:latin typeface="Arial"/>
              </a:rPr>
              <a:t>Ask before a product order.</a:t>
            </a:r>
            <a:endParaRPr lang="en-US" sz="1700"/>
          </a:p>
        </p:txBody>
      </p:sp>
      <p:sp>
        <p:nvSpPr>
          <p:cNvPr id="17" name="Text 17"/>
          <p:cNvSpPr txBox="1"/>
          <p:nvPr/>
        </p:nvSpPr>
        <p:spPr>
          <a:xfrm>
            <a:off x="6126480" y="4599432"/>
            <a:ext cx="490118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31B2B"/>
                </a:solidFill>
                <a:latin typeface="Arial"/>
              </a:rPr>
              <a:t>TRANSACTION LOG</a:t>
            </a:r>
            <a:endParaRPr lang="en-US" sz="1500"/>
          </a:p>
        </p:txBody>
      </p:sp>
      <p:sp>
        <p:nvSpPr>
          <p:cNvPr id="18" name="Text 18"/>
          <p:cNvSpPr txBox="1"/>
          <p:nvPr/>
        </p:nvSpPr>
        <p:spPr>
          <a:xfrm>
            <a:off x="6126480" y="4965192"/>
            <a:ext cx="507492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131B2B"/>
                </a:solidFill>
                <a:latin typeface="Arial"/>
              </a:rPr>
              <a:t>Show what was bought and why.</a:t>
            </a:r>
            <a:endParaRPr lang="en-US" sz="1700"/>
          </a:p>
        </p:txBody>
      </p:sp>
      <p:sp>
        <p:nvSpPr>
          <p:cNvPr id="19" name="Text 19"/>
          <p:cNvSpPr txBox="1"/>
          <p:nvPr/>
        </p:nvSpPr>
        <p:spPr>
          <a:xfrm>
            <a:off x="804672" y="5751576"/>
            <a:ext cx="10415016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6545B5"/>
                </a:solidFill>
                <a:latin typeface="Arial"/>
              </a:rPr>
              <a:t>The person sets the authority. The agent acts inside it.</a:t>
            </a:r>
            <a:endParaRPr lang="en-US" sz="1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MACHINE-TO-MACHINE COMMERCE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900" b="1">
                <a:solidFill>
                  <a:srgbClr val="FFFFFF"/>
                </a:solidFill>
                <a:latin typeface="Arial"/>
              </a:rPr>
              <a:t>Agents can buy services from other agents.</a:t>
            </a:r>
            <a:endParaRPr lang="en-US" sz="39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x402 protocol and Coinbase Agentic Wallet paid-service documentation. Values are illustrative, not service prices.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22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86384" y="2002536"/>
            <a:ext cx="2990088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D5F36A"/>
                </a:solidFill>
                <a:latin typeface="Arial"/>
              </a:rPr>
              <a:t>YOUR AGENT</a:t>
            </a:r>
            <a:endParaRPr lang="en-US" sz="1700"/>
          </a:p>
        </p:txBody>
      </p:sp>
      <p:sp>
        <p:nvSpPr>
          <p:cNvPr id="7" name="Text 7"/>
          <p:cNvSpPr txBox="1"/>
          <p:nvPr/>
        </p:nvSpPr>
        <p:spPr>
          <a:xfrm>
            <a:off x="786384" y="2459736"/>
            <a:ext cx="3483864" cy="41478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FFFFFF"/>
                </a:solidFill>
                <a:latin typeface="Arial"/>
              </a:rPr>
              <a:t>Needs a market brief.</a:t>
            </a:r>
            <a:endParaRPr lang="en-US" sz="2300"/>
          </a:p>
        </p:txBody>
      </p:sp>
      <p:sp>
        <p:nvSpPr>
          <p:cNvPr id="8" name="Rule 8"/>
          <p:cNvSpPr/>
          <p:nvPr/>
        </p:nvSpPr>
        <p:spPr>
          <a:xfrm>
            <a:off x="3685032" y="3319272"/>
            <a:ext cx="4315968" cy="0"/>
          </a:xfrm>
          <a:prstGeom prst="line">
            <a:avLst/>
          </a:prstGeom>
          <a:ln w="25400">
            <a:solidFill>
              <a:srgbClr val="7D8AA0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785616" y="2871216"/>
            <a:ext cx="12344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8EDCFF"/>
                </a:solidFill>
                <a:latin typeface="Arial"/>
              </a:rPr>
              <a:t>REQUEST</a:t>
            </a:r>
            <a:endParaRPr lang="en-US" sz="1400"/>
          </a:p>
        </p:txBody>
      </p:sp>
      <p:sp>
        <p:nvSpPr>
          <p:cNvPr id="10" name="Text 10"/>
          <p:cNvSpPr txBox="1"/>
          <p:nvPr/>
        </p:nvSpPr>
        <p:spPr>
          <a:xfrm>
            <a:off x="5138928" y="2871216"/>
            <a:ext cx="161848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FF9778"/>
                </a:solidFill>
                <a:latin typeface="Arial"/>
              </a:rPr>
              <a:t>402 + PRICE</a:t>
            </a:r>
            <a:endParaRPr lang="en-US" sz="1400"/>
          </a:p>
        </p:txBody>
      </p:sp>
      <p:sp>
        <p:nvSpPr>
          <p:cNvPr id="11" name="Text 11"/>
          <p:cNvSpPr txBox="1"/>
          <p:nvPr/>
        </p:nvSpPr>
        <p:spPr>
          <a:xfrm>
            <a:off x="6720840" y="2871216"/>
            <a:ext cx="119786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D5F36A"/>
                </a:solidFill>
                <a:latin typeface="Arial"/>
              </a:rPr>
              <a:t>PAYMENT</a:t>
            </a:r>
            <a:endParaRPr lang="en-US" sz="1400"/>
          </a:p>
        </p:txBody>
      </p:sp>
      <p:sp>
        <p:nvSpPr>
          <p:cNvPr id="12" name="Text 12"/>
          <p:cNvSpPr txBox="1"/>
          <p:nvPr/>
        </p:nvSpPr>
        <p:spPr>
          <a:xfrm>
            <a:off x="8257032" y="2002536"/>
            <a:ext cx="2889504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8EDCFF"/>
                </a:solidFill>
                <a:latin typeface="Arial"/>
              </a:rPr>
              <a:t>SPECIALIST SERVICE</a:t>
            </a:r>
            <a:endParaRPr lang="en-US" sz="1700"/>
          </a:p>
        </p:txBody>
      </p:sp>
      <p:sp>
        <p:nvSpPr>
          <p:cNvPr id="13" name="Text 13"/>
          <p:cNvSpPr txBox="1"/>
          <p:nvPr/>
        </p:nvSpPr>
        <p:spPr>
          <a:xfrm>
            <a:off x="8257032" y="2459736"/>
            <a:ext cx="2862072" cy="41478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300" b="1">
                <a:solidFill>
                  <a:srgbClr val="FFFFFF"/>
                </a:solidFill>
                <a:latin typeface="Arial"/>
              </a:rPr>
              <a:t>Returns the data.</a:t>
            </a:r>
            <a:endParaRPr lang="en-US" sz="2300"/>
          </a:p>
        </p:txBody>
      </p:sp>
      <p:sp>
        <p:nvSpPr>
          <p:cNvPr id="14" name="Text 14"/>
          <p:cNvSpPr txBox="1"/>
          <p:nvPr/>
        </p:nvSpPr>
        <p:spPr>
          <a:xfrm>
            <a:off x="795528" y="4279392"/>
            <a:ext cx="3246120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 b="1">
                <a:solidFill>
                  <a:srgbClr val="8EDCFF"/>
                </a:solidFill>
                <a:latin typeface="Arial"/>
              </a:rPr>
              <a:t>EUR 0.20 research</a:t>
            </a:r>
            <a:endParaRPr lang="en-US" sz="2200"/>
          </a:p>
        </p:txBody>
      </p:sp>
      <p:sp>
        <p:nvSpPr>
          <p:cNvPr id="15" name="Text 15"/>
          <p:cNvSpPr txBox="1"/>
          <p:nvPr/>
        </p:nvSpPr>
        <p:spPr>
          <a:xfrm>
            <a:off x="4315968" y="4279392"/>
            <a:ext cx="3419856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 b="1">
                <a:solidFill>
                  <a:srgbClr val="FF9778"/>
                </a:solidFill>
                <a:latin typeface="Arial"/>
              </a:rPr>
              <a:t>+ EUR 0.40 compute</a:t>
            </a:r>
            <a:endParaRPr lang="en-US" sz="2200"/>
          </a:p>
        </p:txBody>
      </p:sp>
      <p:sp>
        <p:nvSpPr>
          <p:cNvPr id="16" name="Text 16"/>
          <p:cNvSpPr txBox="1"/>
          <p:nvPr/>
        </p:nvSpPr>
        <p:spPr>
          <a:xfrm>
            <a:off x="7964424" y="4279392"/>
            <a:ext cx="3310128" cy="43281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400" b="1">
                <a:solidFill>
                  <a:srgbClr val="D5F36A"/>
                </a:solidFill>
                <a:latin typeface="Arial"/>
              </a:rPr>
              <a:t>= a finished brief</a:t>
            </a:r>
            <a:endParaRPr lang="en-US" sz="2400"/>
          </a:p>
        </p:txBody>
      </p:sp>
      <p:sp>
        <p:nvSpPr>
          <p:cNvPr id="17" name="Text 17"/>
          <p:cNvSpPr txBox="1"/>
          <p:nvPr/>
        </p:nvSpPr>
        <p:spPr>
          <a:xfrm>
            <a:off x="795528" y="5678424"/>
            <a:ext cx="1051560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C9D4E4"/>
                </a:solidFill>
                <a:latin typeface="Arial"/>
              </a:rPr>
              <a:t>A paid API can be the seller. A wallet and protocol make the handoff possible.</a:t>
            </a:r>
            <a:endParaRPr lang="en-US" sz="17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FF9778"/>
                </a:solidFill>
                <a:latin typeface="Arial"/>
              </a:rPr>
              <a:t>YOUR BUSINESS, ONE CONCRETE JOB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200" b="1">
                <a:solidFill>
                  <a:srgbClr val="131B2B"/>
                </a:solidFill>
                <a:latin typeface="Arial"/>
              </a:rPr>
              <a:t>The agent can research, pay and bring back options.</a:t>
            </a:r>
            <a:endParaRPr lang="en-US" sz="32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Illustrative supplier-research workflow. x402: paid API call; AP2: payment authorization; human approval for any order.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23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86384" y="1901952"/>
            <a:ext cx="389534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A84A31"/>
                </a:solidFill>
                <a:latin typeface="Arial"/>
              </a:rPr>
              <a:t>OWNER'S BRIEF</a:t>
            </a:r>
            <a:endParaRPr lang="en-US" sz="1500"/>
          </a:p>
        </p:txBody>
      </p:sp>
      <p:sp>
        <p:nvSpPr>
          <p:cNvPr id="7" name="Text 7"/>
          <p:cNvSpPr txBox="1"/>
          <p:nvPr/>
        </p:nvSpPr>
        <p:spPr>
          <a:xfrm>
            <a:off x="786384" y="2267712"/>
            <a:ext cx="10479024" cy="45085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500" b="1">
                <a:solidFill>
                  <a:srgbClr val="131B2B"/>
                </a:solidFill>
                <a:latin typeface="Arial"/>
              </a:rPr>
              <a:t>Find three packaging suppliers.</a:t>
            </a:r>
            <a:endParaRPr lang="en-US" sz="2500"/>
          </a:p>
        </p:txBody>
      </p:sp>
      <p:sp>
        <p:nvSpPr>
          <p:cNvPr id="8" name="Text 8"/>
          <p:cNvSpPr txBox="1"/>
          <p:nvPr/>
        </p:nvSpPr>
        <p:spPr>
          <a:xfrm>
            <a:off x="786384" y="2734056"/>
            <a:ext cx="10479024" cy="37871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31B2B"/>
                </a:solidFill>
                <a:latin typeface="Arial"/>
              </a:rPr>
              <a:t>Max EUR 3 for data. Ask before sample orders.</a:t>
            </a:r>
            <a:endParaRPr lang="en-US" sz="2100"/>
          </a:p>
        </p:txBody>
      </p:sp>
      <p:sp>
        <p:nvSpPr>
          <p:cNvPr id="9" name="Rule 9"/>
          <p:cNvSpPr/>
          <p:nvPr/>
        </p:nvSpPr>
        <p:spPr>
          <a:xfrm>
            <a:off x="786384" y="3401568"/>
            <a:ext cx="10424160" cy="0"/>
          </a:xfrm>
          <a:prstGeom prst="line">
            <a:avLst/>
          </a:prstGeom>
          <a:ln w="17780">
            <a:solidFill>
              <a:srgbClr val="C8C2B7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795528" y="3685032"/>
            <a:ext cx="5212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A999FF"/>
                </a:solidFill>
                <a:latin typeface="Arial"/>
              </a:rPr>
              <a:t>01</a:t>
            </a:r>
            <a:endParaRPr lang="en-US" sz="1600"/>
          </a:p>
        </p:txBody>
      </p:sp>
      <p:sp>
        <p:nvSpPr>
          <p:cNvPr id="11" name="Text 11"/>
          <p:cNvSpPr txBox="1"/>
          <p:nvPr/>
        </p:nvSpPr>
        <p:spPr>
          <a:xfrm>
            <a:off x="1508760" y="3666744"/>
            <a:ext cx="9710928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131B2B"/>
                </a:solidFill>
                <a:latin typeface="Arial"/>
              </a:rPr>
              <a:t>Research supplier options</a:t>
            </a:r>
            <a:endParaRPr lang="en-US" sz="1900"/>
          </a:p>
        </p:txBody>
      </p:sp>
      <p:sp>
        <p:nvSpPr>
          <p:cNvPr id="12" name="Text 12"/>
          <p:cNvSpPr txBox="1"/>
          <p:nvPr/>
        </p:nvSpPr>
        <p:spPr>
          <a:xfrm>
            <a:off x="795528" y="4187952"/>
            <a:ext cx="5212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8EDCFF"/>
                </a:solidFill>
                <a:latin typeface="Arial"/>
              </a:rPr>
              <a:t>02</a:t>
            </a:r>
            <a:endParaRPr lang="en-US" sz="1600"/>
          </a:p>
        </p:txBody>
      </p:sp>
      <p:sp>
        <p:nvSpPr>
          <p:cNvPr id="13" name="Text 13"/>
          <p:cNvSpPr txBox="1"/>
          <p:nvPr/>
        </p:nvSpPr>
        <p:spPr>
          <a:xfrm>
            <a:off x="1508760" y="4169664"/>
            <a:ext cx="9710928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131B2B"/>
                </a:solidFill>
                <a:latin typeface="Arial"/>
              </a:rPr>
              <a:t>Pay for a useful dataset</a:t>
            </a:r>
            <a:endParaRPr lang="en-US" sz="1900"/>
          </a:p>
        </p:txBody>
      </p:sp>
      <p:sp>
        <p:nvSpPr>
          <p:cNvPr id="14" name="Text 14"/>
          <p:cNvSpPr txBox="1"/>
          <p:nvPr/>
        </p:nvSpPr>
        <p:spPr>
          <a:xfrm>
            <a:off x="795528" y="4690872"/>
            <a:ext cx="5212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FF9778"/>
                </a:solidFill>
                <a:latin typeface="Arial"/>
              </a:rPr>
              <a:t>03</a:t>
            </a:r>
            <a:endParaRPr lang="en-US" sz="1600"/>
          </a:p>
        </p:txBody>
      </p:sp>
      <p:sp>
        <p:nvSpPr>
          <p:cNvPr id="15" name="Text 15"/>
          <p:cNvSpPr txBox="1"/>
          <p:nvPr/>
        </p:nvSpPr>
        <p:spPr>
          <a:xfrm>
            <a:off x="1508760" y="4672584"/>
            <a:ext cx="9710928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131B2B"/>
                </a:solidFill>
                <a:latin typeface="Arial"/>
              </a:rPr>
              <a:t>Compare price, fit and evidence</a:t>
            </a:r>
            <a:endParaRPr lang="en-US" sz="1900"/>
          </a:p>
        </p:txBody>
      </p:sp>
      <p:sp>
        <p:nvSpPr>
          <p:cNvPr id="16" name="Text 16"/>
          <p:cNvSpPr txBox="1"/>
          <p:nvPr/>
        </p:nvSpPr>
        <p:spPr>
          <a:xfrm>
            <a:off x="795528" y="5193792"/>
            <a:ext cx="5212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31B2B"/>
                </a:solidFill>
                <a:latin typeface="Arial"/>
              </a:rPr>
              <a:t>04</a:t>
            </a:r>
            <a:endParaRPr lang="en-US" sz="1600"/>
          </a:p>
        </p:txBody>
      </p:sp>
      <p:sp>
        <p:nvSpPr>
          <p:cNvPr id="17" name="Text 17"/>
          <p:cNvSpPr txBox="1"/>
          <p:nvPr/>
        </p:nvSpPr>
        <p:spPr>
          <a:xfrm>
            <a:off x="1508760" y="5175504"/>
            <a:ext cx="9710928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131B2B"/>
                </a:solidFill>
                <a:latin typeface="Arial"/>
              </a:rPr>
              <a:t>Request approval for a sample order</a:t>
            </a:r>
            <a:endParaRPr lang="en-US" sz="1900"/>
          </a:p>
        </p:txBody>
      </p:sp>
      <p:sp>
        <p:nvSpPr>
          <p:cNvPr id="18" name="Text 18"/>
          <p:cNvSpPr txBox="1"/>
          <p:nvPr/>
        </p:nvSpPr>
        <p:spPr>
          <a:xfrm>
            <a:off x="795528" y="5961888"/>
            <a:ext cx="1046988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A84A31"/>
                </a:solidFill>
                <a:latin typeface="Arial"/>
              </a:rPr>
              <a:t>The agent brings back a decision. The owner approves the consequential purchase.</a:t>
            </a:r>
            <a:endParaRPr lang="en-US" sz="1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7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694944" y="987552"/>
            <a:ext cx="91440" cy="5010912"/>
          </a:xfrm>
          <a:prstGeom prst="rect">
            <a:avLst/>
          </a:prstGeom>
          <a:solidFill>
            <a:srgbClr val="111A2D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1033272" y="941832"/>
            <a:ext cx="1920240" cy="45085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500" b="1">
                <a:solidFill>
                  <a:srgbClr val="111A2D"/>
                </a:solidFill>
                <a:latin typeface="Arial"/>
              </a:rPr>
              <a:t>04 / 05</a:t>
            </a:r>
            <a:endParaRPr lang="en-US" sz="2500"/>
          </a:p>
        </p:txBody>
      </p:sp>
      <p:sp>
        <p:nvSpPr>
          <p:cNvPr id="4" name="Text 4"/>
          <p:cNvSpPr txBox="1"/>
          <p:nvPr/>
        </p:nvSpPr>
        <p:spPr>
          <a:xfrm>
            <a:off x="1051560" y="1536192"/>
            <a:ext cx="977493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11A2D"/>
                </a:solidFill>
                <a:latin typeface="Arial"/>
              </a:rPr>
              <a:t>THE CLASS CHALLENGE</a:t>
            </a:r>
            <a:endParaRPr lang="en-US" sz="1500"/>
          </a:p>
        </p:txBody>
      </p:sp>
      <p:sp>
        <p:nvSpPr>
          <p:cNvPr id="5" name="Text 5"/>
          <p:cNvSpPr txBox="1"/>
          <p:nvPr/>
        </p:nvSpPr>
        <p:spPr>
          <a:xfrm>
            <a:off x="1033272" y="2112264"/>
            <a:ext cx="10277856" cy="16459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700" b="1">
                <a:solidFill>
                  <a:srgbClr val="111A2D"/>
                </a:solidFill>
                <a:latin typeface="Arial"/>
              </a:rPr>
              <a:t>What will your team build?</a:t>
            </a:r>
            <a:endParaRPr lang="en-US" sz="4700"/>
          </a:p>
        </p:txBody>
      </p:sp>
      <p:sp>
        <p:nvSpPr>
          <p:cNvPr id="6" name="Text 6"/>
          <p:cNvSpPr txBox="1"/>
          <p:nvPr/>
        </p:nvSpPr>
        <p:spPr>
          <a:xfrm>
            <a:off x="1051560" y="4910328"/>
            <a:ext cx="10049256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>
                <a:solidFill>
                  <a:srgbClr val="111A2D"/>
                </a:solidFill>
                <a:latin typeface="Arial"/>
              </a:rPr>
              <a:t>Choose one useful workflow. Show the prototype and the evidence.</a:t>
            </a:r>
            <a:endParaRPr lang="en-US" sz="2200"/>
          </a:p>
        </p:txBody>
      </p:sp>
      <p:sp>
        <p:nvSpPr>
          <p:cNvPr id="7" name="Text 7"/>
          <p:cNvSpPr txBox="1"/>
          <p:nvPr/>
        </p:nvSpPr>
        <p:spPr>
          <a:xfrm>
            <a:off x="1051560" y="6062472"/>
            <a:ext cx="520293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111A2D"/>
                </a:solidFill>
                <a:latin typeface="Arial"/>
              </a:rPr>
              <a:t>COURSE 4 · 0205EE</a:t>
            </a:r>
            <a:endParaRPr lang="en-US" sz="1200"/>
          </a:p>
        </p:txBody>
      </p:sp>
      <p:sp>
        <p:nvSpPr>
          <p:cNvPr id="8" name="Text 8"/>
          <p:cNvSpPr txBox="1"/>
          <p:nvPr/>
        </p:nvSpPr>
        <p:spPr>
          <a:xfrm>
            <a:off x="1051560" y="5449824"/>
            <a:ext cx="1004925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11A2D"/>
                </a:solidFill>
                <a:latin typeface="Arial"/>
              </a:rPr>
              <a:t>ALSO · INDIVIDUAL QUIZ · ALLOW 30 MIN TO 1 HOUR MAX</a:t>
            </a:r>
            <a:endParaRPr lang="en-US" sz="16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THE COURSE CHALLENGE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FFFFFF"/>
                </a:solidFill>
                <a:latin typeface="Arial"/>
              </a:rPr>
              <a:t>What will it take to pass?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Class evidence checklist; formal assessment remains 80% portfolio and 20% participation, with at least 5.5 in each part.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25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86384" y="1828800"/>
            <a:ext cx="1901952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D5F36A"/>
                </a:solidFill>
                <a:latin typeface="Arial"/>
              </a:rPr>
              <a:t>FIRST</a:t>
            </a:r>
            <a:endParaRPr lang="en-US" sz="1500"/>
          </a:p>
        </p:txBody>
      </p:sp>
      <p:sp>
        <p:nvSpPr>
          <p:cNvPr id="7" name="Text 7"/>
          <p:cNvSpPr txBox="1"/>
          <p:nvPr/>
        </p:nvSpPr>
        <p:spPr>
          <a:xfrm>
            <a:off x="2322576" y="1773936"/>
            <a:ext cx="8723376" cy="37871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FFFFFF"/>
                </a:solidFill>
                <a:latin typeface="Arial"/>
              </a:rPr>
              <a:t>Every student has a GitHub account and joins a team project.</a:t>
            </a:r>
            <a:endParaRPr lang="en-US" sz="2100"/>
          </a:p>
        </p:txBody>
      </p:sp>
      <p:sp>
        <p:nvSpPr>
          <p:cNvPr id="8" name="Rule 8"/>
          <p:cNvSpPr/>
          <p:nvPr/>
        </p:nvSpPr>
        <p:spPr>
          <a:xfrm>
            <a:off x="786384" y="2487168"/>
            <a:ext cx="10433304" cy="0"/>
          </a:xfrm>
          <a:prstGeom prst="line">
            <a:avLst/>
          </a:prstGeom>
          <a:ln w="15240">
            <a:solidFill>
              <a:srgbClr val="52647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786384" y="2788920"/>
            <a:ext cx="1901952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8EDCFF"/>
                </a:solidFill>
                <a:latin typeface="Arial"/>
              </a:rPr>
              <a:t>THEN</a:t>
            </a:r>
            <a:endParaRPr lang="en-US" sz="1500"/>
          </a:p>
        </p:txBody>
      </p:sp>
      <p:sp>
        <p:nvSpPr>
          <p:cNvPr id="10" name="Text 10"/>
          <p:cNvSpPr txBox="1"/>
          <p:nvPr/>
        </p:nvSpPr>
        <p:spPr>
          <a:xfrm>
            <a:off x="2322576" y="2734056"/>
            <a:ext cx="8723376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FFFFFF"/>
                </a:solidFill>
                <a:latin typeface="Arial"/>
              </a:rPr>
              <a:t>Your commits show what you contributed and how the project improved.</a:t>
            </a:r>
            <a:endParaRPr lang="en-US" sz="2000"/>
          </a:p>
        </p:txBody>
      </p:sp>
      <p:sp>
        <p:nvSpPr>
          <p:cNvPr id="11" name="Rule 11"/>
          <p:cNvSpPr/>
          <p:nvPr/>
        </p:nvSpPr>
        <p:spPr>
          <a:xfrm>
            <a:off x="786384" y="3465576"/>
            <a:ext cx="10433304" cy="0"/>
          </a:xfrm>
          <a:prstGeom prst="line">
            <a:avLst/>
          </a:prstGeom>
          <a:ln w="15240">
            <a:solidFill>
              <a:srgbClr val="52647F"/>
            </a:solidFill>
          </a:ln>
        </p:spPr>
      </p:sp>
      <p:sp>
        <p:nvSpPr>
          <p:cNvPr id="12" name="Text 12"/>
          <p:cNvSpPr txBox="1"/>
          <p:nvPr/>
        </p:nvSpPr>
        <p:spPr>
          <a:xfrm>
            <a:off x="786384" y="3776472"/>
            <a:ext cx="1901952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FF9778"/>
                </a:solidFill>
                <a:latin typeface="Arial"/>
              </a:rPr>
              <a:t>SHOW US</a:t>
            </a:r>
            <a:endParaRPr lang="en-US" sz="1500"/>
          </a:p>
        </p:txBody>
      </p:sp>
      <p:sp>
        <p:nvSpPr>
          <p:cNvPr id="13" name="Text 13"/>
          <p:cNvSpPr txBox="1"/>
          <p:nvPr/>
        </p:nvSpPr>
        <p:spPr>
          <a:xfrm>
            <a:off x="2322576" y="3703320"/>
            <a:ext cx="8723376" cy="37871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FFFFFF"/>
                </a:solidFill>
                <a:latin typeface="Arial"/>
              </a:rPr>
              <a:t>Who is the target audience? What is your goal?</a:t>
            </a:r>
            <a:endParaRPr lang="en-US" sz="2100"/>
          </a:p>
        </p:txBody>
      </p:sp>
      <p:sp>
        <p:nvSpPr>
          <p:cNvPr id="14" name="Text 14"/>
          <p:cNvSpPr txBox="1"/>
          <p:nvPr/>
        </p:nvSpPr>
        <p:spPr>
          <a:xfrm>
            <a:off x="2322576" y="4197096"/>
            <a:ext cx="8723376" cy="37871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FFFFFF"/>
                </a:solidFill>
                <a:latin typeface="Arial"/>
              </a:rPr>
              <a:t>What is the clear call to action?</a:t>
            </a:r>
            <a:endParaRPr lang="en-US" sz="2100"/>
          </a:p>
        </p:txBody>
      </p:sp>
      <p:sp>
        <p:nvSpPr>
          <p:cNvPr id="15" name="Text 15"/>
          <p:cNvSpPr txBox="1"/>
          <p:nvPr/>
        </p:nvSpPr>
        <p:spPr>
          <a:xfrm>
            <a:off x="786384" y="5175504"/>
            <a:ext cx="10405872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D5F36A"/>
                </a:solidFill>
                <a:latin typeface="Arial"/>
              </a:rPr>
              <a:t>We assess the work behind the commits, not just the count.</a:t>
            </a:r>
            <a:endParaRPr lang="en-US" sz="1800"/>
          </a:p>
        </p:txBody>
      </p:sp>
      <p:sp>
        <p:nvSpPr>
          <p:cNvPr id="16" name="Text 16"/>
          <p:cNvSpPr txBox="1"/>
          <p:nvPr/>
        </p:nvSpPr>
        <p:spPr>
          <a:xfrm>
            <a:off x="786384" y="5833872"/>
            <a:ext cx="1052474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CAD2DF"/>
                </a:solidFill>
                <a:latin typeface="Arial"/>
              </a:rPr>
              <a:t>Official module: 80% portfolio · 20% participation · at least 5.5 in each.</a:t>
            </a:r>
            <a:endParaRPr lang="en-US" sz="14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YOUR COURSE HOME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FFFFFF"/>
                </a:solidFill>
                <a:latin typeface="Arial"/>
              </a:rPr>
              <a:t>Open ConnectEA and find the assignment.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ConnectEA course hub; QR points to the stable course URL.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26</a:t>
            </a:r>
            <a:endParaRPr lang="en-US" sz="1000"/>
          </a:p>
        </p:txBody>
      </p:sp>
      <p:sp>
        <p:nvSpPr>
          <p:cNvPr id="6" name="Field 6"/>
          <p:cNvSpPr/>
          <p:nvPr/>
        </p:nvSpPr>
        <p:spPr>
          <a:xfrm>
            <a:off x="7772400" y="1865376"/>
            <a:ext cx="3236976" cy="323697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7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6136" y="2039112"/>
            <a:ext cx="2889504" cy="2889504"/>
          </a:xfrm>
          <a:prstGeom prst="rect">
            <a:avLst/>
          </a:prstGeom>
        </p:spPr>
      </p:pic>
      <p:sp>
        <p:nvSpPr>
          <p:cNvPr id="8" name="Text 8"/>
          <p:cNvSpPr txBox="1"/>
          <p:nvPr/>
        </p:nvSpPr>
        <p:spPr>
          <a:xfrm>
            <a:off x="7808976" y="5276088"/>
            <a:ext cx="32004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ctr"/>
            <a:r>
              <a:rPr lang="en-US" sz="1600" b="1">
                <a:solidFill>
                  <a:srgbClr val="D5F36A"/>
                </a:solidFill>
                <a:latin typeface="Arial"/>
              </a:rPr>
              <a:t>SCAN TO OPEN</a:t>
            </a:r>
            <a:endParaRPr lang="en-US" sz="1600"/>
          </a:p>
        </p:txBody>
      </p:sp>
      <p:sp>
        <p:nvSpPr>
          <p:cNvPr id="9" name="Text 9"/>
          <p:cNvSpPr txBox="1"/>
          <p:nvPr/>
        </p:nvSpPr>
        <p:spPr>
          <a:xfrm>
            <a:off x="768096" y="1938528"/>
            <a:ext cx="6611112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8EDCFF"/>
                </a:solidFill>
                <a:latin typeface="Arial"/>
              </a:rPr>
              <a:t>https://connectea-course-hub.vercel.app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768096" y="2862072"/>
            <a:ext cx="6263640" cy="37871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FFFFFF"/>
                </a:solidFill>
                <a:latin typeface="Arial"/>
              </a:rPr>
              <a:t>1. Find your team and project.</a:t>
            </a:r>
            <a:endParaRPr lang="en-US" sz="2100"/>
          </a:p>
        </p:txBody>
      </p:sp>
      <p:sp>
        <p:nvSpPr>
          <p:cNvPr id="11" name="Text 11"/>
          <p:cNvSpPr txBox="1"/>
          <p:nvPr/>
        </p:nvSpPr>
        <p:spPr>
          <a:xfrm>
            <a:off x="768096" y="3483864"/>
            <a:ext cx="6263640" cy="37871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FFFFFF"/>
                </a:solidFill>
                <a:latin typeface="Arial"/>
              </a:rPr>
              <a:t>2. See public GitHub activity.</a:t>
            </a:r>
            <a:endParaRPr lang="en-US" sz="2100"/>
          </a:p>
        </p:txBody>
      </p:sp>
      <p:sp>
        <p:nvSpPr>
          <p:cNvPr id="12" name="Text 12"/>
          <p:cNvSpPr txBox="1"/>
          <p:nvPr/>
        </p:nvSpPr>
        <p:spPr>
          <a:xfrm>
            <a:off x="768096" y="4105656"/>
            <a:ext cx="6263640" cy="37871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FFFFFF"/>
                </a:solidFill>
                <a:latin typeface="Arial"/>
              </a:rPr>
              <a:t>3. Open the final assignment.</a:t>
            </a:r>
            <a:endParaRPr lang="en-US" sz="2100"/>
          </a:p>
        </p:txBody>
      </p:sp>
      <p:sp>
        <p:nvSpPr>
          <p:cNvPr id="13" name="Text 13"/>
          <p:cNvSpPr txBox="1"/>
          <p:nvPr/>
        </p:nvSpPr>
        <p:spPr>
          <a:xfrm>
            <a:off x="768096" y="5248656"/>
            <a:ext cx="66294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CAD2DF"/>
                </a:solidFill>
                <a:latin typeface="Arial"/>
              </a:rPr>
              <a:t>Commits show changes; your portfolio explains the learning.</a:t>
            </a:r>
            <a:endParaRPr lang="en-US" sz="15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A999FF"/>
                </a:solidFill>
                <a:latin typeface="Arial"/>
              </a:rPr>
              <a:t>BUILDING A WEBSITE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400" b="1">
                <a:solidFill>
                  <a:srgbClr val="131B2B"/>
                </a:solidFill>
                <a:latin typeface="Arial"/>
              </a:rPr>
              <a:t>A landing page should answer the buyer in order.</a:t>
            </a:r>
            <a:endParaRPr lang="en-US" sz="34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User-supplied lander.studio reference sheet; the five questions here are an instructional summary.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27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344" y="1837944"/>
            <a:ext cx="2734056" cy="3630168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768096" y="1929384"/>
            <a:ext cx="25786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6545B5"/>
                </a:solidFill>
                <a:latin typeface="Arial"/>
              </a:rPr>
              <a:t>WHAT IS IT?</a:t>
            </a:r>
            <a:endParaRPr lang="en-US" sz="1500"/>
          </a:p>
        </p:txBody>
      </p:sp>
      <p:sp>
        <p:nvSpPr>
          <p:cNvPr id="8" name="Text 8"/>
          <p:cNvSpPr txBox="1"/>
          <p:nvPr/>
        </p:nvSpPr>
        <p:spPr>
          <a:xfrm>
            <a:off x="3300984" y="1929384"/>
            <a:ext cx="48646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31B2B"/>
                </a:solidFill>
                <a:latin typeface="Arial"/>
              </a:rPr>
              <a:t>A clear hero and promise.</a:t>
            </a:r>
            <a:endParaRPr lang="en-US" sz="1600"/>
          </a:p>
        </p:txBody>
      </p:sp>
      <p:sp>
        <p:nvSpPr>
          <p:cNvPr id="9" name="Rule 9"/>
          <p:cNvSpPr/>
          <p:nvPr/>
        </p:nvSpPr>
        <p:spPr>
          <a:xfrm>
            <a:off x="768096" y="2377440"/>
            <a:ext cx="7205472" cy="0"/>
          </a:xfrm>
          <a:prstGeom prst="line">
            <a:avLst/>
          </a:prstGeom>
          <a:ln w="12700">
            <a:solidFill>
              <a:srgbClr val="D4D1CB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768096" y="2642616"/>
            <a:ext cx="25786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46A89"/>
                </a:solidFill>
                <a:latin typeface="Arial"/>
              </a:rPr>
              <a:t>IS IT FOR ME?</a:t>
            </a:r>
            <a:endParaRPr lang="en-US" sz="1500"/>
          </a:p>
        </p:txBody>
      </p:sp>
      <p:sp>
        <p:nvSpPr>
          <p:cNvPr id="11" name="Text 11"/>
          <p:cNvSpPr txBox="1"/>
          <p:nvPr/>
        </p:nvSpPr>
        <p:spPr>
          <a:xfrm>
            <a:off x="3300984" y="2642616"/>
            <a:ext cx="48646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31B2B"/>
                </a:solidFill>
                <a:latin typeface="Arial"/>
              </a:rPr>
              <a:t>Audience, use case and benefit.</a:t>
            </a:r>
            <a:endParaRPr lang="en-US" sz="1600"/>
          </a:p>
        </p:txBody>
      </p:sp>
      <p:sp>
        <p:nvSpPr>
          <p:cNvPr id="12" name="Rule 12"/>
          <p:cNvSpPr/>
          <p:nvPr/>
        </p:nvSpPr>
        <p:spPr>
          <a:xfrm>
            <a:off x="768096" y="3090672"/>
            <a:ext cx="7205472" cy="0"/>
          </a:xfrm>
          <a:prstGeom prst="line">
            <a:avLst/>
          </a:prstGeom>
          <a:ln w="12700">
            <a:solidFill>
              <a:srgbClr val="D4D1CB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768096" y="3355848"/>
            <a:ext cx="25786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A84A31"/>
                </a:solidFill>
                <a:latin typeface="Arial"/>
              </a:rPr>
              <a:t>CAN I TRUST IT?</a:t>
            </a:r>
            <a:endParaRPr lang="en-US" sz="1500"/>
          </a:p>
        </p:txBody>
      </p:sp>
      <p:sp>
        <p:nvSpPr>
          <p:cNvPr id="14" name="Text 14"/>
          <p:cNvSpPr txBox="1"/>
          <p:nvPr/>
        </p:nvSpPr>
        <p:spPr>
          <a:xfrm>
            <a:off x="3300984" y="3355848"/>
            <a:ext cx="48646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31B2B"/>
                </a:solidFill>
                <a:latin typeface="Arial"/>
              </a:rPr>
              <a:t>Real proof and honest answers.</a:t>
            </a:r>
            <a:endParaRPr lang="en-US" sz="1600"/>
          </a:p>
        </p:txBody>
      </p:sp>
      <p:sp>
        <p:nvSpPr>
          <p:cNvPr id="15" name="Rule 15"/>
          <p:cNvSpPr/>
          <p:nvPr/>
        </p:nvSpPr>
        <p:spPr>
          <a:xfrm>
            <a:off x="768096" y="3803904"/>
            <a:ext cx="7205472" cy="0"/>
          </a:xfrm>
          <a:prstGeom prst="line">
            <a:avLst/>
          </a:prstGeom>
          <a:ln w="12700">
            <a:solidFill>
              <a:srgbClr val="D4D1CB"/>
            </a:solidFill>
          </a:ln>
        </p:spPr>
      </p:sp>
      <p:sp>
        <p:nvSpPr>
          <p:cNvPr id="16" name="Text 16"/>
          <p:cNvSpPr txBox="1"/>
          <p:nvPr/>
        </p:nvSpPr>
        <p:spPr>
          <a:xfrm>
            <a:off x="768096" y="4069080"/>
            <a:ext cx="25786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61741B"/>
                </a:solidFill>
                <a:latin typeface="Arial"/>
              </a:rPr>
              <a:t>WHAT NEXT?</a:t>
            </a:r>
            <a:endParaRPr lang="en-US" sz="1500"/>
          </a:p>
        </p:txBody>
      </p:sp>
      <p:sp>
        <p:nvSpPr>
          <p:cNvPr id="17" name="Text 17"/>
          <p:cNvSpPr txBox="1"/>
          <p:nvPr/>
        </p:nvSpPr>
        <p:spPr>
          <a:xfrm>
            <a:off x="3300984" y="4069080"/>
            <a:ext cx="48646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31B2B"/>
                </a:solidFill>
                <a:latin typeface="Arial"/>
              </a:rPr>
              <a:t>How it works and one clear action.</a:t>
            </a:r>
            <a:endParaRPr lang="en-US" sz="1600"/>
          </a:p>
        </p:txBody>
      </p:sp>
      <p:sp>
        <p:nvSpPr>
          <p:cNvPr id="18" name="Rule 18"/>
          <p:cNvSpPr/>
          <p:nvPr/>
        </p:nvSpPr>
        <p:spPr>
          <a:xfrm>
            <a:off x="768096" y="4517136"/>
            <a:ext cx="7205472" cy="0"/>
          </a:xfrm>
          <a:prstGeom prst="line">
            <a:avLst/>
          </a:prstGeom>
          <a:ln w="12700">
            <a:solidFill>
              <a:srgbClr val="D4D1CB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768096" y="4782312"/>
            <a:ext cx="25786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6545B5"/>
                </a:solidFill>
                <a:latin typeface="Arial"/>
              </a:rPr>
              <a:t>WHAT DOES IT COST?</a:t>
            </a:r>
            <a:endParaRPr lang="en-US" sz="1500"/>
          </a:p>
        </p:txBody>
      </p:sp>
      <p:sp>
        <p:nvSpPr>
          <p:cNvPr id="20" name="Text 20"/>
          <p:cNvSpPr txBox="1"/>
          <p:nvPr/>
        </p:nvSpPr>
        <p:spPr>
          <a:xfrm>
            <a:off x="3300984" y="4782312"/>
            <a:ext cx="48646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31B2B"/>
                </a:solidFill>
                <a:latin typeface="Arial"/>
              </a:rPr>
              <a:t>Price and terms when relevant.</a:t>
            </a:r>
            <a:endParaRPr lang="en-US" sz="1600"/>
          </a:p>
        </p:txBody>
      </p:sp>
      <p:sp>
        <p:nvSpPr>
          <p:cNvPr id="21" name="Text 21"/>
          <p:cNvSpPr txBox="1"/>
          <p:nvPr/>
        </p:nvSpPr>
        <p:spPr>
          <a:xfrm>
            <a:off x="768096" y="5760720"/>
            <a:ext cx="10506456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A999FF"/>
                </a:solidFill>
                <a:latin typeface="Arial"/>
              </a:rPr>
              <a:t>Start with the questions your own customer actually asks.</a:t>
            </a:r>
            <a:endParaRPr lang="en-US" sz="1700"/>
          </a:p>
        </p:txBody>
      </p:sp>
      <p:sp>
        <p:nvSpPr>
          <p:cNvPr id="22" name="Text 22"/>
          <p:cNvSpPr txBox="1"/>
          <p:nvPr/>
        </p:nvSpPr>
        <p:spPr>
          <a:xfrm>
            <a:off x="8522208" y="6153912"/>
            <a:ext cx="2788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 b="1">
                <a:solidFill>
                  <a:srgbClr val="6545B5"/>
                </a:solidFill>
                <a:latin typeface="Arial"/>
                <a:hlinkClick r:id="rId3"/>
              </a:rPr>
              <a:t>OPEN COURSE MEDIA &gt;</a:t>
            </a:r>
            <a:endParaRPr lang="en-US" sz="11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694944" y="987552"/>
            <a:ext cx="91440" cy="5010912"/>
          </a:xfrm>
          <a:prstGeom prst="rect">
            <a:avLst/>
          </a:prstGeom>
          <a:solidFill>
            <a:srgbClr val="A84A31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1033272" y="941832"/>
            <a:ext cx="1920240" cy="45085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500" b="1">
                <a:solidFill>
                  <a:srgbClr val="A84A31"/>
                </a:solidFill>
                <a:latin typeface="Arial"/>
              </a:rPr>
              <a:t>05 / 05</a:t>
            </a:r>
            <a:endParaRPr lang="en-US" sz="2500"/>
          </a:p>
        </p:txBody>
      </p:sp>
      <p:sp>
        <p:nvSpPr>
          <p:cNvPr id="4" name="Text 4"/>
          <p:cNvSpPr txBox="1"/>
          <p:nvPr/>
        </p:nvSpPr>
        <p:spPr>
          <a:xfrm>
            <a:off x="1051560" y="1536192"/>
            <a:ext cx="977493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A84A31"/>
                </a:solidFill>
                <a:latin typeface="Arial"/>
              </a:rPr>
              <a:t>THE CREATOR STUDIO</a:t>
            </a:r>
            <a:endParaRPr lang="en-US" sz="1500"/>
          </a:p>
        </p:txBody>
      </p:sp>
      <p:sp>
        <p:nvSpPr>
          <p:cNvPr id="5" name="Text 5"/>
          <p:cNvSpPr txBox="1"/>
          <p:nvPr/>
        </p:nvSpPr>
        <p:spPr>
          <a:xfrm>
            <a:off x="1033272" y="2112264"/>
            <a:ext cx="10277856" cy="16459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700" b="1">
                <a:solidFill>
                  <a:srgbClr val="131B2B"/>
                </a:solidFill>
                <a:latin typeface="Arial"/>
              </a:rPr>
              <a:t>Automated content creation</a:t>
            </a:r>
            <a:endParaRPr lang="en-US" sz="4700"/>
          </a:p>
        </p:txBody>
      </p:sp>
      <p:sp>
        <p:nvSpPr>
          <p:cNvPr id="6" name="Text 6"/>
          <p:cNvSpPr txBox="1"/>
          <p:nvPr/>
        </p:nvSpPr>
        <p:spPr>
          <a:xfrm>
            <a:off x="1051560" y="4910328"/>
            <a:ext cx="10049256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>
                <a:solidFill>
                  <a:srgbClr val="131B2B"/>
                </a:solidFill>
                <a:latin typeface="Arial"/>
              </a:rPr>
              <a:t>One idea can become images, video, sound and a useful story.</a:t>
            </a:r>
            <a:endParaRPr lang="en-US" sz="2200"/>
          </a:p>
        </p:txBody>
      </p:sp>
      <p:sp>
        <p:nvSpPr>
          <p:cNvPr id="7" name="Text 7"/>
          <p:cNvSpPr txBox="1"/>
          <p:nvPr/>
        </p:nvSpPr>
        <p:spPr>
          <a:xfrm>
            <a:off x="1051560" y="6062472"/>
            <a:ext cx="520293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A84A31"/>
                </a:solidFill>
                <a:latin typeface="Arial"/>
              </a:rPr>
              <a:t>COURSE 4 · 0205EE</a:t>
            </a:r>
            <a:endParaRPr lang="en-US" sz="12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A84A31"/>
                </a:solidFill>
                <a:latin typeface="Arial"/>
              </a:rPr>
              <a:t>CREATOR TOOL SPOTLIGHT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131B2B"/>
                </a:solidFill>
                <a:latin typeface="Arial"/>
              </a:rPr>
              <a:t>SOTA app for AI content creation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Higgsfield official: higgsfield.ai/apps and higgsfield.ai/supercomputer-intro · features and access can change.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29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1847088"/>
            <a:ext cx="4096512" cy="3493008"/>
          </a:xfrm>
          <a:prstGeom prst="rect">
            <a:avLst/>
          </a:prstGeom>
        </p:spPr>
      </p:pic>
      <p:sp>
        <p:nvSpPr>
          <p:cNvPr id="7" name="Field 7"/>
          <p:cNvSpPr/>
          <p:nvPr/>
        </p:nvSpPr>
        <p:spPr>
          <a:xfrm>
            <a:off x="786384" y="5468112"/>
            <a:ext cx="438912" cy="438912"/>
          </a:xfrm>
          <a:prstGeom prst="roundRect">
            <a:avLst/>
          </a:prstGeom>
          <a:solidFill>
            <a:srgbClr val="C0FF00"/>
          </a:solidFill>
          <a:ln>
            <a:noFill/>
          </a:ln>
        </p:spPr>
      </p:sp>
      <p:sp>
        <p:nvSpPr>
          <p:cNvPr id="8" name="Text 8"/>
          <p:cNvSpPr txBox="1"/>
          <p:nvPr/>
        </p:nvSpPr>
        <p:spPr>
          <a:xfrm>
            <a:off x="804672" y="5477256"/>
            <a:ext cx="402336" cy="36576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ctr"/>
            <a:r>
              <a:rPr lang="en-US" sz="2400" b="1">
                <a:solidFill>
                  <a:srgbClr val="131B2B"/>
                </a:solidFill>
                <a:latin typeface="Arial"/>
              </a:rPr>
              <a:t>H</a:t>
            </a:r>
            <a:endParaRPr lang="en-US" sz="2400"/>
          </a:p>
        </p:txBody>
      </p:sp>
      <p:sp>
        <p:nvSpPr>
          <p:cNvPr id="9" name="Text 9"/>
          <p:cNvSpPr txBox="1"/>
          <p:nvPr/>
        </p:nvSpPr>
        <p:spPr>
          <a:xfrm>
            <a:off x="1380744" y="5550408"/>
            <a:ext cx="32461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131B2B"/>
                </a:solidFill>
                <a:latin typeface="Arial"/>
              </a:rPr>
              <a:t>HIGGSFIELD</a:t>
            </a:r>
            <a:endParaRPr lang="en-US" sz="1400"/>
          </a:p>
        </p:txBody>
      </p:sp>
      <p:sp>
        <p:nvSpPr>
          <p:cNvPr id="10" name="Field 10"/>
          <p:cNvSpPr/>
          <p:nvPr/>
        </p:nvSpPr>
        <p:spPr>
          <a:xfrm>
            <a:off x="786384" y="5815584"/>
            <a:ext cx="804672" cy="265176"/>
          </a:xfrm>
          <a:prstGeom prst="roundRect">
            <a:avLst/>
          </a:prstGeom>
          <a:solidFill>
            <a:srgbClr val="E8E3D8"/>
          </a:solidFill>
          <a:ln>
            <a:noFill/>
          </a:ln>
        </p:spPr>
      </p:sp>
      <p:sp>
        <p:nvSpPr>
          <p:cNvPr id="11" name="Text 11"/>
          <p:cNvSpPr txBox="1"/>
          <p:nvPr/>
        </p:nvSpPr>
        <p:spPr>
          <a:xfrm>
            <a:off x="850392" y="5843016"/>
            <a:ext cx="676656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ctr"/>
            <a:r>
              <a:rPr lang="en-US" sz="900" b="1">
                <a:solidFill>
                  <a:srgbClr val="131B2B"/>
                </a:solidFill>
                <a:latin typeface="Arial"/>
              </a:rPr>
              <a:t>SOUL</a:t>
            </a:r>
            <a:endParaRPr lang="en-US" sz="900"/>
          </a:p>
        </p:txBody>
      </p:sp>
      <p:sp>
        <p:nvSpPr>
          <p:cNvPr id="12" name="Field 12"/>
          <p:cNvSpPr/>
          <p:nvPr/>
        </p:nvSpPr>
        <p:spPr>
          <a:xfrm>
            <a:off x="1682496" y="5815584"/>
            <a:ext cx="1554480" cy="265176"/>
          </a:xfrm>
          <a:prstGeom prst="roundRect">
            <a:avLst/>
          </a:prstGeom>
          <a:solidFill>
            <a:srgbClr val="E8E3D8"/>
          </a:solidFill>
          <a:ln>
            <a:noFill/>
          </a:ln>
        </p:spPr>
      </p:sp>
      <p:sp>
        <p:nvSpPr>
          <p:cNvPr id="13" name="Text 13"/>
          <p:cNvSpPr txBox="1"/>
          <p:nvPr/>
        </p:nvSpPr>
        <p:spPr>
          <a:xfrm>
            <a:off x="1746504" y="5843016"/>
            <a:ext cx="1426464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ctr"/>
            <a:r>
              <a:rPr lang="en-US" sz="900" b="1">
                <a:solidFill>
                  <a:srgbClr val="131B2B"/>
                </a:solidFill>
                <a:latin typeface="Arial"/>
              </a:rPr>
              <a:t>CINEMA STUDIO</a:t>
            </a:r>
            <a:endParaRPr lang="en-US" sz="900"/>
          </a:p>
        </p:txBody>
      </p:sp>
      <p:sp>
        <p:nvSpPr>
          <p:cNvPr id="14" name="Field 14"/>
          <p:cNvSpPr/>
          <p:nvPr/>
        </p:nvSpPr>
        <p:spPr>
          <a:xfrm>
            <a:off x="3337560" y="5815584"/>
            <a:ext cx="1719072" cy="265176"/>
          </a:xfrm>
          <a:prstGeom prst="roundRect">
            <a:avLst/>
          </a:prstGeom>
          <a:solidFill>
            <a:srgbClr val="E8E3D8"/>
          </a:solidFill>
          <a:ln>
            <a:noFill/>
          </a:ln>
        </p:spPr>
      </p:sp>
      <p:sp>
        <p:nvSpPr>
          <p:cNvPr id="15" name="Text 15"/>
          <p:cNvSpPr txBox="1"/>
          <p:nvPr/>
        </p:nvSpPr>
        <p:spPr>
          <a:xfrm>
            <a:off x="3401568" y="5843016"/>
            <a:ext cx="1591056" cy="1828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ctr"/>
            <a:r>
              <a:rPr lang="en-US" sz="900" b="1">
                <a:solidFill>
                  <a:srgbClr val="131B2B"/>
                </a:solidFill>
                <a:latin typeface="Arial"/>
              </a:rPr>
              <a:t>SUPERCOMPUTER</a:t>
            </a:r>
            <a:endParaRPr lang="en-US" sz="900"/>
          </a:p>
        </p:txBody>
      </p:sp>
      <p:sp>
        <p:nvSpPr>
          <p:cNvPr id="16" name="Text 16"/>
          <p:cNvSpPr txBox="1"/>
          <p:nvPr/>
        </p:nvSpPr>
        <p:spPr>
          <a:xfrm>
            <a:off x="5285232" y="1865376"/>
            <a:ext cx="5852160" cy="3840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131B2B"/>
                </a:solidFill>
                <a:latin typeface="Arial"/>
              </a:rPr>
              <a:t>A creative suite for making</a:t>
            </a:r>
            <a:endParaRPr lang="en-US" sz="2100"/>
          </a:p>
        </p:txBody>
      </p:sp>
      <p:sp>
        <p:nvSpPr>
          <p:cNvPr id="17" name="Text 17"/>
          <p:cNvSpPr txBox="1"/>
          <p:nvPr/>
        </p:nvSpPr>
        <p:spPr>
          <a:xfrm>
            <a:off x="5285232" y="2331720"/>
            <a:ext cx="5852160" cy="3840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131B2B"/>
                </a:solidFill>
                <a:latin typeface="Arial"/>
              </a:rPr>
              <a:t>and transforming image and video content.</a:t>
            </a:r>
            <a:endParaRPr lang="en-US" sz="2000"/>
          </a:p>
        </p:txBody>
      </p:sp>
      <p:sp>
        <p:nvSpPr>
          <p:cNvPr id="18" name="Rule 18"/>
          <p:cNvSpPr/>
          <p:nvPr/>
        </p:nvSpPr>
        <p:spPr>
          <a:xfrm>
            <a:off x="5303520" y="3017520"/>
            <a:ext cx="5852160" cy="0"/>
          </a:xfrm>
          <a:prstGeom prst="line">
            <a:avLst/>
          </a:prstGeom>
          <a:ln w="15240">
            <a:solidFill>
              <a:srgbClr val="D9D6CF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5321808" y="3273552"/>
            <a:ext cx="1463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GENERATE</a:t>
            </a:r>
            <a:endParaRPr lang="en-US" sz="1300"/>
          </a:p>
        </p:txBody>
      </p:sp>
      <p:sp>
        <p:nvSpPr>
          <p:cNvPr id="20" name="Text 20"/>
          <p:cNvSpPr txBox="1"/>
          <p:nvPr/>
        </p:nvSpPr>
        <p:spPr>
          <a:xfrm>
            <a:off x="6967728" y="3255264"/>
            <a:ext cx="416052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Create images and video</a:t>
            </a:r>
            <a:endParaRPr lang="en-US" sz="1700"/>
          </a:p>
        </p:txBody>
      </p:sp>
      <p:sp>
        <p:nvSpPr>
          <p:cNvPr id="21" name="Text 21"/>
          <p:cNvSpPr txBox="1"/>
          <p:nvPr/>
        </p:nvSpPr>
        <p:spPr>
          <a:xfrm>
            <a:off x="5321808" y="3931920"/>
            <a:ext cx="1463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146A89"/>
                </a:solidFill>
                <a:latin typeface="Arial"/>
              </a:rPr>
              <a:t>DIRECT</a:t>
            </a:r>
            <a:endParaRPr lang="en-US" sz="1300"/>
          </a:p>
        </p:txBody>
      </p:sp>
      <p:sp>
        <p:nvSpPr>
          <p:cNvPr id="22" name="Text 22"/>
          <p:cNvSpPr txBox="1"/>
          <p:nvPr/>
        </p:nvSpPr>
        <p:spPr>
          <a:xfrm>
            <a:off x="6967728" y="3913632"/>
            <a:ext cx="416052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Use tools, presets and templates</a:t>
            </a:r>
            <a:endParaRPr lang="en-US" sz="1700"/>
          </a:p>
        </p:txBody>
      </p:sp>
      <p:sp>
        <p:nvSpPr>
          <p:cNvPr id="23" name="Text 23"/>
          <p:cNvSpPr txBox="1"/>
          <p:nvPr/>
        </p:nvSpPr>
        <p:spPr>
          <a:xfrm>
            <a:off x="5321808" y="4590288"/>
            <a:ext cx="1463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A84A31"/>
                </a:solidFill>
                <a:latin typeface="Arial"/>
              </a:rPr>
              <a:t>REFINE</a:t>
            </a:r>
            <a:endParaRPr lang="en-US" sz="1300"/>
          </a:p>
        </p:txBody>
      </p:sp>
      <p:sp>
        <p:nvSpPr>
          <p:cNvPr id="24" name="Text 24"/>
          <p:cNvSpPr txBox="1"/>
          <p:nvPr/>
        </p:nvSpPr>
        <p:spPr>
          <a:xfrm>
            <a:off x="6967728" y="4572000"/>
            <a:ext cx="416052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Edit, extend and make variations</a:t>
            </a:r>
            <a:endParaRPr lang="en-US" sz="1700"/>
          </a:p>
        </p:txBody>
      </p:sp>
      <p:sp>
        <p:nvSpPr>
          <p:cNvPr id="25" name="Text 25"/>
          <p:cNvSpPr txBox="1"/>
          <p:nvPr/>
        </p:nvSpPr>
        <p:spPr>
          <a:xfrm>
            <a:off x="5321808" y="5468112"/>
            <a:ext cx="5806440" cy="3840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Try it as a workflow: brief → generate → review → improve.</a:t>
            </a:r>
            <a:endParaRPr lang="en-US" sz="1600"/>
          </a:p>
        </p:txBody>
      </p:sp>
      <p:sp>
        <p:nvSpPr>
          <p:cNvPr id="26" name="Text 26"/>
          <p:cNvSpPr txBox="1"/>
          <p:nvPr/>
        </p:nvSpPr>
        <p:spPr>
          <a:xfrm>
            <a:off x="786384" y="6144768"/>
            <a:ext cx="10561320" cy="2743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87183"/>
                </a:solidFill>
                <a:latin typeface="Arial"/>
              </a:rPr>
              <a:t>Judge the result against the audience, message, rights and real call to action.</a:t>
            </a:r>
            <a:endParaRPr lang="en-US" sz="12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FF9778"/>
                </a:solidFill>
                <a:latin typeface="Arial"/>
              </a:rPr>
              <a:t>THE NEW CONTENT STACK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000" b="1">
                <a:solidFill>
                  <a:srgbClr val="131B2B"/>
                </a:solidFill>
                <a:latin typeface="Arial"/>
              </a:rPr>
              <a:t>One person can now direct a whole production pipeline.</a:t>
            </a:r>
            <a:endParaRPr lang="en-US" sz="30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A creator can select different tools for each stage; no single model needs to do everything.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30</a:t>
            </a:r>
            <a:endParaRPr lang="en-US" sz="1000"/>
          </a:p>
        </p:txBody>
      </p:sp>
      <p:sp>
        <p:nvSpPr>
          <p:cNvPr id="6" name="Field 6"/>
          <p:cNvSpPr/>
          <p:nvPr/>
        </p:nvSpPr>
        <p:spPr>
          <a:xfrm>
            <a:off x="493776" y="2788920"/>
            <a:ext cx="1097280" cy="621792"/>
          </a:xfrm>
          <a:prstGeom prst="roundRect">
            <a:avLst/>
          </a:prstGeom>
          <a:solidFill>
            <a:srgbClr val="A999FF"/>
          </a:solidFill>
          <a:ln>
            <a:noFill/>
          </a:ln>
        </p:spPr>
      </p:sp>
      <p:sp>
        <p:nvSpPr>
          <p:cNvPr id="7" name="Text 7"/>
          <p:cNvSpPr txBox="1"/>
          <p:nvPr/>
        </p:nvSpPr>
        <p:spPr>
          <a:xfrm>
            <a:off x="530352" y="2990088"/>
            <a:ext cx="102412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ctr"/>
            <a:r>
              <a:rPr lang="en-US" sz="1200" b="1">
                <a:solidFill>
                  <a:srgbClr val="131B2B"/>
                </a:solidFill>
                <a:latin typeface="Arial"/>
              </a:rPr>
              <a:t>IDEA</a:t>
            </a:r>
            <a:endParaRPr lang="en-US" sz="1200"/>
          </a:p>
        </p:txBody>
      </p:sp>
      <p:sp>
        <p:nvSpPr>
          <p:cNvPr id="8" name="Text 8"/>
          <p:cNvSpPr txBox="1"/>
          <p:nvPr/>
        </p:nvSpPr>
        <p:spPr>
          <a:xfrm>
            <a:off x="1609344" y="2962656"/>
            <a:ext cx="19202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87183"/>
                </a:solidFill>
                <a:latin typeface="Arial"/>
              </a:rPr>
              <a:t>-&gt;</a:t>
            </a:r>
            <a:endParaRPr lang="en-US" sz="1600"/>
          </a:p>
        </p:txBody>
      </p:sp>
      <p:sp>
        <p:nvSpPr>
          <p:cNvPr id="9" name="Field 9"/>
          <p:cNvSpPr/>
          <p:nvPr/>
        </p:nvSpPr>
        <p:spPr>
          <a:xfrm>
            <a:off x="1792224" y="2788920"/>
            <a:ext cx="1097280" cy="621792"/>
          </a:xfrm>
          <a:prstGeom prst="roundRect">
            <a:avLst/>
          </a:prstGeom>
          <a:solidFill>
            <a:srgbClr val="8EDCFF"/>
          </a:solidFill>
          <a:ln>
            <a:noFill/>
          </a:ln>
        </p:spPr>
      </p:sp>
      <p:sp>
        <p:nvSpPr>
          <p:cNvPr id="10" name="Text 10"/>
          <p:cNvSpPr txBox="1"/>
          <p:nvPr/>
        </p:nvSpPr>
        <p:spPr>
          <a:xfrm>
            <a:off x="1828800" y="2990088"/>
            <a:ext cx="102412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ctr"/>
            <a:r>
              <a:rPr lang="en-US" sz="1200" b="1">
                <a:solidFill>
                  <a:srgbClr val="131B2B"/>
                </a:solidFill>
                <a:latin typeface="Arial"/>
              </a:rPr>
              <a:t>RESEARCH</a:t>
            </a:r>
            <a:endParaRPr lang="en-US" sz="1200"/>
          </a:p>
        </p:txBody>
      </p:sp>
      <p:sp>
        <p:nvSpPr>
          <p:cNvPr id="11" name="Text 11"/>
          <p:cNvSpPr txBox="1"/>
          <p:nvPr/>
        </p:nvSpPr>
        <p:spPr>
          <a:xfrm>
            <a:off x="2907792" y="2962656"/>
            <a:ext cx="19202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87183"/>
                </a:solidFill>
                <a:latin typeface="Arial"/>
              </a:rPr>
              <a:t>-&gt;</a:t>
            </a:r>
            <a:endParaRPr lang="en-US" sz="1600"/>
          </a:p>
        </p:txBody>
      </p:sp>
      <p:sp>
        <p:nvSpPr>
          <p:cNvPr id="12" name="Field 12"/>
          <p:cNvSpPr/>
          <p:nvPr/>
        </p:nvSpPr>
        <p:spPr>
          <a:xfrm>
            <a:off x="3090672" y="2788920"/>
            <a:ext cx="1097280" cy="621792"/>
          </a:xfrm>
          <a:prstGeom prst="roundRect">
            <a:avLst/>
          </a:prstGeom>
          <a:solidFill>
            <a:srgbClr val="FF9778"/>
          </a:solidFill>
          <a:ln>
            <a:noFill/>
          </a:ln>
        </p:spPr>
      </p:sp>
      <p:sp>
        <p:nvSpPr>
          <p:cNvPr id="13" name="Text 13"/>
          <p:cNvSpPr txBox="1"/>
          <p:nvPr/>
        </p:nvSpPr>
        <p:spPr>
          <a:xfrm>
            <a:off x="3127248" y="2990088"/>
            <a:ext cx="102412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ctr"/>
            <a:r>
              <a:rPr lang="en-US" sz="1200" b="1">
                <a:solidFill>
                  <a:srgbClr val="131B2B"/>
                </a:solidFill>
                <a:latin typeface="Arial"/>
              </a:rPr>
              <a:t>SCRIPT</a:t>
            </a:r>
            <a:endParaRPr lang="en-US" sz="1200"/>
          </a:p>
        </p:txBody>
      </p:sp>
      <p:sp>
        <p:nvSpPr>
          <p:cNvPr id="14" name="Text 14"/>
          <p:cNvSpPr txBox="1"/>
          <p:nvPr/>
        </p:nvSpPr>
        <p:spPr>
          <a:xfrm>
            <a:off x="4206240" y="2962656"/>
            <a:ext cx="19202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87183"/>
                </a:solidFill>
                <a:latin typeface="Arial"/>
              </a:rPr>
              <a:t>-&gt;</a:t>
            </a:r>
            <a:endParaRPr lang="en-US" sz="1600"/>
          </a:p>
        </p:txBody>
      </p:sp>
      <p:sp>
        <p:nvSpPr>
          <p:cNvPr id="15" name="Field 15"/>
          <p:cNvSpPr/>
          <p:nvPr/>
        </p:nvSpPr>
        <p:spPr>
          <a:xfrm>
            <a:off x="4389120" y="2788920"/>
            <a:ext cx="1097280" cy="621792"/>
          </a:xfrm>
          <a:prstGeom prst="roundRect">
            <a:avLst/>
          </a:prstGeom>
          <a:solidFill>
            <a:srgbClr val="D5F36A"/>
          </a:solidFill>
          <a:ln>
            <a:noFill/>
          </a:ln>
        </p:spPr>
      </p:sp>
      <p:sp>
        <p:nvSpPr>
          <p:cNvPr id="16" name="Text 16"/>
          <p:cNvSpPr txBox="1"/>
          <p:nvPr/>
        </p:nvSpPr>
        <p:spPr>
          <a:xfrm>
            <a:off x="4425696" y="2990088"/>
            <a:ext cx="102412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ctr"/>
            <a:r>
              <a:rPr lang="en-US" sz="1200" b="1">
                <a:solidFill>
                  <a:srgbClr val="131B2B"/>
                </a:solidFill>
                <a:latin typeface="Arial"/>
              </a:rPr>
              <a:t>IMAGE</a:t>
            </a:r>
            <a:endParaRPr lang="en-US" sz="1200"/>
          </a:p>
        </p:txBody>
      </p:sp>
      <p:sp>
        <p:nvSpPr>
          <p:cNvPr id="17" name="Text 17"/>
          <p:cNvSpPr txBox="1"/>
          <p:nvPr/>
        </p:nvSpPr>
        <p:spPr>
          <a:xfrm>
            <a:off x="5504688" y="2962656"/>
            <a:ext cx="19202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87183"/>
                </a:solidFill>
                <a:latin typeface="Arial"/>
              </a:rPr>
              <a:t>-&gt;</a:t>
            </a:r>
            <a:endParaRPr lang="en-US" sz="1600"/>
          </a:p>
        </p:txBody>
      </p:sp>
      <p:sp>
        <p:nvSpPr>
          <p:cNvPr id="18" name="Field 18"/>
          <p:cNvSpPr/>
          <p:nvPr/>
        </p:nvSpPr>
        <p:spPr>
          <a:xfrm>
            <a:off x="5687568" y="2788920"/>
            <a:ext cx="1097280" cy="621792"/>
          </a:xfrm>
          <a:prstGeom prst="roundRect">
            <a:avLst/>
          </a:prstGeom>
          <a:solidFill>
            <a:srgbClr val="A999FF"/>
          </a:solidFill>
          <a:ln>
            <a:noFill/>
          </a:ln>
        </p:spPr>
      </p:sp>
      <p:sp>
        <p:nvSpPr>
          <p:cNvPr id="19" name="Text 19"/>
          <p:cNvSpPr txBox="1"/>
          <p:nvPr/>
        </p:nvSpPr>
        <p:spPr>
          <a:xfrm>
            <a:off x="5724144" y="2990088"/>
            <a:ext cx="102412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ctr"/>
            <a:r>
              <a:rPr lang="en-US" sz="1200" b="1">
                <a:solidFill>
                  <a:srgbClr val="131B2B"/>
                </a:solidFill>
                <a:latin typeface="Arial"/>
              </a:rPr>
              <a:t>VIDEO</a:t>
            </a:r>
            <a:endParaRPr lang="en-US" sz="1200"/>
          </a:p>
        </p:txBody>
      </p:sp>
      <p:sp>
        <p:nvSpPr>
          <p:cNvPr id="20" name="Text 20"/>
          <p:cNvSpPr txBox="1"/>
          <p:nvPr/>
        </p:nvSpPr>
        <p:spPr>
          <a:xfrm>
            <a:off x="6803136" y="2962656"/>
            <a:ext cx="19202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87183"/>
                </a:solidFill>
                <a:latin typeface="Arial"/>
              </a:rPr>
              <a:t>-&gt;</a:t>
            </a:r>
            <a:endParaRPr lang="en-US" sz="1600"/>
          </a:p>
        </p:txBody>
      </p:sp>
      <p:sp>
        <p:nvSpPr>
          <p:cNvPr id="21" name="Field 21"/>
          <p:cNvSpPr/>
          <p:nvPr/>
        </p:nvSpPr>
        <p:spPr>
          <a:xfrm>
            <a:off x="6986016" y="2788920"/>
            <a:ext cx="1097280" cy="621792"/>
          </a:xfrm>
          <a:prstGeom prst="roundRect">
            <a:avLst/>
          </a:prstGeom>
          <a:solidFill>
            <a:srgbClr val="8EDCFF"/>
          </a:solidFill>
          <a:ln>
            <a:noFill/>
          </a:ln>
        </p:spPr>
      </p:sp>
      <p:sp>
        <p:nvSpPr>
          <p:cNvPr id="22" name="Text 22"/>
          <p:cNvSpPr txBox="1"/>
          <p:nvPr/>
        </p:nvSpPr>
        <p:spPr>
          <a:xfrm>
            <a:off x="7022592" y="2990088"/>
            <a:ext cx="102412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ctr"/>
            <a:r>
              <a:rPr lang="en-US" sz="1200" b="1">
                <a:solidFill>
                  <a:srgbClr val="131B2B"/>
                </a:solidFill>
                <a:latin typeface="Arial"/>
              </a:rPr>
              <a:t>VOICE</a:t>
            </a:r>
            <a:endParaRPr lang="en-US" sz="1200"/>
          </a:p>
        </p:txBody>
      </p:sp>
      <p:sp>
        <p:nvSpPr>
          <p:cNvPr id="23" name="Text 23"/>
          <p:cNvSpPr txBox="1"/>
          <p:nvPr/>
        </p:nvSpPr>
        <p:spPr>
          <a:xfrm>
            <a:off x="8101584" y="2962656"/>
            <a:ext cx="19202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87183"/>
                </a:solidFill>
                <a:latin typeface="Arial"/>
              </a:rPr>
              <a:t>-&gt;</a:t>
            </a:r>
            <a:endParaRPr lang="en-US" sz="1600"/>
          </a:p>
        </p:txBody>
      </p:sp>
      <p:sp>
        <p:nvSpPr>
          <p:cNvPr id="24" name="Field 24"/>
          <p:cNvSpPr/>
          <p:nvPr/>
        </p:nvSpPr>
        <p:spPr>
          <a:xfrm>
            <a:off x="8284464" y="2788920"/>
            <a:ext cx="1097280" cy="621792"/>
          </a:xfrm>
          <a:prstGeom prst="roundRect">
            <a:avLst/>
          </a:prstGeom>
          <a:solidFill>
            <a:srgbClr val="FF9778"/>
          </a:solidFill>
          <a:ln>
            <a:noFill/>
          </a:ln>
        </p:spPr>
      </p:sp>
      <p:sp>
        <p:nvSpPr>
          <p:cNvPr id="25" name="Text 25"/>
          <p:cNvSpPr txBox="1"/>
          <p:nvPr/>
        </p:nvSpPr>
        <p:spPr>
          <a:xfrm>
            <a:off x="8321040" y="2990088"/>
            <a:ext cx="102412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ctr"/>
            <a:r>
              <a:rPr lang="en-US" sz="1200" b="1">
                <a:solidFill>
                  <a:srgbClr val="131B2B"/>
                </a:solidFill>
                <a:latin typeface="Arial"/>
              </a:rPr>
              <a:t>MUSIC</a:t>
            </a:r>
            <a:endParaRPr lang="en-US" sz="1200"/>
          </a:p>
        </p:txBody>
      </p:sp>
      <p:sp>
        <p:nvSpPr>
          <p:cNvPr id="26" name="Text 26"/>
          <p:cNvSpPr txBox="1"/>
          <p:nvPr/>
        </p:nvSpPr>
        <p:spPr>
          <a:xfrm>
            <a:off x="9400032" y="2962656"/>
            <a:ext cx="19202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87183"/>
                </a:solidFill>
                <a:latin typeface="Arial"/>
              </a:rPr>
              <a:t>-&gt;</a:t>
            </a:r>
            <a:endParaRPr lang="en-US" sz="1600"/>
          </a:p>
        </p:txBody>
      </p:sp>
      <p:sp>
        <p:nvSpPr>
          <p:cNvPr id="27" name="Field 27"/>
          <p:cNvSpPr/>
          <p:nvPr/>
        </p:nvSpPr>
        <p:spPr>
          <a:xfrm>
            <a:off x="9582912" y="2788920"/>
            <a:ext cx="1097280" cy="621792"/>
          </a:xfrm>
          <a:prstGeom prst="roundRect">
            <a:avLst/>
          </a:prstGeom>
          <a:solidFill>
            <a:srgbClr val="D5F36A"/>
          </a:solidFill>
          <a:ln>
            <a:noFill/>
          </a:ln>
        </p:spPr>
      </p:sp>
      <p:sp>
        <p:nvSpPr>
          <p:cNvPr id="28" name="Text 28"/>
          <p:cNvSpPr txBox="1"/>
          <p:nvPr/>
        </p:nvSpPr>
        <p:spPr>
          <a:xfrm>
            <a:off x="9619488" y="2990088"/>
            <a:ext cx="102412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ctr"/>
            <a:r>
              <a:rPr lang="en-US" sz="1200" b="1">
                <a:solidFill>
                  <a:srgbClr val="131B2B"/>
                </a:solidFill>
                <a:latin typeface="Arial"/>
              </a:rPr>
              <a:t>EDIT</a:t>
            </a:r>
            <a:endParaRPr lang="en-US" sz="1200"/>
          </a:p>
        </p:txBody>
      </p:sp>
      <p:sp>
        <p:nvSpPr>
          <p:cNvPr id="29" name="Text 29"/>
          <p:cNvSpPr txBox="1"/>
          <p:nvPr/>
        </p:nvSpPr>
        <p:spPr>
          <a:xfrm>
            <a:off x="10698480" y="2962656"/>
            <a:ext cx="19202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87183"/>
                </a:solidFill>
                <a:latin typeface="Arial"/>
              </a:rPr>
              <a:t>-&gt;</a:t>
            </a:r>
            <a:endParaRPr lang="en-US" sz="1600"/>
          </a:p>
        </p:txBody>
      </p:sp>
      <p:sp>
        <p:nvSpPr>
          <p:cNvPr id="30" name="Field 30"/>
          <p:cNvSpPr/>
          <p:nvPr/>
        </p:nvSpPr>
        <p:spPr>
          <a:xfrm>
            <a:off x="10881360" y="2788920"/>
            <a:ext cx="1097280" cy="621792"/>
          </a:xfrm>
          <a:prstGeom prst="roundRect">
            <a:avLst/>
          </a:prstGeom>
          <a:solidFill>
            <a:srgbClr val="A999FF"/>
          </a:solidFill>
          <a:ln>
            <a:noFill/>
          </a:ln>
        </p:spPr>
      </p:sp>
      <p:sp>
        <p:nvSpPr>
          <p:cNvPr id="31" name="Text 31"/>
          <p:cNvSpPr txBox="1"/>
          <p:nvPr/>
        </p:nvSpPr>
        <p:spPr>
          <a:xfrm>
            <a:off x="10917936" y="2990088"/>
            <a:ext cx="102412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ctr"/>
            <a:r>
              <a:rPr lang="en-US" sz="1200" b="1">
                <a:solidFill>
                  <a:srgbClr val="131B2B"/>
                </a:solidFill>
                <a:latin typeface="Arial"/>
              </a:rPr>
              <a:t>DISTRIBUTE</a:t>
            </a:r>
            <a:endParaRPr lang="en-US" sz="1200"/>
          </a:p>
        </p:txBody>
      </p:sp>
      <p:sp>
        <p:nvSpPr>
          <p:cNvPr id="32" name="Text 32"/>
          <p:cNvSpPr txBox="1"/>
          <p:nvPr/>
        </p:nvSpPr>
        <p:spPr>
          <a:xfrm>
            <a:off x="786384" y="5833872"/>
            <a:ext cx="1051560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131B2B"/>
                </a:solidFill>
                <a:latin typeface="Arial"/>
              </a:rPr>
              <a:t>The human brings direction, taste, and the final review.</a:t>
            </a:r>
            <a:endParaRPr lang="en-US" sz="18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AI VIDEO · 2023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FFFFFF"/>
                </a:solidFill>
                <a:latin typeface="Arial"/>
              </a:rPr>
              <a:t>The early clips could barely hold a face together.</a:t>
            </a:r>
            <a:endParaRPr lang="en-US" sz="33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2023 ModelScope text-to-video example; original creator post via r/StableDiffusion.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31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" y="1874520"/>
            <a:ext cx="4187952" cy="4187952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5559552" y="2029968"/>
            <a:ext cx="187452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A999FF"/>
                </a:solidFill>
                <a:latin typeface="Arial"/>
              </a:rPr>
              <a:t>FACE</a:t>
            </a:r>
            <a:endParaRPr lang="en-US" sz="1700"/>
          </a:p>
        </p:txBody>
      </p:sp>
      <p:sp>
        <p:nvSpPr>
          <p:cNvPr id="8" name="Text 8"/>
          <p:cNvSpPr txBox="1"/>
          <p:nvPr/>
        </p:nvSpPr>
        <p:spPr>
          <a:xfrm>
            <a:off x="7388352" y="2029968"/>
            <a:ext cx="384048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Features shift across frames.</a:t>
            </a:r>
            <a:endParaRPr lang="en-US" sz="1800"/>
          </a:p>
        </p:txBody>
      </p:sp>
      <p:sp>
        <p:nvSpPr>
          <p:cNvPr id="9" name="Rule 9"/>
          <p:cNvSpPr/>
          <p:nvPr/>
        </p:nvSpPr>
        <p:spPr>
          <a:xfrm>
            <a:off x="5559552" y="2615184"/>
            <a:ext cx="5779008" cy="0"/>
          </a:xfrm>
          <a:prstGeom prst="line">
            <a:avLst/>
          </a:prstGeom>
          <a:ln w="12700">
            <a:solidFill>
              <a:srgbClr val="56647B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5559552" y="3044952"/>
            <a:ext cx="187452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8EDCFF"/>
                </a:solidFill>
                <a:latin typeface="Arial"/>
              </a:rPr>
              <a:t>OBJECT</a:t>
            </a:r>
            <a:endParaRPr lang="en-US" sz="1700"/>
          </a:p>
        </p:txBody>
      </p:sp>
      <p:sp>
        <p:nvSpPr>
          <p:cNvPr id="11" name="Text 11"/>
          <p:cNvSpPr txBox="1"/>
          <p:nvPr/>
        </p:nvSpPr>
        <p:spPr>
          <a:xfrm>
            <a:off x="7388352" y="3044952"/>
            <a:ext cx="384048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Hands, fork and food merge.</a:t>
            </a:r>
            <a:endParaRPr lang="en-US" sz="1800"/>
          </a:p>
        </p:txBody>
      </p:sp>
      <p:sp>
        <p:nvSpPr>
          <p:cNvPr id="12" name="Rule 12"/>
          <p:cNvSpPr/>
          <p:nvPr/>
        </p:nvSpPr>
        <p:spPr>
          <a:xfrm>
            <a:off x="5559552" y="3630168"/>
            <a:ext cx="5779008" cy="0"/>
          </a:xfrm>
          <a:prstGeom prst="line">
            <a:avLst/>
          </a:prstGeom>
          <a:ln w="12700">
            <a:solidFill>
              <a:srgbClr val="56647B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5559552" y="4059936"/>
            <a:ext cx="187452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FF9778"/>
                </a:solidFill>
                <a:latin typeface="Arial"/>
              </a:rPr>
              <a:t>MOTION</a:t>
            </a:r>
            <a:endParaRPr lang="en-US" sz="1700"/>
          </a:p>
        </p:txBody>
      </p:sp>
      <p:sp>
        <p:nvSpPr>
          <p:cNvPr id="14" name="Text 14"/>
          <p:cNvSpPr txBox="1"/>
          <p:nvPr/>
        </p:nvSpPr>
        <p:spPr>
          <a:xfrm>
            <a:off x="7388352" y="4059936"/>
            <a:ext cx="384048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The action has little continuity.</a:t>
            </a:r>
            <a:endParaRPr lang="en-US" sz="1800"/>
          </a:p>
        </p:txBody>
      </p:sp>
      <p:sp>
        <p:nvSpPr>
          <p:cNvPr id="15" name="Text 15"/>
          <p:cNvSpPr txBox="1"/>
          <p:nvPr/>
        </p:nvSpPr>
        <p:spPr>
          <a:xfrm>
            <a:off x="5559552" y="5614416"/>
            <a:ext cx="566013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D5F36A"/>
                </a:solidFill>
                <a:latin typeface="Arial"/>
              </a:rPr>
              <a:t>Watch it, then compare a recent clip. What improved?</a:t>
            </a:r>
            <a:endParaRPr lang="en-US" sz="1600"/>
          </a:p>
        </p:txBody>
      </p:sp>
      <p:sp>
        <p:nvSpPr>
          <p:cNvPr id="16" name="Text 16"/>
          <p:cNvSpPr txBox="1"/>
          <p:nvPr/>
        </p:nvSpPr>
        <p:spPr>
          <a:xfrm>
            <a:off x="768096" y="6144768"/>
            <a:ext cx="523036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 b="1">
                <a:solidFill>
                  <a:srgbClr val="8EDCFF"/>
                </a:solidFill>
                <a:latin typeface="Arial"/>
                <a:hlinkClick r:id="rId3"/>
              </a:rPr>
              <a:t>WATCH THE EVOLUTION REEL &gt;</a:t>
            </a:r>
            <a:endParaRPr lang="en-US" sz="1100"/>
          </a:p>
        </p:txBody>
      </p:sp>
      <p:sp>
        <p:nvSpPr>
          <p:cNvPr id="17" name="Text 17"/>
          <p:cNvSpPr txBox="1"/>
          <p:nvPr/>
        </p:nvSpPr>
        <p:spPr>
          <a:xfrm>
            <a:off x="8522208" y="6153912"/>
            <a:ext cx="2788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 b="1">
                <a:solidFill>
                  <a:srgbClr val="D5F36A"/>
                </a:solidFill>
                <a:latin typeface="Arial"/>
                <a:hlinkClick r:id="rId4"/>
              </a:rPr>
              <a:t>OPEN COURSE MEDIA &gt;</a:t>
            </a:r>
            <a:endParaRPr lang="en-US" sz="11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FIRST, CHOOSE WHO IT IS FOR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900" b="1">
                <a:solidFill>
                  <a:srgbClr val="FFFFFF"/>
                </a:solidFill>
                <a:latin typeface="Arial"/>
              </a:rPr>
              <a:t>A niche gives the content a point of view.</a:t>
            </a:r>
            <a:endParaRPr lang="en-US" sz="39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Illustrative creative strategy for the fictional potato campaign.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32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68096" y="1938528"/>
            <a:ext cx="484632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91A0B5"/>
                </a:solidFill>
                <a:latin typeface="Arial"/>
              </a:rPr>
              <a:t>FOR EVERYONE</a:t>
            </a:r>
            <a:endParaRPr lang="en-US" sz="1800"/>
          </a:p>
        </p:txBody>
      </p:sp>
      <p:sp>
        <p:nvSpPr>
          <p:cNvPr id="7" name="Rule 7"/>
          <p:cNvSpPr/>
          <p:nvPr/>
        </p:nvSpPr>
        <p:spPr>
          <a:xfrm>
            <a:off x="768096" y="2423160"/>
            <a:ext cx="3941064" cy="0"/>
          </a:xfrm>
          <a:prstGeom prst="line">
            <a:avLst/>
          </a:prstGeom>
          <a:ln w="38100">
            <a:solidFill>
              <a:srgbClr val="FF9778"/>
            </a:solidFill>
          </a:ln>
        </p:spPr>
      </p:sp>
      <p:sp>
        <p:nvSpPr>
          <p:cNvPr id="8" name="Text 8"/>
          <p:cNvSpPr txBox="1"/>
          <p:nvPr/>
        </p:nvSpPr>
        <p:spPr>
          <a:xfrm>
            <a:off x="768096" y="2788920"/>
            <a:ext cx="4754880" cy="43281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400" b="1">
                <a:solidFill>
                  <a:srgbClr val="C6D0DE"/>
                </a:solidFill>
                <a:latin typeface="Arial"/>
              </a:rPr>
              <a:t>"People who buy food"</a:t>
            </a:r>
            <a:endParaRPr lang="en-US" sz="2400"/>
          </a:p>
        </p:txBody>
      </p:sp>
      <p:sp>
        <p:nvSpPr>
          <p:cNvPr id="9" name="Text 9"/>
          <p:cNvSpPr txBox="1"/>
          <p:nvPr/>
        </p:nvSpPr>
        <p:spPr>
          <a:xfrm>
            <a:off x="768096" y="3703320"/>
            <a:ext cx="484632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D5F36A"/>
                </a:solidFill>
                <a:latin typeface="Arial"/>
              </a:rPr>
              <a:t>FOR SOMEONE</a:t>
            </a:r>
            <a:endParaRPr lang="en-US" sz="1800"/>
          </a:p>
        </p:txBody>
      </p:sp>
      <p:sp>
        <p:nvSpPr>
          <p:cNvPr id="10" name="Text 10"/>
          <p:cNvSpPr txBox="1"/>
          <p:nvPr/>
        </p:nvSpPr>
        <p:spPr>
          <a:xfrm>
            <a:off x="768096" y="4169664"/>
            <a:ext cx="5715000" cy="45085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500" b="1">
                <a:solidFill>
                  <a:srgbClr val="FFFFFF"/>
                </a:solidFill>
                <a:latin typeface="Arial"/>
              </a:rPr>
              <a:t>Design-conscious home cooks</a:t>
            </a:r>
            <a:endParaRPr lang="en-US" sz="2500"/>
          </a:p>
        </p:txBody>
      </p:sp>
      <p:sp>
        <p:nvSpPr>
          <p:cNvPr id="11" name="Text 11"/>
          <p:cNvSpPr txBox="1"/>
          <p:nvPr/>
        </p:nvSpPr>
        <p:spPr>
          <a:xfrm>
            <a:off x="768096" y="4727448"/>
            <a:ext cx="571500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>
                <a:solidFill>
                  <a:srgbClr val="D7E0EA"/>
                </a:solidFill>
                <a:latin typeface="Arial"/>
              </a:rPr>
              <a:t>who love playful dinner parties.</a:t>
            </a:r>
            <a:endParaRPr lang="en-US" sz="2000"/>
          </a:p>
        </p:txBody>
      </p:sp>
      <p:pic>
        <p:nvPicPr>
          <p:cNvPr id="12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960" y="1828800"/>
            <a:ext cx="4828032" cy="3602736"/>
          </a:xfrm>
          <a:prstGeom prst="rect">
            <a:avLst/>
          </a:prstGeom>
        </p:spPr>
      </p:pic>
      <p:sp>
        <p:nvSpPr>
          <p:cNvPr id="13" name="Text 13"/>
          <p:cNvSpPr txBox="1"/>
          <p:nvPr/>
        </p:nvSpPr>
        <p:spPr>
          <a:xfrm>
            <a:off x="777240" y="5715000"/>
            <a:ext cx="10597896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D5F36A"/>
                </a:solidFill>
                <a:latin typeface="Arial"/>
              </a:rPr>
              <a:t>Who is the ideal customer - and where do they spend time?</a:t>
            </a:r>
            <a:endParaRPr lang="en-US" sz="19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A999FF"/>
                </a:solidFill>
                <a:latin typeface="Arial"/>
              </a:rPr>
              <a:t>SIX WAYS TO CREATE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600" b="1">
                <a:solidFill>
                  <a:srgbClr val="131B2B"/>
                </a:solidFill>
                <a:latin typeface="Arial"/>
              </a:rPr>
              <a:t>Start with what you have. Choose what to make.</a:t>
            </a:r>
            <a:endParaRPr lang="en-US" sz="36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Capability map. The following slides show model examples and where inference can run.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33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86384" y="1828800"/>
            <a:ext cx="18928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A999FF"/>
                </a:solidFill>
                <a:latin typeface="Arial"/>
              </a:rPr>
              <a:t>INPUT</a:t>
            </a:r>
            <a:endParaRPr lang="en-US" sz="1400"/>
          </a:p>
        </p:txBody>
      </p:sp>
      <p:sp>
        <p:nvSpPr>
          <p:cNvPr id="7" name="Text 7"/>
          <p:cNvSpPr txBox="1"/>
          <p:nvPr/>
        </p:nvSpPr>
        <p:spPr>
          <a:xfrm>
            <a:off x="3218688" y="1828800"/>
            <a:ext cx="19659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8EDCFF"/>
                </a:solidFill>
                <a:latin typeface="Arial"/>
              </a:rPr>
              <a:t>OUTPUT</a:t>
            </a:r>
            <a:endParaRPr lang="en-US" sz="1400"/>
          </a:p>
        </p:txBody>
      </p:sp>
      <p:sp>
        <p:nvSpPr>
          <p:cNvPr id="8" name="Text 8"/>
          <p:cNvSpPr txBox="1"/>
          <p:nvPr/>
        </p:nvSpPr>
        <p:spPr>
          <a:xfrm>
            <a:off x="5650992" y="1828800"/>
            <a:ext cx="5468112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687183"/>
                </a:solidFill>
                <a:latin typeface="Arial"/>
              </a:rPr>
              <a:t>EXAMPLE</a:t>
            </a:r>
            <a:endParaRPr lang="en-US" sz="1400"/>
          </a:p>
        </p:txBody>
      </p:sp>
      <p:sp>
        <p:nvSpPr>
          <p:cNvPr id="9" name="Rule 9"/>
          <p:cNvSpPr/>
          <p:nvPr/>
        </p:nvSpPr>
        <p:spPr>
          <a:xfrm>
            <a:off x="786384" y="2121408"/>
            <a:ext cx="10442448" cy="0"/>
          </a:xfrm>
          <a:prstGeom prst="line">
            <a:avLst/>
          </a:prstGeom>
          <a:ln w="12700">
            <a:solidFill>
              <a:srgbClr val="D7D2C9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786384" y="2212848"/>
            <a:ext cx="2039112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131B2B"/>
                </a:solidFill>
                <a:latin typeface="Arial"/>
              </a:rPr>
              <a:t>TEXT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2779776" y="2185416"/>
            <a:ext cx="347472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 b="1">
                <a:solidFill>
                  <a:srgbClr val="FF9778"/>
                </a:solidFill>
                <a:latin typeface="Arial"/>
              </a:rPr>
              <a:t>→</a:t>
            </a:r>
            <a:endParaRPr lang="en-US" sz="2200"/>
          </a:p>
        </p:txBody>
      </p:sp>
      <p:sp>
        <p:nvSpPr>
          <p:cNvPr id="12" name="Text 12"/>
          <p:cNvSpPr txBox="1"/>
          <p:nvPr/>
        </p:nvSpPr>
        <p:spPr>
          <a:xfrm>
            <a:off x="3218688" y="2212848"/>
            <a:ext cx="196596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8EDCFF"/>
                </a:solidFill>
                <a:latin typeface="Arial"/>
              </a:rPr>
              <a:t>IMAGE</a:t>
            </a:r>
            <a:endParaRPr lang="en-US" sz="1900"/>
          </a:p>
        </p:txBody>
      </p:sp>
      <p:sp>
        <p:nvSpPr>
          <p:cNvPr id="13" name="Text 13"/>
          <p:cNvSpPr txBox="1"/>
          <p:nvPr/>
        </p:nvSpPr>
        <p:spPr>
          <a:xfrm>
            <a:off x="5650992" y="2212848"/>
            <a:ext cx="5504688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131B2B"/>
                </a:solidFill>
                <a:latin typeface="Arial"/>
              </a:rPr>
              <a:t>Create a campaign still</a:t>
            </a:r>
            <a:endParaRPr lang="en-US" sz="1800"/>
          </a:p>
        </p:txBody>
      </p:sp>
      <p:sp>
        <p:nvSpPr>
          <p:cNvPr id="14" name="Rule 14"/>
          <p:cNvSpPr/>
          <p:nvPr/>
        </p:nvSpPr>
        <p:spPr>
          <a:xfrm>
            <a:off x="786384" y="2697480"/>
            <a:ext cx="10442448" cy="0"/>
          </a:xfrm>
          <a:prstGeom prst="line">
            <a:avLst/>
          </a:prstGeom>
          <a:ln w="12700">
            <a:solidFill>
              <a:srgbClr val="D7D2C9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786384" y="2788920"/>
            <a:ext cx="2039112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131B2B"/>
                </a:solidFill>
                <a:latin typeface="Arial"/>
              </a:rPr>
              <a:t>IMAGE</a:t>
            </a:r>
            <a:endParaRPr lang="en-US" sz="1900"/>
          </a:p>
        </p:txBody>
      </p:sp>
      <p:sp>
        <p:nvSpPr>
          <p:cNvPr id="16" name="Text 16"/>
          <p:cNvSpPr txBox="1"/>
          <p:nvPr/>
        </p:nvSpPr>
        <p:spPr>
          <a:xfrm>
            <a:off x="2779776" y="2761488"/>
            <a:ext cx="347472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 b="1">
                <a:solidFill>
                  <a:srgbClr val="FF9778"/>
                </a:solidFill>
                <a:latin typeface="Arial"/>
              </a:rPr>
              <a:t>→</a:t>
            </a:r>
            <a:endParaRPr lang="en-US" sz="2200"/>
          </a:p>
        </p:txBody>
      </p:sp>
      <p:sp>
        <p:nvSpPr>
          <p:cNvPr id="17" name="Text 17"/>
          <p:cNvSpPr txBox="1"/>
          <p:nvPr/>
        </p:nvSpPr>
        <p:spPr>
          <a:xfrm>
            <a:off x="3218688" y="2788920"/>
            <a:ext cx="196596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8EDCFF"/>
                </a:solidFill>
                <a:latin typeface="Arial"/>
              </a:rPr>
              <a:t>IMAGE</a:t>
            </a:r>
            <a:endParaRPr lang="en-US" sz="1900"/>
          </a:p>
        </p:txBody>
      </p:sp>
      <p:sp>
        <p:nvSpPr>
          <p:cNvPr id="18" name="Text 18"/>
          <p:cNvSpPr txBox="1"/>
          <p:nvPr/>
        </p:nvSpPr>
        <p:spPr>
          <a:xfrm>
            <a:off x="5650992" y="2788920"/>
            <a:ext cx="5504688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131B2B"/>
                </a:solidFill>
                <a:latin typeface="Arial"/>
              </a:rPr>
              <a:t>Keep the product; change the scene</a:t>
            </a:r>
            <a:endParaRPr lang="en-US" sz="1800"/>
          </a:p>
        </p:txBody>
      </p:sp>
      <p:sp>
        <p:nvSpPr>
          <p:cNvPr id="19" name="Rule 19"/>
          <p:cNvSpPr/>
          <p:nvPr/>
        </p:nvSpPr>
        <p:spPr>
          <a:xfrm>
            <a:off x="786384" y="3273552"/>
            <a:ext cx="10442448" cy="0"/>
          </a:xfrm>
          <a:prstGeom prst="line">
            <a:avLst/>
          </a:prstGeom>
          <a:ln w="12700">
            <a:solidFill>
              <a:srgbClr val="D7D2C9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786384" y="3364992"/>
            <a:ext cx="2039112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131B2B"/>
                </a:solidFill>
                <a:latin typeface="Arial"/>
              </a:rPr>
              <a:t>TEXT</a:t>
            </a:r>
            <a:endParaRPr lang="en-US" sz="1900"/>
          </a:p>
        </p:txBody>
      </p:sp>
      <p:sp>
        <p:nvSpPr>
          <p:cNvPr id="21" name="Text 21"/>
          <p:cNvSpPr txBox="1"/>
          <p:nvPr/>
        </p:nvSpPr>
        <p:spPr>
          <a:xfrm>
            <a:off x="2779776" y="3337560"/>
            <a:ext cx="347472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 b="1">
                <a:solidFill>
                  <a:srgbClr val="FF9778"/>
                </a:solidFill>
                <a:latin typeface="Arial"/>
              </a:rPr>
              <a:t>→</a:t>
            </a:r>
            <a:endParaRPr lang="en-US" sz="2200"/>
          </a:p>
        </p:txBody>
      </p:sp>
      <p:sp>
        <p:nvSpPr>
          <p:cNvPr id="22" name="Text 22"/>
          <p:cNvSpPr txBox="1"/>
          <p:nvPr/>
        </p:nvSpPr>
        <p:spPr>
          <a:xfrm>
            <a:off x="3218688" y="3364992"/>
            <a:ext cx="196596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8EDCFF"/>
                </a:solidFill>
                <a:latin typeface="Arial"/>
              </a:rPr>
              <a:t>VIDEO</a:t>
            </a:r>
            <a:endParaRPr lang="en-US" sz="1900"/>
          </a:p>
        </p:txBody>
      </p:sp>
      <p:sp>
        <p:nvSpPr>
          <p:cNvPr id="23" name="Text 23"/>
          <p:cNvSpPr txBox="1"/>
          <p:nvPr/>
        </p:nvSpPr>
        <p:spPr>
          <a:xfrm>
            <a:off x="5650992" y="3364992"/>
            <a:ext cx="5504688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131B2B"/>
                </a:solidFill>
                <a:latin typeface="Arial"/>
              </a:rPr>
              <a:t>Describe a moving scene</a:t>
            </a:r>
            <a:endParaRPr lang="en-US" sz="1800"/>
          </a:p>
        </p:txBody>
      </p:sp>
      <p:sp>
        <p:nvSpPr>
          <p:cNvPr id="24" name="Rule 24"/>
          <p:cNvSpPr/>
          <p:nvPr/>
        </p:nvSpPr>
        <p:spPr>
          <a:xfrm>
            <a:off x="786384" y="3849624"/>
            <a:ext cx="10442448" cy="0"/>
          </a:xfrm>
          <a:prstGeom prst="line">
            <a:avLst/>
          </a:prstGeom>
          <a:ln w="12700">
            <a:solidFill>
              <a:srgbClr val="D7D2C9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786384" y="3941064"/>
            <a:ext cx="2039112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131B2B"/>
                </a:solidFill>
                <a:latin typeface="Arial"/>
              </a:rPr>
              <a:t>IMAGE</a:t>
            </a:r>
            <a:endParaRPr lang="en-US" sz="1900"/>
          </a:p>
        </p:txBody>
      </p:sp>
      <p:sp>
        <p:nvSpPr>
          <p:cNvPr id="26" name="Text 26"/>
          <p:cNvSpPr txBox="1"/>
          <p:nvPr/>
        </p:nvSpPr>
        <p:spPr>
          <a:xfrm>
            <a:off x="2779776" y="3913632"/>
            <a:ext cx="347472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 b="1">
                <a:solidFill>
                  <a:srgbClr val="FF9778"/>
                </a:solidFill>
                <a:latin typeface="Arial"/>
              </a:rPr>
              <a:t>→</a:t>
            </a:r>
            <a:endParaRPr lang="en-US" sz="2200"/>
          </a:p>
        </p:txBody>
      </p:sp>
      <p:sp>
        <p:nvSpPr>
          <p:cNvPr id="27" name="Text 27"/>
          <p:cNvSpPr txBox="1"/>
          <p:nvPr/>
        </p:nvSpPr>
        <p:spPr>
          <a:xfrm>
            <a:off x="3218688" y="3941064"/>
            <a:ext cx="196596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8EDCFF"/>
                </a:solidFill>
                <a:latin typeface="Arial"/>
              </a:rPr>
              <a:t>VIDEO</a:t>
            </a:r>
            <a:endParaRPr lang="en-US" sz="1900"/>
          </a:p>
        </p:txBody>
      </p:sp>
      <p:sp>
        <p:nvSpPr>
          <p:cNvPr id="28" name="Text 28"/>
          <p:cNvSpPr txBox="1"/>
          <p:nvPr/>
        </p:nvSpPr>
        <p:spPr>
          <a:xfrm>
            <a:off x="5650992" y="3941064"/>
            <a:ext cx="5504688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131B2B"/>
                </a:solidFill>
                <a:latin typeface="Arial"/>
              </a:rPr>
              <a:t>Animate a chosen first frame</a:t>
            </a:r>
            <a:endParaRPr lang="en-US" sz="1800"/>
          </a:p>
        </p:txBody>
      </p:sp>
      <p:sp>
        <p:nvSpPr>
          <p:cNvPr id="29" name="Rule 29"/>
          <p:cNvSpPr/>
          <p:nvPr/>
        </p:nvSpPr>
        <p:spPr>
          <a:xfrm>
            <a:off x="786384" y="4425696"/>
            <a:ext cx="10442448" cy="0"/>
          </a:xfrm>
          <a:prstGeom prst="line">
            <a:avLst/>
          </a:prstGeom>
          <a:ln w="12700">
            <a:solidFill>
              <a:srgbClr val="D7D2C9"/>
            </a:solidFill>
          </a:ln>
        </p:spPr>
      </p:sp>
      <p:sp>
        <p:nvSpPr>
          <p:cNvPr id="30" name="Text 30"/>
          <p:cNvSpPr txBox="1"/>
          <p:nvPr/>
        </p:nvSpPr>
        <p:spPr>
          <a:xfrm>
            <a:off x="786384" y="4517136"/>
            <a:ext cx="2039112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131B2B"/>
                </a:solidFill>
                <a:latin typeface="Arial"/>
              </a:rPr>
              <a:t>IMAGE</a:t>
            </a:r>
            <a:endParaRPr lang="en-US" sz="1900"/>
          </a:p>
        </p:txBody>
      </p:sp>
      <p:sp>
        <p:nvSpPr>
          <p:cNvPr id="31" name="Text 31"/>
          <p:cNvSpPr txBox="1"/>
          <p:nvPr/>
        </p:nvSpPr>
        <p:spPr>
          <a:xfrm>
            <a:off x="2779776" y="4489704"/>
            <a:ext cx="347472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 b="1">
                <a:solidFill>
                  <a:srgbClr val="FF9778"/>
                </a:solidFill>
                <a:latin typeface="Arial"/>
              </a:rPr>
              <a:t>→</a:t>
            </a:r>
            <a:endParaRPr lang="en-US" sz="2200"/>
          </a:p>
        </p:txBody>
      </p:sp>
      <p:sp>
        <p:nvSpPr>
          <p:cNvPr id="32" name="Text 32"/>
          <p:cNvSpPr txBox="1"/>
          <p:nvPr/>
        </p:nvSpPr>
        <p:spPr>
          <a:xfrm>
            <a:off x="3218688" y="4517136"/>
            <a:ext cx="196596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8EDCFF"/>
                </a:solidFill>
                <a:latin typeface="Arial"/>
              </a:rPr>
              <a:t>3D</a:t>
            </a:r>
            <a:endParaRPr lang="en-US" sz="1900"/>
          </a:p>
        </p:txBody>
      </p:sp>
      <p:sp>
        <p:nvSpPr>
          <p:cNvPr id="33" name="Text 33"/>
          <p:cNvSpPr txBox="1"/>
          <p:nvPr/>
        </p:nvSpPr>
        <p:spPr>
          <a:xfrm>
            <a:off x="5650992" y="4517136"/>
            <a:ext cx="5504688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131B2B"/>
                </a:solidFill>
                <a:latin typeface="Arial"/>
              </a:rPr>
              <a:t>Turn a product view into an object</a:t>
            </a:r>
            <a:endParaRPr lang="en-US" sz="1800"/>
          </a:p>
        </p:txBody>
      </p:sp>
      <p:sp>
        <p:nvSpPr>
          <p:cNvPr id="34" name="Rule 34"/>
          <p:cNvSpPr/>
          <p:nvPr/>
        </p:nvSpPr>
        <p:spPr>
          <a:xfrm>
            <a:off x="786384" y="5001768"/>
            <a:ext cx="10442448" cy="0"/>
          </a:xfrm>
          <a:prstGeom prst="line">
            <a:avLst/>
          </a:prstGeom>
          <a:ln w="12700">
            <a:solidFill>
              <a:srgbClr val="D7D2C9"/>
            </a:solidFill>
          </a:ln>
        </p:spPr>
      </p:sp>
      <p:sp>
        <p:nvSpPr>
          <p:cNvPr id="35" name="Text 35"/>
          <p:cNvSpPr txBox="1"/>
          <p:nvPr/>
        </p:nvSpPr>
        <p:spPr>
          <a:xfrm>
            <a:off x="786384" y="5093208"/>
            <a:ext cx="2039112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131B2B"/>
                </a:solidFill>
                <a:latin typeface="Arial"/>
              </a:rPr>
              <a:t>TEXT / VOICE</a:t>
            </a:r>
            <a:endParaRPr lang="en-US" sz="1900"/>
          </a:p>
        </p:txBody>
      </p:sp>
      <p:sp>
        <p:nvSpPr>
          <p:cNvPr id="36" name="Text 36"/>
          <p:cNvSpPr txBox="1"/>
          <p:nvPr/>
        </p:nvSpPr>
        <p:spPr>
          <a:xfrm>
            <a:off x="2779776" y="5065776"/>
            <a:ext cx="347472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 b="1">
                <a:solidFill>
                  <a:srgbClr val="FF9778"/>
                </a:solidFill>
                <a:latin typeface="Arial"/>
              </a:rPr>
              <a:t>→</a:t>
            </a:r>
            <a:endParaRPr lang="en-US" sz="2200"/>
          </a:p>
        </p:txBody>
      </p:sp>
      <p:sp>
        <p:nvSpPr>
          <p:cNvPr id="37" name="Text 37"/>
          <p:cNvSpPr txBox="1"/>
          <p:nvPr/>
        </p:nvSpPr>
        <p:spPr>
          <a:xfrm>
            <a:off x="3218688" y="5093208"/>
            <a:ext cx="196596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8EDCFF"/>
                </a:solidFill>
                <a:latin typeface="Arial"/>
              </a:rPr>
              <a:t>AUDIO</a:t>
            </a:r>
            <a:endParaRPr lang="en-US" sz="1900"/>
          </a:p>
        </p:txBody>
      </p:sp>
      <p:sp>
        <p:nvSpPr>
          <p:cNvPr id="38" name="Text 38"/>
          <p:cNvSpPr txBox="1"/>
          <p:nvPr/>
        </p:nvSpPr>
        <p:spPr>
          <a:xfrm>
            <a:off x="5650992" y="5093208"/>
            <a:ext cx="5504688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131B2B"/>
                </a:solidFill>
                <a:latin typeface="Arial"/>
              </a:rPr>
              <a:t>Make narration, music or effects</a:t>
            </a:r>
            <a:endParaRPr lang="en-US" sz="1800"/>
          </a:p>
        </p:txBody>
      </p:sp>
      <p:sp>
        <p:nvSpPr>
          <p:cNvPr id="39" name="Text 39"/>
          <p:cNvSpPr txBox="1"/>
          <p:nvPr/>
        </p:nvSpPr>
        <p:spPr>
          <a:xfrm>
            <a:off x="786384" y="5888736"/>
            <a:ext cx="10442448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A999FF"/>
                </a:solidFill>
                <a:latin typeface="Arial"/>
              </a:rPr>
              <a:t>One campaign can combine several routes.</a:t>
            </a:r>
            <a:endParaRPr lang="en-US" sz="18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WHERE DOES INFERENCE HAPPEN?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100" b="1">
                <a:solidFill>
                  <a:srgbClr val="FFFFFF"/>
                </a:solidFill>
                <a:latin typeface="Arial"/>
              </a:rPr>
              <a:t>You can call a model, rent a GPU, or run one at home.</a:t>
            </a:r>
            <a:endParaRPr lang="en-US" sz="3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fal: hosted model inference; RunPod: GPU Pods and endpoints; ComfyUI: workflow interface. ComfyUI API nodes may still call cloud services.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34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95528" y="1828800"/>
            <a:ext cx="10497312" cy="72136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000" b="1">
                <a:solidFill>
                  <a:srgbClr val="D5F36A"/>
                </a:solidFill>
                <a:latin typeface="Arial"/>
              </a:rPr>
              <a:t>HOSTED MODEL · FAL</a:t>
            </a:r>
            <a:endParaRPr lang="en-US" sz="4000"/>
          </a:p>
        </p:txBody>
      </p:sp>
      <p:sp>
        <p:nvSpPr>
          <p:cNvPr id="7" name="Rule 7"/>
          <p:cNvSpPr/>
          <p:nvPr/>
        </p:nvSpPr>
        <p:spPr>
          <a:xfrm>
            <a:off x="795528" y="2834640"/>
            <a:ext cx="10341864" cy="0"/>
          </a:xfrm>
          <a:prstGeom prst="line">
            <a:avLst/>
          </a:prstGeom>
          <a:ln w="38100">
            <a:solidFill>
              <a:srgbClr val="8EDCFF"/>
            </a:solidFill>
          </a:ln>
        </p:spPr>
      </p:sp>
      <p:sp>
        <p:nvSpPr>
          <p:cNvPr id="8" name="Text 8"/>
          <p:cNvSpPr txBox="1"/>
          <p:nvPr/>
        </p:nvSpPr>
        <p:spPr>
          <a:xfrm>
            <a:off x="822960" y="3310128"/>
            <a:ext cx="498348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8EDCFF"/>
                </a:solidFill>
                <a:latin typeface="Arial"/>
              </a:rPr>
              <a:t>RENTED GPU · RUNPOD</a:t>
            </a:r>
            <a:endParaRPr lang="en-US" sz="1900"/>
          </a:p>
        </p:txBody>
      </p:sp>
      <p:sp>
        <p:nvSpPr>
          <p:cNvPr id="9" name="Text 9"/>
          <p:cNvSpPr txBox="1"/>
          <p:nvPr/>
        </p:nvSpPr>
        <p:spPr>
          <a:xfrm>
            <a:off x="6099048" y="3310128"/>
            <a:ext cx="498348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FFFFFF"/>
                </a:solidFill>
                <a:latin typeface="Arial"/>
              </a:rPr>
              <a:t>LOCAL · COMFYUI / LTX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822960" y="4151376"/>
            <a:ext cx="498348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FFFFFF"/>
                </a:solidFill>
                <a:latin typeface="Arial"/>
              </a:rPr>
              <a:t>CHECK EVERY NODE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813816" y="5623560"/>
            <a:ext cx="10442448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Privacy depends on where every step actually runs.</a:t>
            </a:r>
            <a:endParaRPr lang="en-US" sz="18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FF9778"/>
                </a:solidFill>
                <a:latin typeface="Arial"/>
              </a:rPr>
              <a:t>IMAGE CREATION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131B2B"/>
                </a:solidFill>
                <a:latin typeface="Arial"/>
              </a:rPr>
              <a:t>Two image jobs. Choose the input first.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Model families are examples; availability and licenses change. Bottle sequence is illustrative AI-generated imagery.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35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" y="1874520"/>
            <a:ext cx="5760720" cy="3236976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795528" y="5184648"/>
            <a:ext cx="179222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REFERENCE</a:t>
            </a:r>
            <a:endParaRPr lang="en-US" sz="1200"/>
          </a:p>
        </p:txBody>
      </p:sp>
      <p:sp>
        <p:nvSpPr>
          <p:cNvPr id="8" name="Text 8"/>
          <p:cNvSpPr txBox="1"/>
          <p:nvPr/>
        </p:nvSpPr>
        <p:spPr>
          <a:xfrm>
            <a:off x="2724912" y="5184648"/>
            <a:ext cx="179222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146A89"/>
                </a:solidFill>
                <a:latin typeface="Arial"/>
              </a:rPr>
              <a:t>STUDIO</a:t>
            </a:r>
            <a:endParaRPr lang="en-US" sz="1200"/>
          </a:p>
        </p:txBody>
      </p:sp>
      <p:sp>
        <p:nvSpPr>
          <p:cNvPr id="9" name="Text 9"/>
          <p:cNvSpPr txBox="1"/>
          <p:nvPr/>
        </p:nvSpPr>
        <p:spPr>
          <a:xfrm>
            <a:off x="4654296" y="5184648"/>
            <a:ext cx="179222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A84A31"/>
                </a:solidFill>
                <a:latin typeface="Arial"/>
              </a:rPr>
              <a:t>CAMPAIGN</a:t>
            </a:r>
            <a:endParaRPr lang="en-US" sz="1200"/>
          </a:p>
        </p:txBody>
      </p:sp>
      <p:sp>
        <p:nvSpPr>
          <p:cNvPr id="10" name="Text 10"/>
          <p:cNvSpPr txBox="1"/>
          <p:nvPr/>
        </p:nvSpPr>
        <p:spPr>
          <a:xfrm>
            <a:off x="6903720" y="1929384"/>
            <a:ext cx="4233672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TEXT TO IMAGE</a:t>
            </a:r>
            <a:endParaRPr lang="en-US" sz="1600"/>
          </a:p>
        </p:txBody>
      </p:sp>
      <p:sp>
        <p:nvSpPr>
          <p:cNvPr id="11" name="Text 11"/>
          <p:cNvSpPr txBox="1"/>
          <p:nvPr/>
        </p:nvSpPr>
        <p:spPr>
          <a:xfrm>
            <a:off x="6903720" y="2322576"/>
            <a:ext cx="4379976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131B2B"/>
                </a:solidFill>
                <a:latin typeface="Arial"/>
              </a:rPr>
              <a:t>Describe a new shot.</a:t>
            </a:r>
            <a:endParaRPr lang="en-US" sz="2000"/>
          </a:p>
        </p:txBody>
      </p:sp>
      <p:sp>
        <p:nvSpPr>
          <p:cNvPr id="12" name="Text 12"/>
          <p:cNvSpPr txBox="1"/>
          <p:nvPr/>
        </p:nvSpPr>
        <p:spPr>
          <a:xfrm>
            <a:off x="6903720" y="2761488"/>
            <a:ext cx="435254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687183"/>
                </a:solidFill>
                <a:latin typeface="Arial"/>
              </a:rPr>
              <a:t>GPT Image · Nano Banana · FLUX</a:t>
            </a:r>
            <a:endParaRPr lang="en-US" sz="1500"/>
          </a:p>
        </p:txBody>
      </p:sp>
      <p:sp>
        <p:nvSpPr>
          <p:cNvPr id="13" name="Rule 13"/>
          <p:cNvSpPr/>
          <p:nvPr/>
        </p:nvSpPr>
        <p:spPr>
          <a:xfrm>
            <a:off x="6903720" y="3401568"/>
            <a:ext cx="4297680" cy="0"/>
          </a:xfrm>
          <a:prstGeom prst="line">
            <a:avLst/>
          </a:prstGeom>
          <a:ln w="16510">
            <a:solidFill>
              <a:srgbClr val="C9C3B8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6903720" y="3675888"/>
            <a:ext cx="4233672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A84A31"/>
                </a:solidFill>
                <a:latin typeface="Arial"/>
              </a:rPr>
              <a:t>IMAGE TO IMAGE</a:t>
            </a:r>
            <a:endParaRPr lang="en-US" sz="1600"/>
          </a:p>
        </p:txBody>
      </p:sp>
      <p:sp>
        <p:nvSpPr>
          <p:cNvPr id="15" name="Text 15"/>
          <p:cNvSpPr txBox="1"/>
          <p:nvPr/>
        </p:nvSpPr>
        <p:spPr>
          <a:xfrm>
            <a:off x="6903720" y="4059936"/>
            <a:ext cx="4379976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131B2B"/>
                </a:solidFill>
                <a:latin typeface="Arial"/>
              </a:rPr>
              <a:t>Keep the product; change the scene.</a:t>
            </a:r>
            <a:endParaRPr lang="en-US" sz="1800"/>
          </a:p>
        </p:txBody>
      </p:sp>
      <p:sp>
        <p:nvSpPr>
          <p:cNvPr id="16" name="Text 16"/>
          <p:cNvSpPr txBox="1"/>
          <p:nvPr/>
        </p:nvSpPr>
        <p:spPr>
          <a:xfrm>
            <a:off x="6903720" y="4507992"/>
            <a:ext cx="435254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687183"/>
                </a:solidFill>
                <a:latin typeface="Arial"/>
              </a:rPr>
              <a:t>GPT Image · Nano Banana · FLUX Kontext</a:t>
            </a:r>
            <a:endParaRPr lang="en-US" sz="1400"/>
          </a:p>
        </p:txBody>
      </p:sp>
      <p:sp>
        <p:nvSpPr>
          <p:cNvPr id="17" name="Text 17"/>
          <p:cNvSpPr txBox="1"/>
          <p:nvPr/>
        </p:nvSpPr>
        <p:spPr>
          <a:xfrm>
            <a:off x="786384" y="5797296"/>
            <a:ext cx="10460736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6545B5"/>
                </a:solidFill>
                <a:latin typeface="Arial"/>
              </a:rPr>
              <a:t>Local examples: FLUX.2 klein and Stable Diffusion 3.5.</a:t>
            </a:r>
            <a:endParaRPr lang="en-US" sz="17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8EDCFF"/>
                </a:solidFill>
                <a:latin typeface="Arial"/>
              </a:rPr>
              <a:t>MODEL MENU · MOTION + 3D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000" b="1">
                <a:solidFill>
                  <a:srgbClr val="FFFFFF"/>
                </a:solidFill>
                <a:latin typeface="Arial"/>
              </a:rPr>
              <a:t>A still can become a clip or a 3D object.</a:t>
            </a:r>
            <a:endParaRPr lang="en-US" sz="40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Examples checked Sep. 2026. Vendor documentation; check access and model licenses.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36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68096" y="1865376"/>
            <a:ext cx="3090672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8EDCFF"/>
                </a:solidFill>
                <a:latin typeface="Arial"/>
              </a:rPr>
              <a:t>IMAGE → VIDEO</a:t>
            </a:r>
            <a:endParaRPr lang="en-US" sz="1700"/>
          </a:p>
        </p:txBody>
      </p:sp>
      <p:sp>
        <p:nvSpPr>
          <p:cNvPr id="7" name="Text 7"/>
          <p:cNvSpPr txBox="1"/>
          <p:nvPr/>
        </p:nvSpPr>
        <p:spPr>
          <a:xfrm>
            <a:off x="768096" y="2322576"/>
            <a:ext cx="110642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BAC7D8"/>
                </a:solidFill>
                <a:latin typeface="Arial"/>
              </a:rPr>
              <a:t>Hosted</a:t>
            </a:r>
            <a:endParaRPr lang="en-US" sz="1400"/>
          </a:p>
        </p:txBody>
      </p:sp>
      <p:sp>
        <p:nvSpPr>
          <p:cNvPr id="8" name="Text 8"/>
          <p:cNvSpPr txBox="1"/>
          <p:nvPr/>
        </p:nvSpPr>
        <p:spPr>
          <a:xfrm>
            <a:off x="2020824" y="2322576"/>
            <a:ext cx="900684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FFFFFF"/>
                </a:solidFill>
                <a:latin typeface="Arial"/>
              </a:rPr>
              <a:t>Veo 3.1 · Wan 3.0 · MiniMax H3 · FLUX 3</a:t>
            </a:r>
            <a:endParaRPr lang="en-US" sz="1700"/>
          </a:p>
        </p:txBody>
      </p:sp>
      <p:sp>
        <p:nvSpPr>
          <p:cNvPr id="9" name="Text 9"/>
          <p:cNvSpPr txBox="1"/>
          <p:nvPr/>
        </p:nvSpPr>
        <p:spPr>
          <a:xfrm>
            <a:off x="768096" y="2779776"/>
            <a:ext cx="110642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BAC7D8"/>
                </a:solidFill>
                <a:latin typeface="Arial"/>
              </a:rPr>
              <a:t>Local</a:t>
            </a:r>
            <a:endParaRPr lang="en-US" sz="1400"/>
          </a:p>
        </p:txBody>
      </p:sp>
      <p:sp>
        <p:nvSpPr>
          <p:cNvPr id="10" name="Text 10"/>
          <p:cNvSpPr txBox="1"/>
          <p:nvPr/>
        </p:nvSpPr>
        <p:spPr>
          <a:xfrm>
            <a:off x="2020824" y="2779776"/>
            <a:ext cx="900684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FFFFFF"/>
                </a:solidFill>
                <a:latin typeface="Arial"/>
              </a:rPr>
              <a:t>LTX 2.5 Fast · Wan2.2 TI2V-5B</a:t>
            </a:r>
            <a:endParaRPr lang="en-US" sz="1700"/>
          </a:p>
        </p:txBody>
      </p:sp>
      <p:sp>
        <p:nvSpPr>
          <p:cNvPr id="11" name="Rule 11"/>
          <p:cNvSpPr/>
          <p:nvPr/>
        </p:nvSpPr>
        <p:spPr>
          <a:xfrm>
            <a:off x="768096" y="3364992"/>
            <a:ext cx="10570464" cy="0"/>
          </a:xfrm>
          <a:prstGeom prst="line">
            <a:avLst/>
          </a:prstGeom>
          <a:ln w="19050">
            <a:solidFill>
              <a:srgbClr val="57667D"/>
            </a:solidFill>
          </a:ln>
        </p:spPr>
      </p:sp>
      <p:sp>
        <p:nvSpPr>
          <p:cNvPr id="12" name="Text 12"/>
          <p:cNvSpPr txBox="1"/>
          <p:nvPr/>
        </p:nvSpPr>
        <p:spPr>
          <a:xfrm>
            <a:off x="768096" y="3657600"/>
            <a:ext cx="3090672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D5F36A"/>
                </a:solidFill>
                <a:latin typeface="Arial"/>
              </a:rPr>
              <a:t>IMAGE → 3D</a:t>
            </a:r>
            <a:endParaRPr lang="en-US" sz="1700"/>
          </a:p>
        </p:txBody>
      </p:sp>
      <p:sp>
        <p:nvSpPr>
          <p:cNvPr id="13" name="Text 13"/>
          <p:cNvSpPr txBox="1"/>
          <p:nvPr/>
        </p:nvSpPr>
        <p:spPr>
          <a:xfrm>
            <a:off x="768096" y="4114800"/>
            <a:ext cx="110642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BAC7D8"/>
                </a:solidFill>
                <a:latin typeface="Arial"/>
              </a:rPr>
              <a:t>Hosted</a:t>
            </a:r>
            <a:endParaRPr lang="en-US" sz="1400"/>
          </a:p>
        </p:txBody>
      </p:sp>
      <p:sp>
        <p:nvSpPr>
          <p:cNvPr id="14" name="Text 14"/>
          <p:cNvSpPr txBox="1"/>
          <p:nvPr/>
        </p:nvSpPr>
        <p:spPr>
          <a:xfrm>
            <a:off x="2020824" y="4114800"/>
            <a:ext cx="900684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FFFFFF"/>
                </a:solidFill>
                <a:latin typeface="Arial"/>
              </a:rPr>
              <a:t>Meshy 7.1 · Rodin</a:t>
            </a:r>
            <a:endParaRPr lang="en-US" sz="1700"/>
          </a:p>
        </p:txBody>
      </p:sp>
      <p:sp>
        <p:nvSpPr>
          <p:cNvPr id="15" name="Text 15"/>
          <p:cNvSpPr txBox="1"/>
          <p:nvPr/>
        </p:nvSpPr>
        <p:spPr>
          <a:xfrm>
            <a:off x="768096" y="4572000"/>
            <a:ext cx="110642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BAC7D8"/>
                </a:solidFill>
                <a:latin typeface="Arial"/>
              </a:rPr>
              <a:t>Local</a:t>
            </a:r>
            <a:endParaRPr lang="en-US" sz="1400"/>
          </a:p>
        </p:txBody>
      </p:sp>
      <p:sp>
        <p:nvSpPr>
          <p:cNvPr id="16" name="Text 16"/>
          <p:cNvSpPr txBox="1"/>
          <p:nvPr/>
        </p:nvSpPr>
        <p:spPr>
          <a:xfrm>
            <a:off x="2020824" y="4572000"/>
            <a:ext cx="900684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FFFFFF"/>
                </a:solidFill>
                <a:latin typeface="Arial"/>
              </a:rPr>
              <a:t>TRELLIS.2 · Hunyuan3D 2.1</a:t>
            </a:r>
            <a:endParaRPr lang="en-US" sz="1700"/>
          </a:p>
        </p:txBody>
      </p:sp>
      <p:sp>
        <p:nvSpPr>
          <p:cNvPr id="17" name="Text 17"/>
          <p:cNvSpPr txBox="1"/>
          <p:nvPr/>
        </p:nvSpPr>
        <p:spPr>
          <a:xfrm>
            <a:off x="768096" y="5513832"/>
            <a:ext cx="10579608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8EDCFF"/>
                </a:solidFill>
                <a:latin typeface="Arial"/>
              </a:rPr>
              <a:t>Also try text → video. Check hardware, access, region and licenses before self-hosting.</a:t>
            </a:r>
            <a:endParaRPr lang="en-US" sz="17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A999FF"/>
                </a:solidFill>
                <a:latin typeface="Arial"/>
              </a:rPr>
              <a:t>REALISTIC CONTENT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900" b="1">
                <a:solidFill>
                  <a:srgbClr val="131B2B"/>
                </a:solidFill>
                <a:latin typeface="Arial"/>
              </a:rPr>
              <a:t>Photorealism is a look. What do you trust?</a:t>
            </a:r>
            <a:endParaRPr lang="en-US" sz="39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Four user-supplied image examples; their origin and generation method are unverified.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37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1847088"/>
            <a:ext cx="2340864" cy="4160520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568" y="1847088"/>
            <a:ext cx="2340864" cy="4160520"/>
          </a:xfrm>
          <a:prstGeom prst="rect">
            <a:avLst/>
          </a:prstGeom>
        </p:spPr>
      </p:pic>
      <p:pic>
        <p:nvPicPr>
          <p:cNvPr id="8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328" y="1847088"/>
            <a:ext cx="2340864" cy="4160520"/>
          </a:xfrm>
          <a:prstGeom prst="rect">
            <a:avLst/>
          </a:prstGeom>
        </p:spPr>
      </p:pic>
      <p:pic>
        <p:nvPicPr>
          <p:cNvPr id="9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5088" y="1847088"/>
            <a:ext cx="2340864" cy="4160520"/>
          </a:xfrm>
          <a:prstGeom prst="rect">
            <a:avLst/>
          </a:prstGeom>
        </p:spPr>
      </p:pic>
      <p:sp>
        <p:nvSpPr>
          <p:cNvPr id="10" name="Text 10"/>
          <p:cNvSpPr txBox="1"/>
          <p:nvPr/>
        </p:nvSpPr>
        <p:spPr>
          <a:xfrm>
            <a:off x="768096" y="6126480"/>
            <a:ext cx="1055217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Check hands, food, background people and continuity before making a claim.</a:t>
            </a:r>
            <a:endParaRPr lang="en-US" sz="1300"/>
          </a:p>
        </p:txBody>
      </p:sp>
      <p:sp>
        <p:nvSpPr>
          <p:cNvPr id="11" name="Text 11"/>
          <p:cNvSpPr txBox="1"/>
          <p:nvPr/>
        </p:nvSpPr>
        <p:spPr>
          <a:xfrm>
            <a:off x="8522208" y="6153912"/>
            <a:ext cx="2788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 b="1">
                <a:solidFill>
                  <a:srgbClr val="6545B5"/>
                </a:solidFill>
                <a:latin typeface="Arial"/>
                <a:hlinkClick r:id="rId6"/>
              </a:rPr>
              <a:t>OPEN COURSE MEDIA &gt;</a:t>
            </a:r>
            <a:endParaRPr lang="en-US" sz="11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IS THIS REAL?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600" b="1">
                <a:solidFill>
                  <a:srgbClr val="FFFFFF"/>
                </a:solidFill>
                <a:latin typeface="Arial"/>
              </a:rPr>
              <a:t>A spectacular clip invites a second question.</a:t>
            </a:r>
            <a:endParaRPr lang="en-US" sz="36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User-supplied cola and Mentos clip; origin and authenticity have not been verified.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38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0104" y="1847088"/>
            <a:ext cx="3081528" cy="4114800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786384" y="1975104"/>
            <a:ext cx="2322576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A999FF"/>
                </a:solidFill>
                <a:latin typeface="Arial"/>
              </a:rPr>
              <a:t>THE HOOK</a:t>
            </a:r>
            <a:endParaRPr lang="en-US" sz="1700"/>
          </a:p>
        </p:txBody>
      </p:sp>
      <p:sp>
        <p:nvSpPr>
          <p:cNvPr id="8" name="Text 8"/>
          <p:cNvSpPr txBox="1"/>
          <p:nvPr/>
        </p:nvSpPr>
        <p:spPr>
          <a:xfrm>
            <a:off x="2862072" y="1975104"/>
            <a:ext cx="4361688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A familiar phone-video look.</a:t>
            </a:r>
            <a:endParaRPr lang="en-US" sz="1800"/>
          </a:p>
        </p:txBody>
      </p:sp>
      <p:sp>
        <p:nvSpPr>
          <p:cNvPr id="9" name="Rule 9"/>
          <p:cNvSpPr/>
          <p:nvPr/>
        </p:nvSpPr>
        <p:spPr>
          <a:xfrm>
            <a:off x="786384" y="2560320"/>
            <a:ext cx="6409944" cy="0"/>
          </a:xfrm>
          <a:prstGeom prst="line">
            <a:avLst/>
          </a:prstGeom>
          <a:ln w="12700">
            <a:solidFill>
              <a:srgbClr val="56647B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786384" y="2980944"/>
            <a:ext cx="2322576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8EDCFF"/>
                </a:solidFill>
                <a:latin typeface="Arial"/>
              </a:rPr>
              <a:t>THE EVENT</a:t>
            </a:r>
            <a:endParaRPr lang="en-US" sz="1700"/>
          </a:p>
        </p:txBody>
      </p:sp>
      <p:sp>
        <p:nvSpPr>
          <p:cNvPr id="11" name="Text 11"/>
          <p:cNvSpPr txBox="1"/>
          <p:nvPr/>
        </p:nvSpPr>
        <p:spPr>
          <a:xfrm>
            <a:off x="2862072" y="2980944"/>
            <a:ext cx="4361688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A giant reaction at road scale.</a:t>
            </a:r>
            <a:endParaRPr lang="en-US" sz="1800"/>
          </a:p>
        </p:txBody>
      </p:sp>
      <p:sp>
        <p:nvSpPr>
          <p:cNvPr id="12" name="Rule 12"/>
          <p:cNvSpPr/>
          <p:nvPr/>
        </p:nvSpPr>
        <p:spPr>
          <a:xfrm>
            <a:off x="786384" y="3566160"/>
            <a:ext cx="6409944" cy="0"/>
          </a:xfrm>
          <a:prstGeom prst="line">
            <a:avLst/>
          </a:prstGeom>
          <a:ln w="12700">
            <a:solidFill>
              <a:srgbClr val="56647B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786384" y="3986784"/>
            <a:ext cx="2322576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FF9778"/>
                </a:solidFill>
                <a:latin typeface="Arial"/>
              </a:rPr>
              <a:t>THE CHECK</a:t>
            </a:r>
            <a:endParaRPr lang="en-US" sz="1700"/>
          </a:p>
        </p:txBody>
      </p:sp>
      <p:sp>
        <p:nvSpPr>
          <p:cNvPr id="14" name="Text 14"/>
          <p:cNvSpPr txBox="1"/>
          <p:nvPr/>
        </p:nvSpPr>
        <p:spPr>
          <a:xfrm>
            <a:off x="2862072" y="3986784"/>
            <a:ext cx="4361688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Source, context and physical clues.</a:t>
            </a:r>
            <a:endParaRPr lang="en-US" sz="1800"/>
          </a:p>
        </p:txBody>
      </p:sp>
      <p:sp>
        <p:nvSpPr>
          <p:cNvPr id="15" name="Text 15"/>
          <p:cNvSpPr txBox="1"/>
          <p:nvPr/>
        </p:nvSpPr>
        <p:spPr>
          <a:xfrm>
            <a:off x="786384" y="5577840"/>
            <a:ext cx="6665976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D5F36A"/>
                </a:solidFill>
                <a:latin typeface="Arial"/>
              </a:rPr>
              <a:t>Watch the 30-second clip in Course media.</a:t>
            </a:r>
            <a:endParaRPr lang="en-US" sz="1700"/>
          </a:p>
        </p:txBody>
      </p:sp>
      <p:sp>
        <p:nvSpPr>
          <p:cNvPr id="16" name="Text 16"/>
          <p:cNvSpPr txBox="1"/>
          <p:nvPr/>
        </p:nvSpPr>
        <p:spPr>
          <a:xfrm>
            <a:off x="8522208" y="6153912"/>
            <a:ext cx="2788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 b="1">
                <a:solidFill>
                  <a:srgbClr val="D5F36A"/>
                </a:solidFill>
                <a:latin typeface="Arial"/>
                <a:hlinkClick r:id="rId3"/>
              </a:rPr>
              <a:t>OPEN COURSE MEDIA &gt;</a:t>
            </a:r>
            <a:endParaRPr lang="en-US" sz="11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ATTENTION IS NOT THE GOAL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FFFFFF"/>
                </a:solidFill>
                <a:latin typeface="Arial"/>
              </a:rPr>
              <a:t>Why do dancing cats stop the scroll?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User-supplied @themrealeditsz clip; TikTok Creative Codes on hooks, movement and sound.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39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5824" y="1737360"/>
            <a:ext cx="2990088" cy="4343400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795528" y="2148840"/>
            <a:ext cx="5852160" cy="5410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000" b="1">
                <a:solidFill>
                  <a:srgbClr val="A999FF"/>
                </a:solidFill>
                <a:latin typeface="Arial"/>
              </a:rPr>
              <a:t>MOVEMENT</a:t>
            </a:r>
            <a:endParaRPr lang="en-US" sz="3000"/>
          </a:p>
        </p:txBody>
      </p:sp>
      <p:sp>
        <p:nvSpPr>
          <p:cNvPr id="8" name="Text 8"/>
          <p:cNvSpPr txBox="1"/>
          <p:nvPr/>
        </p:nvSpPr>
        <p:spPr>
          <a:xfrm>
            <a:off x="822960" y="2916936"/>
            <a:ext cx="6382512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FFFFFF"/>
                </a:solidFill>
                <a:latin typeface="Arial"/>
              </a:rPr>
              <a:t>A familiar subject does something unexpected.</a:t>
            </a:r>
            <a:endParaRPr lang="en-US" sz="1900"/>
          </a:p>
        </p:txBody>
      </p:sp>
      <p:sp>
        <p:nvSpPr>
          <p:cNvPr id="9" name="Rule 9"/>
          <p:cNvSpPr/>
          <p:nvPr/>
        </p:nvSpPr>
        <p:spPr>
          <a:xfrm>
            <a:off x="813816" y="3739896"/>
            <a:ext cx="6144768" cy="0"/>
          </a:xfrm>
          <a:prstGeom prst="line">
            <a:avLst/>
          </a:prstGeom>
          <a:ln w="38100">
            <a:solidFill>
              <a:srgbClr val="8EDCFF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822960" y="4142232"/>
            <a:ext cx="6245352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8EDCFF"/>
                </a:solidFill>
                <a:latin typeface="Arial"/>
              </a:rPr>
              <a:t>Watch the eight-second clip in Course media.</a:t>
            </a:r>
            <a:endParaRPr lang="en-US" sz="2000"/>
          </a:p>
        </p:txBody>
      </p:sp>
      <p:sp>
        <p:nvSpPr>
          <p:cNvPr id="11" name="Text 11"/>
          <p:cNvSpPr txBox="1"/>
          <p:nvPr/>
        </p:nvSpPr>
        <p:spPr>
          <a:xfrm>
            <a:off x="822960" y="5166360"/>
            <a:ext cx="6245352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D5F36A"/>
                </a:solidFill>
                <a:latin typeface="Arial"/>
              </a:rPr>
              <a:t>Then ask: did the right customer care?</a:t>
            </a:r>
            <a:endParaRPr lang="en-US" sz="1800"/>
          </a:p>
        </p:txBody>
      </p:sp>
      <p:sp>
        <p:nvSpPr>
          <p:cNvPr id="12" name="Text 12"/>
          <p:cNvSpPr txBox="1"/>
          <p:nvPr/>
        </p:nvSpPr>
        <p:spPr>
          <a:xfrm>
            <a:off x="8522208" y="6153912"/>
            <a:ext cx="2788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 b="1">
                <a:solidFill>
                  <a:srgbClr val="D5F36A"/>
                </a:solidFill>
                <a:latin typeface="Arial"/>
                <a:hlinkClick r:id="rId3"/>
              </a:rPr>
              <a:t>OPEN COURSE MEDIA &gt;</a:t>
            </a:r>
            <a:endParaRPr lang="en-US" sz="11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CONTENT ANGLES · TEST THEM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FFFFFF"/>
                </a:solidFill>
                <a:latin typeface="Arial"/>
              </a:rPr>
              <a:t>Negative hooks can win the click. Earn the trust.</a:t>
            </a:r>
            <a:endParaRPr lang="en-US" sz="33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Nature Human Behaviour (2023): Upworthy news-headline RCTs, +2.3% CTR per negative word. This is not an ad-conversion claim; TikTok creative guidance.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40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95528" y="1874520"/>
            <a:ext cx="277977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8EDCFF"/>
                </a:solidFill>
                <a:latin typeface="Arial"/>
              </a:rPr>
              <a:t>NEWS HEADLINES</a:t>
            </a:r>
            <a:endParaRPr lang="en-US" sz="1500"/>
          </a:p>
        </p:txBody>
      </p:sp>
      <p:sp>
        <p:nvSpPr>
          <p:cNvPr id="7" name="Text 7"/>
          <p:cNvSpPr txBox="1"/>
          <p:nvPr/>
        </p:nvSpPr>
        <p:spPr>
          <a:xfrm>
            <a:off x="795528" y="2221992"/>
            <a:ext cx="10387584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FFFFFF"/>
                </a:solidFill>
                <a:latin typeface="Arial"/>
              </a:rPr>
              <a:t>+2.3% click-through per negative word in one large field study.</a:t>
            </a:r>
            <a:endParaRPr lang="en-US" sz="2000"/>
          </a:p>
        </p:txBody>
      </p:sp>
      <p:sp>
        <p:nvSpPr>
          <p:cNvPr id="8" name="Rule 8"/>
          <p:cNvSpPr/>
          <p:nvPr/>
        </p:nvSpPr>
        <p:spPr>
          <a:xfrm>
            <a:off x="795528" y="2770632"/>
            <a:ext cx="10424160" cy="0"/>
          </a:xfrm>
          <a:prstGeom prst="line">
            <a:avLst/>
          </a:prstGeom>
          <a:ln w="17780">
            <a:solidFill>
              <a:srgbClr val="5D6B82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795528" y="2990088"/>
            <a:ext cx="4782312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FF9778"/>
                </a:solidFill>
                <a:latin typeface="Arial"/>
              </a:rPr>
              <a:t>NEGATIVE TENSION</a:t>
            </a:r>
            <a:endParaRPr lang="en-US" sz="1500"/>
          </a:p>
        </p:txBody>
      </p:sp>
      <p:sp>
        <p:nvSpPr>
          <p:cNvPr id="10" name="Text 10"/>
          <p:cNvSpPr txBox="1"/>
          <p:nvPr/>
        </p:nvSpPr>
        <p:spPr>
          <a:xfrm>
            <a:off x="6217920" y="2990088"/>
            <a:ext cx="4782312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D5F36A"/>
                </a:solidFill>
                <a:latin typeface="Arial"/>
              </a:rPr>
              <a:t>OTHER ANGLES</a:t>
            </a:r>
            <a:endParaRPr lang="en-US" sz="1500"/>
          </a:p>
        </p:txBody>
      </p:sp>
      <p:sp>
        <p:nvSpPr>
          <p:cNvPr id="11" name="Text 11"/>
          <p:cNvSpPr txBox="1"/>
          <p:nvPr/>
        </p:nvSpPr>
        <p:spPr>
          <a:xfrm>
            <a:off x="795528" y="3392424"/>
            <a:ext cx="18745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FF9778"/>
                </a:solidFill>
                <a:latin typeface="Arial"/>
              </a:rPr>
              <a:t>MISTAKE</a:t>
            </a:r>
            <a:endParaRPr lang="en-US" sz="1400"/>
          </a:p>
        </p:txBody>
      </p:sp>
      <p:sp>
        <p:nvSpPr>
          <p:cNvPr id="12" name="Text 12"/>
          <p:cNvSpPr txBox="1"/>
          <p:nvPr/>
        </p:nvSpPr>
        <p:spPr>
          <a:xfrm>
            <a:off x="2670048" y="3392424"/>
            <a:ext cx="32644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FFFFFF"/>
                </a:solidFill>
                <a:latin typeface="Arial"/>
              </a:rPr>
              <a:t>The step people skip</a:t>
            </a:r>
            <a:endParaRPr lang="en-US" sz="1500"/>
          </a:p>
        </p:txBody>
      </p:sp>
      <p:sp>
        <p:nvSpPr>
          <p:cNvPr id="13" name="Text 13"/>
          <p:cNvSpPr txBox="1"/>
          <p:nvPr/>
        </p:nvSpPr>
        <p:spPr>
          <a:xfrm>
            <a:off x="6217920" y="3392424"/>
            <a:ext cx="19659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D5F36A"/>
                </a:solidFill>
                <a:latin typeface="Arial"/>
              </a:rPr>
              <a:t>TRANSFORMATION</a:t>
            </a:r>
            <a:endParaRPr lang="en-US" sz="1400"/>
          </a:p>
        </p:txBody>
      </p:sp>
      <p:sp>
        <p:nvSpPr>
          <p:cNvPr id="14" name="Text 14"/>
          <p:cNvSpPr txBox="1"/>
          <p:nvPr/>
        </p:nvSpPr>
        <p:spPr>
          <a:xfrm>
            <a:off x="8202168" y="3392424"/>
            <a:ext cx="300837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FFFFFF"/>
                </a:solidFill>
                <a:latin typeface="Arial"/>
              </a:rPr>
              <a:t>Before and after, with proof</a:t>
            </a:r>
            <a:endParaRPr lang="en-US" sz="1500"/>
          </a:p>
        </p:txBody>
      </p:sp>
      <p:sp>
        <p:nvSpPr>
          <p:cNvPr id="15" name="Text 15"/>
          <p:cNvSpPr txBox="1"/>
          <p:nvPr/>
        </p:nvSpPr>
        <p:spPr>
          <a:xfrm>
            <a:off x="795528" y="3941064"/>
            <a:ext cx="18745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FF9778"/>
                </a:solidFill>
                <a:latin typeface="Arial"/>
              </a:rPr>
              <a:t>HIDDEN COST</a:t>
            </a:r>
            <a:endParaRPr lang="en-US" sz="1400"/>
          </a:p>
        </p:txBody>
      </p:sp>
      <p:sp>
        <p:nvSpPr>
          <p:cNvPr id="16" name="Text 16"/>
          <p:cNvSpPr txBox="1"/>
          <p:nvPr/>
        </p:nvSpPr>
        <p:spPr>
          <a:xfrm>
            <a:off x="2670048" y="3941064"/>
            <a:ext cx="32644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FFFFFF"/>
                </a:solidFill>
                <a:latin typeface="Arial"/>
              </a:rPr>
              <a:t>What this habit costs</a:t>
            </a:r>
            <a:endParaRPr lang="en-US" sz="1500"/>
          </a:p>
        </p:txBody>
      </p:sp>
      <p:sp>
        <p:nvSpPr>
          <p:cNvPr id="17" name="Text 17"/>
          <p:cNvSpPr txBox="1"/>
          <p:nvPr/>
        </p:nvSpPr>
        <p:spPr>
          <a:xfrm>
            <a:off x="6217920" y="3941064"/>
            <a:ext cx="19659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D5F36A"/>
                </a:solidFill>
                <a:latin typeface="Arial"/>
              </a:rPr>
              <a:t>COMPARISON</a:t>
            </a:r>
            <a:endParaRPr lang="en-US" sz="1400"/>
          </a:p>
        </p:txBody>
      </p:sp>
      <p:sp>
        <p:nvSpPr>
          <p:cNvPr id="18" name="Text 18"/>
          <p:cNvSpPr txBox="1"/>
          <p:nvPr/>
        </p:nvSpPr>
        <p:spPr>
          <a:xfrm>
            <a:off x="8202168" y="3941064"/>
            <a:ext cx="300837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FFFFFF"/>
                </a:solidFill>
                <a:latin typeface="Arial"/>
              </a:rPr>
              <a:t>A versus B on one criterion</a:t>
            </a:r>
            <a:endParaRPr lang="en-US" sz="1500"/>
          </a:p>
        </p:txBody>
      </p:sp>
      <p:sp>
        <p:nvSpPr>
          <p:cNvPr id="19" name="Text 19"/>
          <p:cNvSpPr txBox="1"/>
          <p:nvPr/>
        </p:nvSpPr>
        <p:spPr>
          <a:xfrm>
            <a:off x="795528" y="4489704"/>
            <a:ext cx="18745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FF9778"/>
                </a:solidFill>
                <a:latin typeface="Arial"/>
              </a:rPr>
              <a:t>FAILED ATTEMPT</a:t>
            </a:r>
            <a:endParaRPr lang="en-US" sz="1400"/>
          </a:p>
        </p:txBody>
      </p:sp>
      <p:sp>
        <p:nvSpPr>
          <p:cNvPr id="20" name="Text 20"/>
          <p:cNvSpPr txBox="1"/>
          <p:nvPr/>
        </p:nvSpPr>
        <p:spPr>
          <a:xfrm>
            <a:off x="2670048" y="4489704"/>
            <a:ext cx="32644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FFFFFF"/>
                </a:solidFill>
                <a:latin typeface="Arial"/>
              </a:rPr>
              <a:t>I tried X; here is what failed</a:t>
            </a:r>
            <a:endParaRPr lang="en-US" sz="1500"/>
          </a:p>
        </p:txBody>
      </p:sp>
      <p:sp>
        <p:nvSpPr>
          <p:cNvPr id="21" name="Text 21"/>
          <p:cNvSpPr txBox="1"/>
          <p:nvPr/>
        </p:nvSpPr>
        <p:spPr>
          <a:xfrm>
            <a:off x="6217920" y="4489704"/>
            <a:ext cx="19659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D5F36A"/>
                </a:solidFill>
                <a:latin typeface="Arial"/>
              </a:rPr>
              <a:t>DEMO</a:t>
            </a:r>
            <a:endParaRPr lang="en-US" sz="1400"/>
          </a:p>
        </p:txBody>
      </p:sp>
      <p:sp>
        <p:nvSpPr>
          <p:cNvPr id="22" name="Text 22"/>
          <p:cNvSpPr txBox="1"/>
          <p:nvPr/>
        </p:nvSpPr>
        <p:spPr>
          <a:xfrm>
            <a:off x="8202168" y="4489704"/>
            <a:ext cx="300837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FFFFFF"/>
                </a:solidFill>
                <a:latin typeface="Arial"/>
              </a:rPr>
              <a:t>Watch the process unfold</a:t>
            </a:r>
            <a:endParaRPr lang="en-US" sz="1500"/>
          </a:p>
        </p:txBody>
      </p:sp>
      <p:sp>
        <p:nvSpPr>
          <p:cNvPr id="23" name="Text 23"/>
          <p:cNvSpPr txBox="1"/>
          <p:nvPr/>
        </p:nvSpPr>
        <p:spPr>
          <a:xfrm>
            <a:off x="795528" y="5038344"/>
            <a:ext cx="18745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FF9778"/>
                </a:solidFill>
                <a:latin typeface="Arial"/>
              </a:rPr>
              <a:t>MYTH</a:t>
            </a:r>
            <a:endParaRPr lang="en-US" sz="1400"/>
          </a:p>
        </p:txBody>
      </p:sp>
      <p:sp>
        <p:nvSpPr>
          <p:cNvPr id="24" name="Text 24"/>
          <p:cNvSpPr txBox="1"/>
          <p:nvPr/>
        </p:nvSpPr>
        <p:spPr>
          <a:xfrm>
            <a:off x="2670048" y="5038344"/>
            <a:ext cx="326440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FFFFFF"/>
                </a:solidFill>
                <a:latin typeface="Arial"/>
              </a:rPr>
              <a:t>The advice I stopped following</a:t>
            </a:r>
            <a:endParaRPr lang="en-US" sz="1500"/>
          </a:p>
        </p:txBody>
      </p:sp>
      <p:sp>
        <p:nvSpPr>
          <p:cNvPr id="25" name="Text 25"/>
          <p:cNvSpPr txBox="1"/>
          <p:nvPr/>
        </p:nvSpPr>
        <p:spPr>
          <a:xfrm>
            <a:off x="6217920" y="5038344"/>
            <a:ext cx="19659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D5F36A"/>
                </a:solidFill>
                <a:latin typeface="Arial"/>
              </a:rPr>
              <a:t>IDENTITY</a:t>
            </a:r>
            <a:endParaRPr lang="en-US" sz="1400"/>
          </a:p>
        </p:txBody>
      </p:sp>
      <p:sp>
        <p:nvSpPr>
          <p:cNvPr id="26" name="Text 26"/>
          <p:cNvSpPr txBox="1"/>
          <p:nvPr/>
        </p:nvSpPr>
        <p:spPr>
          <a:xfrm>
            <a:off x="8202168" y="5038344"/>
            <a:ext cx="300837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FFFFFF"/>
                </a:solidFill>
                <a:latin typeface="Arial"/>
              </a:rPr>
              <a:t>For people who...</a:t>
            </a:r>
            <a:endParaRPr lang="en-US" sz="1500"/>
          </a:p>
        </p:txBody>
      </p:sp>
      <p:sp>
        <p:nvSpPr>
          <p:cNvPr id="27" name="Text 27"/>
          <p:cNvSpPr txBox="1"/>
          <p:nvPr/>
        </p:nvSpPr>
        <p:spPr>
          <a:xfrm>
            <a:off x="795528" y="5833872"/>
            <a:ext cx="1047902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8EDCFF"/>
                </a:solidFill>
                <a:latin typeface="Arial"/>
              </a:rPr>
              <a:t>Test saves, qualified clicks and action. A click is not a customer.</a:t>
            </a:r>
            <a:endParaRPr lang="en-US" sz="16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CONTENT EXAMPLES · NICHE + FORMAT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FFFFFF"/>
                </a:solidFill>
                <a:latin typeface="Arial"/>
              </a:rPr>
              <a:t>Give a niche its own visual world.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AI-generated illustrative concepts. True-crime, finance and historical claims still require independent source checks.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41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" y="1856232"/>
            <a:ext cx="3310128" cy="3310128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768096" y="5340096"/>
            <a:ext cx="331012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FF9778"/>
                </a:solidFill>
                <a:latin typeface="Arial"/>
                <a:hlinkClick r:id="rId3"/>
              </a:rPr>
              <a:t>TRUE CRIME</a:t>
            </a:r>
            <a:endParaRPr lang="en-US" sz="1500"/>
          </a:p>
        </p:txBody>
      </p:sp>
      <p:sp>
        <p:nvSpPr>
          <p:cNvPr id="8" name="Text 8"/>
          <p:cNvSpPr txBox="1"/>
          <p:nvPr/>
        </p:nvSpPr>
        <p:spPr>
          <a:xfrm>
            <a:off x="768096" y="5605272"/>
            <a:ext cx="3310128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3D evidence room</a:t>
            </a:r>
            <a:endParaRPr lang="en-US" sz="1800"/>
          </a:p>
        </p:txBody>
      </p:sp>
      <p:pic>
        <p:nvPicPr>
          <p:cNvPr id="9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560" y="1856232"/>
            <a:ext cx="3310128" cy="3310128"/>
          </a:xfrm>
          <a:prstGeom prst="rect">
            <a:avLst/>
          </a:prstGeom>
        </p:spPr>
      </p:pic>
      <p:sp>
        <p:nvSpPr>
          <p:cNvPr id="10" name="Text 10"/>
          <p:cNvSpPr txBox="1"/>
          <p:nvPr/>
        </p:nvSpPr>
        <p:spPr>
          <a:xfrm>
            <a:off x="4480560" y="5340096"/>
            <a:ext cx="331012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8EDCFF"/>
                </a:solidFill>
                <a:latin typeface="Arial"/>
                <a:hlinkClick r:id="rId5"/>
              </a:rPr>
              <a:t>FINANCE EDUCATION</a:t>
            </a:r>
            <a:endParaRPr lang="en-US" sz="1500"/>
          </a:p>
        </p:txBody>
      </p:sp>
      <p:sp>
        <p:nvSpPr>
          <p:cNvPr id="11" name="Text 11"/>
          <p:cNvSpPr txBox="1"/>
          <p:nvPr/>
        </p:nvSpPr>
        <p:spPr>
          <a:xfrm>
            <a:off x="4480560" y="5605272"/>
            <a:ext cx="3310128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Gameplay economics</a:t>
            </a:r>
            <a:endParaRPr lang="en-US" sz="1800"/>
          </a:p>
        </p:txBody>
      </p:sp>
      <p:pic>
        <p:nvPicPr>
          <p:cNvPr id="12" name="Imag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3024" y="1856232"/>
            <a:ext cx="3310128" cy="3310128"/>
          </a:xfrm>
          <a:prstGeom prst="rect">
            <a:avLst/>
          </a:prstGeom>
        </p:spPr>
      </p:pic>
      <p:sp>
        <p:nvSpPr>
          <p:cNvPr id="13" name="Text 13"/>
          <p:cNvSpPr txBox="1"/>
          <p:nvPr/>
        </p:nvSpPr>
        <p:spPr>
          <a:xfrm>
            <a:off x="8193024" y="5340096"/>
            <a:ext cx="331012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D5F36A"/>
                </a:solidFill>
                <a:latin typeface="Arial"/>
                <a:hlinkClick r:id="rId7"/>
              </a:rPr>
              <a:t>HISTORY</a:t>
            </a:r>
            <a:endParaRPr lang="en-US" sz="1500"/>
          </a:p>
        </p:txBody>
      </p:sp>
      <p:sp>
        <p:nvSpPr>
          <p:cNvPr id="14" name="Text 14"/>
          <p:cNvSpPr txBox="1"/>
          <p:nvPr/>
        </p:nvSpPr>
        <p:spPr>
          <a:xfrm>
            <a:off x="8193024" y="5605272"/>
            <a:ext cx="3310128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Cinematic reconstruction</a:t>
            </a:r>
            <a:endParaRPr lang="en-US" sz="18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A999FF"/>
                </a:solidFill>
                <a:latin typeface="Arial"/>
              </a:rPr>
              <a:t>CONTENT EXAMPLE · FOUR BEATS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131B2B"/>
                </a:solidFill>
                <a:latin typeface="Arial"/>
              </a:rPr>
              <a:t>Let the viewer feel the change.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Four-frame illustrative AI storyboard for a fictional potato campaign; verify any factual product claim.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42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" y="1883664"/>
            <a:ext cx="2560320" cy="3346704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768096" y="5358384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6545B5"/>
                </a:solidFill>
                <a:latin typeface="Arial"/>
              </a:rPr>
              <a:t>01 · PROBLEM</a:t>
            </a:r>
            <a:endParaRPr lang="en-US" sz="1500"/>
          </a:p>
        </p:txBody>
      </p:sp>
      <p:sp>
        <p:nvSpPr>
          <p:cNvPr id="8" name="Text 8"/>
          <p:cNvSpPr txBox="1"/>
          <p:nvPr/>
        </p:nvSpPr>
        <p:spPr>
          <a:xfrm>
            <a:off x="768096" y="5623560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31B2B"/>
                </a:solidFill>
                <a:latin typeface="Arial"/>
              </a:rPr>
              <a:t>Dinner falls flat</a:t>
            </a:r>
            <a:endParaRPr lang="en-US" sz="1600"/>
          </a:p>
        </p:txBody>
      </p:sp>
      <p:pic>
        <p:nvPicPr>
          <p:cNvPr id="9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456" y="1883664"/>
            <a:ext cx="2560320" cy="3346704"/>
          </a:xfrm>
          <a:prstGeom prst="rect">
            <a:avLst/>
          </a:prstGeom>
        </p:spPr>
      </p:pic>
      <p:sp>
        <p:nvSpPr>
          <p:cNvPr id="10" name="Text 10"/>
          <p:cNvSpPr txBox="1"/>
          <p:nvPr/>
        </p:nvSpPr>
        <p:spPr>
          <a:xfrm>
            <a:off x="3648456" y="5358384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46A89"/>
                </a:solidFill>
                <a:latin typeface="Arial"/>
              </a:rPr>
              <a:t>02 · TRY</a:t>
            </a:r>
            <a:endParaRPr lang="en-US" sz="1500"/>
          </a:p>
        </p:txBody>
      </p:sp>
      <p:sp>
        <p:nvSpPr>
          <p:cNvPr id="11" name="Text 11"/>
          <p:cNvSpPr txBox="1"/>
          <p:nvPr/>
        </p:nvSpPr>
        <p:spPr>
          <a:xfrm>
            <a:off x="3648456" y="5623560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31B2B"/>
                </a:solidFill>
                <a:latin typeface="Arial"/>
              </a:rPr>
              <a:t>Season the potatoes</a:t>
            </a:r>
            <a:endParaRPr lang="en-US" sz="1600"/>
          </a:p>
        </p:txBody>
      </p:sp>
      <p:pic>
        <p:nvPicPr>
          <p:cNvPr id="12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8816" y="1883664"/>
            <a:ext cx="2560320" cy="3346704"/>
          </a:xfrm>
          <a:prstGeom prst="rect">
            <a:avLst/>
          </a:prstGeom>
        </p:spPr>
      </p:pic>
      <p:sp>
        <p:nvSpPr>
          <p:cNvPr id="13" name="Text 13"/>
          <p:cNvSpPr txBox="1"/>
          <p:nvPr/>
        </p:nvSpPr>
        <p:spPr>
          <a:xfrm>
            <a:off x="6528816" y="5358384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A84A31"/>
                </a:solidFill>
                <a:latin typeface="Arial"/>
              </a:rPr>
              <a:t>03 · TIME</a:t>
            </a:r>
            <a:endParaRPr lang="en-US" sz="1500"/>
          </a:p>
        </p:txBody>
      </p:sp>
      <p:sp>
        <p:nvSpPr>
          <p:cNvPr id="14" name="Text 14"/>
          <p:cNvSpPr txBox="1"/>
          <p:nvPr/>
        </p:nvSpPr>
        <p:spPr>
          <a:xfrm>
            <a:off x="6528816" y="5623560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31B2B"/>
                </a:solidFill>
                <a:latin typeface="Arial"/>
              </a:rPr>
              <a:t>Let the work happen</a:t>
            </a:r>
            <a:endParaRPr lang="en-US" sz="1600"/>
          </a:p>
        </p:txBody>
      </p:sp>
      <p:pic>
        <p:nvPicPr>
          <p:cNvPr id="15" name="Imag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9176" y="1883664"/>
            <a:ext cx="2560320" cy="3346704"/>
          </a:xfrm>
          <a:prstGeom prst="rect">
            <a:avLst/>
          </a:prstGeom>
        </p:spPr>
      </p:pic>
      <p:sp>
        <p:nvSpPr>
          <p:cNvPr id="16" name="Text 16"/>
          <p:cNvSpPr txBox="1"/>
          <p:nvPr/>
        </p:nvSpPr>
        <p:spPr>
          <a:xfrm>
            <a:off x="9409176" y="5358384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61741B"/>
                </a:solidFill>
                <a:latin typeface="Arial"/>
              </a:rPr>
              <a:t>04 · PAYOFF</a:t>
            </a:r>
            <a:endParaRPr lang="en-US" sz="1500"/>
          </a:p>
        </p:txBody>
      </p:sp>
      <p:sp>
        <p:nvSpPr>
          <p:cNvPr id="17" name="Text 17"/>
          <p:cNvSpPr txBox="1"/>
          <p:nvPr/>
        </p:nvSpPr>
        <p:spPr>
          <a:xfrm>
            <a:off x="9409176" y="5623560"/>
            <a:ext cx="25603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31B2B"/>
                </a:solidFill>
                <a:latin typeface="Arial"/>
              </a:rPr>
              <a:t>Share the result</a:t>
            </a:r>
            <a:endParaRPr lang="en-US" sz="1600"/>
          </a:p>
        </p:txBody>
      </p:sp>
      <p:sp>
        <p:nvSpPr>
          <p:cNvPr id="18" name="Text 18"/>
          <p:cNvSpPr txBox="1"/>
          <p:nvPr/>
        </p:nvSpPr>
        <p:spPr>
          <a:xfrm>
            <a:off x="768096" y="6089904"/>
            <a:ext cx="105156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A999FF"/>
                </a:solidFill>
                <a:latin typeface="Arial"/>
              </a:rPr>
              <a:t>The ending must answer the opening. Support real claims with evidence.</a:t>
            </a:r>
            <a:endParaRPr lang="en-US" sz="13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GOOD CONTENT FORMATS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FFFFFF"/>
                </a:solidFill>
                <a:latin typeface="Arial"/>
              </a:rPr>
              <a:t>A whiteboard can make a niche idea easy to follow.</a:t>
            </a:r>
            <a:endParaRPr lang="en-US" sz="33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User-supplied whiteboard clip; discuss its format, not its financial claims.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43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8512" y="1865376"/>
            <a:ext cx="2423160" cy="4306824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786384" y="2011680"/>
            <a:ext cx="274320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A999FF"/>
                </a:solidFill>
                <a:latin typeface="Arial"/>
              </a:rPr>
              <a:t>ONE TOPIC</a:t>
            </a:r>
            <a:endParaRPr lang="en-US" sz="1700"/>
          </a:p>
        </p:txBody>
      </p:sp>
      <p:sp>
        <p:nvSpPr>
          <p:cNvPr id="8" name="Text 8"/>
          <p:cNvSpPr txBox="1"/>
          <p:nvPr/>
        </p:nvSpPr>
        <p:spPr>
          <a:xfrm>
            <a:off x="3026664" y="2011680"/>
            <a:ext cx="512064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Make the question visible.</a:t>
            </a:r>
            <a:endParaRPr lang="en-US" sz="1800"/>
          </a:p>
        </p:txBody>
      </p:sp>
      <p:sp>
        <p:nvSpPr>
          <p:cNvPr id="9" name="Rule 9"/>
          <p:cNvSpPr/>
          <p:nvPr/>
        </p:nvSpPr>
        <p:spPr>
          <a:xfrm>
            <a:off x="786384" y="2651760"/>
            <a:ext cx="7434072" cy="0"/>
          </a:xfrm>
          <a:prstGeom prst="line">
            <a:avLst/>
          </a:prstGeom>
          <a:ln w="12700">
            <a:solidFill>
              <a:srgbClr val="56647B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786384" y="3099816"/>
            <a:ext cx="274320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8EDCFF"/>
                </a:solidFill>
                <a:latin typeface="Arial"/>
              </a:rPr>
              <a:t>ONE DRAWING</a:t>
            </a:r>
            <a:endParaRPr lang="en-US" sz="1700"/>
          </a:p>
        </p:txBody>
      </p:sp>
      <p:sp>
        <p:nvSpPr>
          <p:cNvPr id="11" name="Text 11"/>
          <p:cNvSpPr txBox="1"/>
          <p:nvPr/>
        </p:nvSpPr>
        <p:spPr>
          <a:xfrm>
            <a:off x="3026664" y="3099816"/>
            <a:ext cx="512064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Build the explanation as you speak.</a:t>
            </a:r>
            <a:endParaRPr lang="en-US" sz="1800"/>
          </a:p>
        </p:txBody>
      </p:sp>
      <p:sp>
        <p:nvSpPr>
          <p:cNvPr id="12" name="Rule 12"/>
          <p:cNvSpPr/>
          <p:nvPr/>
        </p:nvSpPr>
        <p:spPr>
          <a:xfrm>
            <a:off x="786384" y="3739896"/>
            <a:ext cx="7434072" cy="0"/>
          </a:xfrm>
          <a:prstGeom prst="line">
            <a:avLst/>
          </a:prstGeom>
          <a:ln w="12700">
            <a:solidFill>
              <a:srgbClr val="56647B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786384" y="4187952"/>
            <a:ext cx="274320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FF9778"/>
                </a:solidFill>
                <a:latin typeface="Arial"/>
              </a:rPr>
              <a:t>ONE TAKEAWAY</a:t>
            </a:r>
            <a:endParaRPr lang="en-US" sz="1700"/>
          </a:p>
        </p:txBody>
      </p:sp>
      <p:sp>
        <p:nvSpPr>
          <p:cNvPr id="14" name="Text 14"/>
          <p:cNvSpPr txBox="1"/>
          <p:nvPr/>
        </p:nvSpPr>
        <p:spPr>
          <a:xfrm>
            <a:off x="3026664" y="4187952"/>
            <a:ext cx="512064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Leave the viewer with a clear idea.</a:t>
            </a:r>
            <a:endParaRPr lang="en-US" sz="1800"/>
          </a:p>
        </p:txBody>
      </p:sp>
      <p:sp>
        <p:nvSpPr>
          <p:cNvPr id="15" name="Rule 15"/>
          <p:cNvSpPr/>
          <p:nvPr/>
        </p:nvSpPr>
        <p:spPr>
          <a:xfrm>
            <a:off x="786384" y="4828032"/>
            <a:ext cx="7434072" cy="0"/>
          </a:xfrm>
          <a:prstGeom prst="line">
            <a:avLst/>
          </a:prstGeom>
          <a:ln w="12700">
            <a:solidFill>
              <a:srgbClr val="56647B"/>
            </a:solidFill>
          </a:ln>
        </p:spPr>
      </p:sp>
      <p:sp>
        <p:nvSpPr>
          <p:cNvPr id="16" name="Text 16"/>
          <p:cNvSpPr txBox="1"/>
          <p:nvPr/>
        </p:nvSpPr>
        <p:spPr>
          <a:xfrm>
            <a:off x="786384" y="5760720"/>
            <a:ext cx="740664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D5F36A"/>
                </a:solidFill>
                <a:latin typeface="Arial"/>
              </a:rPr>
              <a:t>Watch the example in Course media; check every factual claim.</a:t>
            </a:r>
            <a:endParaRPr lang="en-US" sz="1700"/>
          </a:p>
        </p:txBody>
      </p:sp>
      <p:sp>
        <p:nvSpPr>
          <p:cNvPr id="17" name="Text 17"/>
          <p:cNvSpPr txBox="1"/>
          <p:nvPr/>
        </p:nvSpPr>
        <p:spPr>
          <a:xfrm>
            <a:off x="8522208" y="6153912"/>
            <a:ext cx="2788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 b="1">
                <a:solidFill>
                  <a:srgbClr val="D5F36A"/>
                </a:solidFill>
                <a:latin typeface="Arial"/>
                <a:hlinkClick r:id="rId3"/>
              </a:rPr>
              <a:t>OPEN COURSE MEDIA &gt;</a:t>
            </a:r>
            <a:endParaRPr lang="en-US" sz="11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FROM BRIEF TO CAMPAIGN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131B2B"/>
                </a:solidFill>
                <a:latin typeface="Arial"/>
              </a:rPr>
              <a:t>One brief guides the whole campaign.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Illustrative campaign brief; practical creative direction for a fictional potato campaign.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44</a:t>
            </a:r>
            <a:endParaRPr lang="en-US" sz="1000"/>
          </a:p>
        </p:txBody>
      </p:sp>
      <p:sp>
        <p:nvSpPr>
          <p:cNvPr id="6" name="Rule 6"/>
          <p:cNvSpPr/>
          <p:nvPr/>
        </p:nvSpPr>
        <p:spPr>
          <a:xfrm>
            <a:off x="4462272" y="1856232"/>
            <a:ext cx="0" cy="3538728"/>
          </a:xfrm>
          <a:prstGeom prst="line">
            <a:avLst/>
          </a:prstGeom>
          <a:ln w="15240">
            <a:solidFill>
              <a:srgbClr val="D9D6CF"/>
            </a:solidFill>
          </a:ln>
        </p:spPr>
      </p:sp>
      <p:sp>
        <p:nvSpPr>
          <p:cNvPr id="7" name="Text 7"/>
          <p:cNvSpPr txBox="1"/>
          <p:nvPr/>
        </p:nvSpPr>
        <p:spPr>
          <a:xfrm>
            <a:off x="786384" y="1865376"/>
            <a:ext cx="338328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THE BRIEF</a:t>
            </a:r>
            <a:endParaRPr lang="en-US" sz="1300"/>
          </a:p>
        </p:txBody>
      </p:sp>
      <p:sp>
        <p:nvSpPr>
          <p:cNvPr id="8" name="Text 8"/>
          <p:cNvSpPr txBox="1"/>
          <p:nvPr/>
        </p:nvSpPr>
        <p:spPr>
          <a:xfrm>
            <a:off x="786384" y="2267712"/>
            <a:ext cx="3456432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AUDIENCE</a:t>
            </a:r>
            <a:endParaRPr lang="en-US" sz="1200"/>
          </a:p>
        </p:txBody>
      </p:sp>
      <p:sp>
        <p:nvSpPr>
          <p:cNvPr id="9" name="Text 9"/>
          <p:cNvSpPr txBox="1"/>
          <p:nvPr/>
        </p:nvSpPr>
        <p:spPr>
          <a:xfrm>
            <a:off x="786384" y="2514600"/>
            <a:ext cx="3456432" cy="3840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Design-conscious home cooks</a:t>
            </a:r>
            <a:endParaRPr lang="en-US" sz="1700"/>
          </a:p>
        </p:txBody>
      </p:sp>
      <p:sp>
        <p:nvSpPr>
          <p:cNvPr id="10" name="Text 10"/>
          <p:cNvSpPr txBox="1"/>
          <p:nvPr/>
        </p:nvSpPr>
        <p:spPr>
          <a:xfrm>
            <a:off x="786384" y="3081528"/>
            <a:ext cx="3456432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146A89"/>
                </a:solidFill>
                <a:latin typeface="Arial"/>
              </a:rPr>
              <a:t>PROMISE</a:t>
            </a:r>
            <a:endParaRPr lang="en-US" sz="1200"/>
          </a:p>
        </p:txBody>
      </p:sp>
      <p:sp>
        <p:nvSpPr>
          <p:cNvPr id="11" name="Text 11"/>
          <p:cNvSpPr txBox="1"/>
          <p:nvPr/>
        </p:nvSpPr>
        <p:spPr>
          <a:xfrm>
            <a:off x="786384" y="3328416"/>
            <a:ext cx="3456432" cy="3840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Make a potato feel special</a:t>
            </a:r>
            <a:endParaRPr lang="en-US" sz="1700"/>
          </a:p>
        </p:txBody>
      </p:sp>
      <p:sp>
        <p:nvSpPr>
          <p:cNvPr id="12" name="Text 12"/>
          <p:cNvSpPr txBox="1"/>
          <p:nvPr/>
        </p:nvSpPr>
        <p:spPr>
          <a:xfrm>
            <a:off x="786384" y="3895344"/>
            <a:ext cx="3456432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A84A31"/>
                </a:solidFill>
                <a:latin typeface="Arial"/>
              </a:rPr>
              <a:t>TONE</a:t>
            </a:r>
            <a:endParaRPr lang="en-US" sz="1200"/>
          </a:p>
        </p:txBody>
      </p:sp>
      <p:sp>
        <p:nvSpPr>
          <p:cNvPr id="13" name="Text 13"/>
          <p:cNvSpPr txBox="1"/>
          <p:nvPr/>
        </p:nvSpPr>
        <p:spPr>
          <a:xfrm>
            <a:off x="786384" y="4142232"/>
            <a:ext cx="3456432" cy="3840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Elegant · playful · a little absurd</a:t>
            </a:r>
            <a:endParaRPr lang="en-US" sz="1700"/>
          </a:p>
        </p:txBody>
      </p:sp>
      <p:sp>
        <p:nvSpPr>
          <p:cNvPr id="14" name="Text 14"/>
          <p:cNvSpPr txBox="1"/>
          <p:nvPr/>
        </p:nvSpPr>
        <p:spPr>
          <a:xfrm>
            <a:off x="786384" y="4709160"/>
            <a:ext cx="3456432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1741B"/>
                </a:solidFill>
                <a:latin typeface="Arial"/>
              </a:rPr>
              <a:t>ACTION</a:t>
            </a:r>
            <a:endParaRPr lang="en-US" sz="1200"/>
          </a:p>
        </p:txBody>
      </p:sp>
      <p:sp>
        <p:nvSpPr>
          <p:cNvPr id="15" name="Text 15"/>
          <p:cNvSpPr txBox="1"/>
          <p:nvPr/>
        </p:nvSpPr>
        <p:spPr>
          <a:xfrm>
            <a:off x="786384" y="4956048"/>
            <a:ext cx="3456432" cy="3840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Visit the product page</a:t>
            </a:r>
            <a:endParaRPr lang="en-US" sz="1700"/>
          </a:p>
        </p:txBody>
      </p:sp>
      <p:sp>
        <p:nvSpPr>
          <p:cNvPr id="16" name="Text 16"/>
          <p:cNvSpPr txBox="1"/>
          <p:nvPr/>
        </p:nvSpPr>
        <p:spPr>
          <a:xfrm>
            <a:off x="4919472" y="1865376"/>
            <a:ext cx="6217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SAME DIRECTION, FOUR OUTPUTS</a:t>
            </a:r>
            <a:endParaRPr lang="en-US" sz="1300"/>
          </a:p>
        </p:txBody>
      </p:sp>
      <p:sp>
        <p:nvSpPr>
          <p:cNvPr id="17" name="Rule 17"/>
          <p:cNvSpPr/>
          <p:nvPr/>
        </p:nvSpPr>
        <p:spPr>
          <a:xfrm>
            <a:off x="5020056" y="2487168"/>
            <a:ext cx="6153912" cy="0"/>
          </a:xfrm>
          <a:prstGeom prst="line">
            <a:avLst/>
          </a:prstGeom>
          <a:ln w="22860">
            <a:solidFill>
              <a:srgbClr val="C8C4BC"/>
            </a:solidFill>
          </a:ln>
        </p:spPr>
      </p:sp>
      <p:sp>
        <p:nvSpPr>
          <p:cNvPr id="18" name="Field 18"/>
          <p:cNvSpPr/>
          <p:nvPr/>
        </p:nvSpPr>
        <p:spPr>
          <a:xfrm>
            <a:off x="4983480" y="2395728"/>
            <a:ext cx="182880" cy="182880"/>
          </a:xfrm>
          <a:prstGeom prst="roundRect">
            <a:avLst/>
          </a:prstGeom>
          <a:solidFill>
            <a:srgbClr val="6545B5"/>
          </a:solidFill>
          <a:ln>
            <a:noFill/>
          </a:ln>
        </p:spPr>
      </p:sp>
      <p:sp>
        <p:nvSpPr>
          <p:cNvPr id="19" name="Text 19"/>
          <p:cNvSpPr txBox="1"/>
          <p:nvPr/>
        </p:nvSpPr>
        <p:spPr>
          <a:xfrm>
            <a:off x="4983480" y="2798064"/>
            <a:ext cx="13716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01</a:t>
            </a:r>
            <a:endParaRPr lang="en-US" sz="1200"/>
          </a:p>
        </p:txBody>
      </p:sp>
      <p:sp>
        <p:nvSpPr>
          <p:cNvPr id="20" name="Text 20"/>
          <p:cNvSpPr txBox="1"/>
          <p:nvPr/>
        </p:nvSpPr>
        <p:spPr>
          <a:xfrm>
            <a:off x="4983480" y="3136392"/>
            <a:ext cx="142646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31B2B"/>
                </a:solidFill>
                <a:latin typeface="Arial"/>
              </a:rPr>
              <a:t>IMAGE</a:t>
            </a:r>
            <a:endParaRPr lang="en-US" sz="1500"/>
          </a:p>
        </p:txBody>
      </p:sp>
      <p:sp>
        <p:nvSpPr>
          <p:cNvPr id="21" name="Text 21"/>
          <p:cNvSpPr txBox="1"/>
          <p:nvPr/>
        </p:nvSpPr>
        <p:spPr>
          <a:xfrm>
            <a:off x="4983480" y="3575304"/>
            <a:ext cx="1426464" cy="4389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687183"/>
                </a:solidFill>
                <a:latin typeface="Arial"/>
              </a:rPr>
              <a:t>Hero still</a:t>
            </a:r>
            <a:endParaRPr lang="en-US" sz="1400"/>
          </a:p>
        </p:txBody>
      </p:sp>
      <p:sp>
        <p:nvSpPr>
          <p:cNvPr id="22" name="Field 22"/>
          <p:cNvSpPr/>
          <p:nvPr/>
        </p:nvSpPr>
        <p:spPr>
          <a:xfrm>
            <a:off x="6556248" y="2395728"/>
            <a:ext cx="182880" cy="182880"/>
          </a:xfrm>
          <a:prstGeom prst="roundRect">
            <a:avLst/>
          </a:prstGeom>
          <a:solidFill>
            <a:srgbClr val="146A89"/>
          </a:solidFill>
          <a:ln>
            <a:noFill/>
          </a:ln>
        </p:spPr>
      </p:sp>
      <p:sp>
        <p:nvSpPr>
          <p:cNvPr id="23" name="Text 23"/>
          <p:cNvSpPr txBox="1"/>
          <p:nvPr/>
        </p:nvSpPr>
        <p:spPr>
          <a:xfrm>
            <a:off x="6556248" y="2798064"/>
            <a:ext cx="13716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146A89"/>
                </a:solidFill>
                <a:latin typeface="Arial"/>
              </a:rPr>
              <a:t>02</a:t>
            </a:r>
            <a:endParaRPr lang="en-US" sz="1200"/>
          </a:p>
        </p:txBody>
      </p:sp>
      <p:sp>
        <p:nvSpPr>
          <p:cNvPr id="24" name="Text 24"/>
          <p:cNvSpPr txBox="1"/>
          <p:nvPr/>
        </p:nvSpPr>
        <p:spPr>
          <a:xfrm>
            <a:off x="6556248" y="3136392"/>
            <a:ext cx="142646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31B2B"/>
                </a:solidFill>
                <a:latin typeface="Arial"/>
              </a:rPr>
              <a:t>VIDEO</a:t>
            </a:r>
            <a:endParaRPr lang="en-US" sz="1500"/>
          </a:p>
        </p:txBody>
      </p:sp>
      <p:sp>
        <p:nvSpPr>
          <p:cNvPr id="25" name="Text 25"/>
          <p:cNvSpPr txBox="1"/>
          <p:nvPr/>
        </p:nvSpPr>
        <p:spPr>
          <a:xfrm>
            <a:off x="6556248" y="3575304"/>
            <a:ext cx="1426464" cy="4389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687183"/>
                </a:solidFill>
                <a:latin typeface="Arial"/>
              </a:rPr>
              <a:t>10-sec clip</a:t>
            </a:r>
            <a:endParaRPr lang="en-US" sz="1400"/>
          </a:p>
        </p:txBody>
      </p:sp>
      <p:sp>
        <p:nvSpPr>
          <p:cNvPr id="26" name="Field 26"/>
          <p:cNvSpPr/>
          <p:nvPr/>
        </p:nvSpPr>
        <p:spPr>
          <a:xfrm>
            <a:off x="8129016" y="2395728"/>
            <a:ext cx="182880" cy="182880"/>
          </a:xfrm>
          <a:prstGeom prst="roundRect">
            <a:avLst/>
          </a:prstGeom>
          <a:solidFill>
            <a:srgbClr val="A84A31"/>
          </a:solidFill>
          <a:ln>
            <a:noFill/>
          </a:ln>
        </p:spPr>
      </p:sp>
      <p:sp>
        <p:nvSpPr>
          <p:cNvPr id="27" name="Text 27"/>
          <p:cNvSpPr txBox="1"/>
          <p:nvPr/>
        </p:nvSpPr>
        <p:spPr>
          <a:xfrm>
            <a:off x="8129016" y="2798064"/>
            <a:ext cx="13716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A84A31"/>
                </a:solidFill>
                <a:latin typeface="Arial"/>
              </a:rPr>
              <a:t>03</a:t>
            </a:r>
            <a:endParaRPr lang="en-US" sz="1200"/>
          </a:p>
        </p:txBody>
      </p:sp>
      <p:sp>
        <p:nvSpPr>
          <p:cNvPr id="28" name="Text 28"/>
          <p:cNvSpPr txBox="1"/>
          <p:nvPr/>
        </p:nvSpPr>
        <p:spPr>
          <a:xfrm>
            <a:off x="8129016" y="3136392"/>
            <a:ext cx="142646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31B2B"/>
                </a:solidFill>
                <a:latin typeface="Arial"/>
              </a:rPr>
              <a:t>SOUND</a:t>
            </a:r>
            <a:endParaRPr lang="en-US" sz="1500"/>
          </a:p>
        </p:txBody>
      </p:sp>
      <p:sp>
        <p:nvSpPr>
          <p:cNvPr id="29" name="Text 29"/>
          <p:cNvSpPr txBox="1"/>
          <p:nvPr/>
        </p:nvSpPr>
        <p:spPr>
          <a:xfrm>
            <a:off x="8129016" y="3575304"/>
            <a:ext cx="1426464" cy="4389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687183"/>
                </a:solidFill>
                <a:latin typeface="Arial"/>
              </a:rPr>
              <a:t>Voice + music</a:t>
            </a:r>
            <a:endParaRPr lang="en-US" sz="1400"/>
          </a:p>
        </p:txBody>
      </p:sp>
      <p:sp>
        <p:nvSpPr>
          <p:cNvPr id="30" name="Field 30"/>
          <p:cNvSpPr/>
          <p:nvPr/>
        </p:nvSpPr>
        <p:spPr>
          <a:xfrm>
            <a:off x="9701784" y="2395728"/>
            <a:ext cx="182880" cy="182880"/>
          </a:xfrm>
          <a:prstGeom prst="roundRect">
            <a:avLst/>
          </a:prstGeom>
          <a:solidFill>
            <a:srgbClr val="61741B"/>
          </a:solidFill>
          <a:ln>
            <a:noFill/>
          </a:ln>
        </p:spPr>
      </p:sp>
      <p:sp>
        <p:nvSpPr>
          <p:cNvPr id="31" name="Text 31"/>
          <p:cNvSpPr txBox="1"/>
          <p:nvPr/>
        </p:nvSpPr>
        <p:spPr>
          <a:xfrm>
            <a:off x="9701784" y="2798064"/>
            <a:ext cx="13716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1741B"/>
                </a:solidFill>
                <a:latin typeface="Arial"/>
              </a:rPr>
              <a:t>04</a:t>
            </a:r>
            <a:endParaRPr lang="en-US" sz="1200"/>
          </a:p>
        </p:txBody>
      </p:sp>
      <p:sp>
        <p:nvSpPr>
          <p:cNvPr id="32" name="Text 32"/>
          <p:cNvSpPr txBox="1"/>
          <p:nvPr/>
        </p:nvSpPr>
        <p:spPr>
          <a:xfrm>
            <a:off x="9701784" y="3136392"/>
            <a:ext cx="142646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31B2B"/>
                </a:solidFill>
                <a:latin typeface="Arial"/>
              </a:rPr>
              <a:t>EDIT</a:t>
            </a:r>
            <a:endParaRPr lang="en-US" sz="1500"/>
          </a:p>
        </p:txBody>
      </p:sp>
      <p:sp>
        <p:nvSpPr>
          <p:cNvPr id="33" name="Text 33"/>
          <p:cNvSpPr txBox="1"/>
          <p:nvPr/>
        </p:nvSpPr>
        <p:spPr>
          <a:xfrm>
            <a:off x="9701784" y="3575304"/>
            <a:ext cx="1426464" cy="4389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687183"/>
                </a:solidFill>
                <a:latin typeface="Arial"/>
              </a:rPr>
              <a:t>Story + CTA</a:t>
            </a:r>
            <a:endParaRPr lang="en-US" sz="1400"/>
          </a:p>
        </p:txBody>
      </p:sp>
      <p:sp>
        <p:nvSpPr>
          <p:cNvPr id="34" name="Text 34"/>
          <p:cNvSpPr txBox="1"/>
          <p:nvPr/>
        </p:nvSpPr>
        <p:spPr>
          <a:xfrm>
            <a:off x="4983480" y="4498848"/>
            <a:ext cx="2788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A84A31"/>
                </a:solidFill>
                <a:latin typeface="Arial"/>
              </a:rPr>
              <a:t>HUMAN REVIEW</a:t>
            </a:r>
            <a:endParaRPr lang="en-US" sz="1200"/>
          </a:p>
        </p:txBody>
      </p:sp>
      <p:sp>
        <p:nvSpPr>
          <p:cNvPr id="35" name="Text 35"/>
          <p:cNvSpPr txBox="1"/>
          <p:nvPr/>
        </p:nvSpPr>
        <p:spPr>
          <a:xfrm>
            <a:off x="4983480" y="4846320"/>
            <a:ext cx="6263640" cy="5669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Does every asset fit the audience, promise and action?</a:t>
            </a:r>
            <a:endParaRPr lang="en-US" sz="1700"/>
          </a:p>
        </p:txBody>
      </p:sp>
      <p:sp>
        <p:nvSpPr>
          <p:cNvPr id="36" name="Text 36"/>
          <p:cNvSpPr txBox="1"/>
          <p:nvPr/>
        </p:nvSpPr>
        <p:spPr>
          <a:xfrm>
            <a:off x="786384" y="5779008"/>
            <a:ext cx="10561320" cy="36576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6545B5"/>
                </a:solidFill>
                <a:latin typeface="Arial"/>
              </a:rPr>
              <a:t>The brief is the through-line. The tools produce the pieces.</a:t>
            </a:r>
            <a:endParaRPr lang="en-US" sz="18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A999FF"/>
                </a:solidFill>
                <a:latin typeface="Arial"/>
              </a:rPr>
              <a:t>CHARACTER CONSISTENCY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200" b="1">
                <a:solidFill>
                  <a:srgbClr val="131B2B"/>
                </a:solidFill>
                <a:latin typeface="Arial"/>
              </a:rPr>
              <a:t>A character sheet keeps the same hero recognizable.</a:t>
            </a:r>
            <a:endParaRPr lang="en-US" sz="32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User-supplied red-character clip; a reference sheet reduces but cannot eliminate identity drift.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45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1856232"/>
            <a:ext cx="2715768" cy="4242816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3904488" y="1938528"/>
            <a:ext cx="296265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6545B5"/>
                </a:solidFill>
                <a:latin typeface="Arial"/>
              </a:rPr>
              <a:t>LOCK THE LOOK</a:t>
            </a:r>
            <a:endParaRPr lang="en-US" sz="1500"/>
          </a:p>
        </p:txBody>
      </p:sp>
      <p:sp>
        <p:nvSpPr>
          <p:cNvPr id="8" name="Text 8"/>
          <p:cNvSpPr txBox="1"/>
          <p:nvPr/>
        </p:nvSpPr>
        <p:spPr>
          <a:xfrm>
            <a:off x="6894576" y="1938528"/>
            <a:ext cx="4379976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Shape · color · face · details</a:t>
            </a:r>
            <a:endParaRPr lang="en-US" sz="1700"/>
          </a:p>
        </p:txBody>
      </p:sp>
      <p:sp>
        <p:nvSpPr>
          <p:cNvPr id="9" name="Rule 9"/>
          <p:cNvSpPr/>
          <p:nvPr/>
        </p:nvSpPr>
        <p:spPr>
          <a:xfrm>
            <a:off x="3904488" y="2450592"/>
            <a:ext cx="7415784" cy="0"/>
          </a:xfrm>
          <a:prstGeom prst="line">
            <a:avLst/>
          </a:prstGeom>
          <a:ln w="12700">
            <a:solidFill>
              <a:srgbClr val="D4D1CB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3904488" y="2779776"/>
            <a:ext cx="296265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46A89"/>
                </a:solidFill>
                <a:latin typeface="Arial"/>
              </a:rPr>
              <a:t>SHOW THE ANGLES</a:t>
            </a:r>
            <a:endParaRPr lang="en-US" sz="1500"/>
          </a:p>
        </p:txBody>
      </p:sp>
      <p:sp>
        <p:nvSpPr>
          <p:cNvPr id="11" name="Text 11"/>
          <p:cNvSpPr txBox="1"/>
          <p:nvPr/>
        </p:nvSpPr>
        <p:spPr>
          <a:xfrm>
            <a:off x="6894576" y="2779776"/>
            <a:ext cx="4379976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Front · side · back · expressions</a:t>
            </a:r>
            <a:endParaRPr lang="en-US" sz="1700"/>
          </a:p>
        </p:txBody>
      </p:sp>
      <p:sp>
        <p:nvSpPr>
          <p:cNvPr id="12" name="Rule 12"/>
          <p:cNvSpPr/>
          <p:nvPr/>
        </p:nvSpPr>
        <p:spPr>
          <a:xfrm>
            <a:off x="3904488" y="3291840"/>
            <a:ext cx="7415784" cy="0"/>
          </a:xfrm>
          <a:prstGeom prst="line">
            <a:avLst/>
          </a:prstGeom>
          <a:ln w="12700">
            <a:solidFill>
              <a:srgbClr val="D4D1CB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3904488" y="3621024"/>
            <a:ext cx="296265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A84A31"/>
                </a:solidFill>
                <a:latin typeface="Arial"/>
              </a:rPr>
              <a:t>REUSE THE SHEET</a:t>
            </a:r>
            <a:endParaRPr lang="en-US" sz="1500"/>
          </a:p>
        </p:txBody>
      </p:sp>
      <p:sp>
        <p:nvSpPr>
          <p:cNvPr id="14" name="Text 14"/>
          <p:cNvSpPr txBox="1"/>
          <p:nvPr/>
        </p:nvSpPr>
        <p:spPr>
          <a:xfrm>
            <a:off x="6894576" y="3621024"/>
            <a:ext cx="4379976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Give every shot the same reference</a:t>
            </a:r>
            <a:endParaRPr lang="en-US" sz="1700"/>
          </a:p>
        </p:txBody>
      </p:sp>
      <p:sp>
        <p:nvSpPr>
          <p:cNvPr id="15" name="Rule 15"/>
          <p:cNvSpPr/>
          <p:nvPr/>
        </p:nvSpPr>
        <p:spPr>
          <a:xfrm>
            <a:off x="3904488" y="4133088"/>
            <a:ext cx="7415784" cy="0"/>
          </a:xfrm>
          <a:prstGeom prst="line">
            <a:avLst/>
          </a:prstGeom>
          <a:ln w="12700">
            <a:solidFill>
              <a:srgbClr val="D4D1CB"/>
            </a:solidFill>
          </a:ln>
        </p:spPr>
      </p:sp>
      <p:sp>
        <p:nvSpPr>
          <p:cNvPr id="16" name="Text 16"/>
          <p:cNvSpPr txBox="1"/>
          <p:nvPr/>
        </p:nvSpPr>
        <p:spPr>
          <a:xfrm>
            <a:off x="3904488" y="4462272"/>
            <a:ext cx="296265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61741B"/>
                </a:solidFill>
                <a:latin typeface="Arial"/>
              </a:rPr>
              <a:t>CHECK THE RESULT</a:t>
            </a:r>
            <a:endParaRPr lang="en-US" sz="1500"/>
          </a:p>
        </p:txBody>
      </p:sp>
      <p:sp>
        <p:nvSpPr>
          <p:cNvPr id="17" name="Text 17"/>
          <p:cNvSpPr txBox="1"/>
          <p:nvPr/>
        </p:nvSpPr>
        <p:spPr>
          <a:xfrm>
            <a:off x="6894576" y="4462272"/>
            <a:ext cx="4379976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Look for drift in each generation</a:t>
            </a:r>
            <a:endParaRPr lang="en-US" sz="1700"/>
          </a:p>
        </p:txBody>
      </p:sp>
      <p:sp>
        <p:nvSpPr>
          <p:cNvPr id="18" name="Text 18"/>
          <p:cNvSpPr txBox="1"/>
          <p:nvPr/>
        </p:nvSpPr>
        <p:spPr>
          <a:xfrm>
            <a:off x="3904488" y="5632704"/>
            <a:ext cx="739749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Watch the red character change scenes while its design stays familiar.</a:t>
            </a:r>
            <a:endParaRPr lang="en-US" sz="1600"/>
          </a:p>
        </p:txBody>
      </p:sp>
      <p:sp>
        <p:nvSpPr>
          <p:cNvPr id="19" name="Text 19"/>
          <p:cNvSpPr txBox="1"/>
          <p:nvPr/>
        </p:nvSpPr>
        <p:spPr>
          <a:xfrm>
            <a:off x="8522208" y="6153912"/>
            <a:ext cx="2788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 b="1">
                <a:solidFill>
                  <a:srgbClr val="6545B5"/>
                </a:solidFill>
                <a:latin typeface="Arial"/>
                <a:hlinkClick r:id="rId3"/>
              </a:rPr>
              <a:t>OPEN COURSE MEDIA &gt;</a:t>
            </a:r>
            <a:endParaRPr lang="en-US" sz="11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STORYBOARD FIRST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700" b="1">
                <a:solidFill>
                  <a:srgbClr val="FFFFFF"/>
                </a:solidFill>
                <a:latin typeface="Arial"/>
              </a:rPr>
              <a:t>Plan the camera and action before rendering.</a:t>
            </a:r>
            <a:endParaRPr lang="en-US" sz="37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User-supplied ComfyUI / Seedance 2.0 example; output can diverge from the storyboard.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46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865376"/>
            <a:ext cx="2478024" cy="4407408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3895344" y="1965960"/>
            <a:ext cx="2020824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A999FF"/>
                </a:solidFill>
                <a:latin typeface="Arial"/>
              </a:rPr>
              <a:t>PANELS</a:t>
            </a:r>
            <a:endParaRPr lang="en-US" sz="1700"/>
          </a:p>
        </p:txBody>
      </p:sp>
      <p:sp>
        <p:nvSpPr>
          <p:cNvPr id="8" name="Text 8"/>
          <p:cNvSpPr txBox="1"/>
          <p:nvPr/>
        </p:nvSpPr>
        <p:spPr>
          <a:xfrm>
            <a:off x="5870448" y="1965960"/>
            <a:ext cx="539496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What does each shot show?</a:t>
            </a:r>
            <a:endParaRPr lang="en-US" sz="1800"/>
          </a:p>
        </p:txBody>
      </p:sp>
      <p:sp>
        <p:nvSpPr>
          <p:cNvPr id="9" name="Rule 9"/>
          <p:cNvSpPr/>
          <p:nvPr/>
        </p:nvSpPr>
        <p:spPr>
          <a:xfrm>
            <a:off x="3895344" y="2468880"/>
            <a:ext cx="7424928" cy="0"/>
          </a:xfrm>
          <a:prstGeom prst="line">
            <a:avLst/>
          </a:prstGeom>
          <a:ln w="12700">
            <a:solidFill>
              <a:srgbClr val="56647B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3895344" y="2798064"/>
            <a:ext cx="2020824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8EDCFF"/>
                </a:solidFill>
                <a:latin typeface="Arial"/>
              </a:rPr>
              <a:t>CAMERA</a:t>
            </a:r>
            <a:endParaRPr lang="en-US" sz="1700"/>
          </a:p>
        </p:txBody>
      </p:sp>
      <p:sp>
        <p:nvSpPr>
          <p:cNvPr id="11" name="Text 11"/>
          <p:cNvSpPr txBox="1"/>
          <p:nvPr/>
        </p:nvSpPr>
        <p:spPr>
          <a:xfrm>
            <a:off x="5870448" y="2798064"/>
            <a:ext cx="539496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Where does the view move?</a:t>
            </a:r>
            <a:endParaRPr lang="en-US" sz="1800"/>
          </a:p>
        </p:txBody>
      </p:sp>
      <p:sp>
        <p:nvSpPr>
          <p:cNvPr id="12" name="Rule 12"/>
          <p:cNvSpPr/>
          <p:nvPr/>
        </p:nvSpPr>
        <p:spPr>
          <a:xfrm>
            <a:off x="3895344" y="3300984"/>
            <a:ext cx="7424928" cy="0"/>
          </a:xfrm>
          <a:prstGeom prst="line">
            <a:avLst/>
          </a:prstGeom>
          <a:ln w="12700">
            <a:solidFill>
              <a:srgbClr val="56647B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3895344" y="3630168"/>
            <a:ext cx="2020824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FF9778"/>
                </a:solidFill>
                <a:latin typeface="Arial"/>
              </a:rPr>
              <a:t>ACTION</a:t>
            </a:r>
            <a:endParaRPr lang="en-US" sz="1700"/>
          </a:p>
        </p:txBody>
      </p:sp>
      <p:sp>
        <p:nvSpPr>
          <p:cNvPr id="14" name="Text 14"/>
          <p:cNvSpPr txBox="1"/>
          <p:nvPr/>
        </p:nvSpPr>
        <p:spPr>
          <a:xfrm>
            <a:off x="5870448" y="3630168"/>
            <a:ext cx="539496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What changes between shots?</a:t>
            </a:r>
            <a:endParaRPr lang="en-US" sz="1800"/>
          </a:p>
        </p:txBody>
      </p:sp>
      <p:sp>
        <p:nvSpPr>
          <p:cNvPr id="15" name="Rule 15"/>
          <p:cNvSpPr/>
          <p:nvPr/>
        </p:nvSpPr>
        <p:spPr>
          <a:xfrm>
            <a:off x="3895344" y="4133088"/>
            <a:ext cx="7424928" cy="0"/>
          </a:xfrm>
          <a:prstGeom prst="line">
            <a:avLst/>
          </a:prstGeom>
          <a:ln w="12700">
            <a:solidFill>
              <a:srgbClr val="56647B"/>
            </a:solidFill>
          </a:ln>
        </p:spPr>
      </p:sp>
      <p:sp>
        <p:nvSpPr>
          <p:cNvPr id="16" name="Text 16"/>
          <p:cNvSpPr txBox="1"/>
          <p:nvPr/>
        </p:nvSpPr>
        <p:spPr>
          <a:xfrm>
            <a:off x="3895344" y="4462272"/>
            <a:ext cx="2020824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D5F36A"/>
                </a:solidFill>
                <a:latin typeface="Arial"/>
              </a:rPr>
              <a:t>OUTPUT</a:t>
            </a:r>
            <a:endParaRPr lang="en-US" sz="1700"/>
          </a:p>
        </p:txBody>
      </p:sp>
      <p:sp>
        <p:nvSpPr>
          <p:cNvPr id="17" name="Text 17"/>
          <p:cNvSpPr txBox="1"/>
          <p:nvPr/>
        </p:nvSpPr>
        <p:spPr>
          <a:xfrm>
            <a:off x="5870448" y="4462272"/>
            <a:ext cx="539496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Did the rendered clip follow the plan?</a:t>
            </a:r>
            <a:endParaRPr lang="en-US" sz="1800"/>
          </a:p>
        </p:txBody>
      </p:sp>
      <p:sp>
        <p:nvSpPr>
          <p:cNvPr id="18" name="Text 18"/>
          <p:cNvSpPr txBox="1"/>
          <p:nvPr/>
        </p:nvSpPr>
        <p:spPr>
          <a:xfrm>
            <a:off x="3895344" y="5650992"/>
            <a:ext cx="7388352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D5F36A"/>
                </a:solidFill>
                <a:latin typeface="Arial"/>
              </a:rPr>
              <a:t>A storyboard is a control input, not a guarantee.</a:t>
            </a:r>
            <a:endParaRPr lang="en-US" sz="1800"/>
          </a:p>
        </p:txBody>
      </p:sp>
      <p:sp>
        <p:nvSpPr>
          <p:cNvPr id="19" name="Text 19"/>
          <p:cNvSpPr txBox="1"/>
          <p:nvPr/>
        </p:nvSpPr>
        <p:spPr>
          <a:xfrm>
            <a:off x="8522208" y="6153912"/>
            <a:ext cx="2788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 b="1">
                <a:solidFill>
                  <a:srgbClr val="D5F36A"/>
                </a:solidFill>
                <a:latin typeface="Arial"/>
                <a:hlinkClick r:id="rId3"/>
              </a:rPr>
              <a:t>OPEN COURSE MEDIA &gt;</a:t>
            </a:r>
            <a:endParaRPr lang="en-US" sz="11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PROMPTING FOR VIDEO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FFFFFF"/>
                </a:solidFill>
                <a:latin typeface="Arial"/>
              </a:rPr>
              <a:t>A good prompt reads like a shot plan.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Prompt structure informed by Seedance Prompts guides; fictional potato example written for this course.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47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1938528"/>
            <a:ext cx="4956048" cy="3255264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6108192" y="1920240"/>
            <a:ext cx="159105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A999FF"/>
                </a:solidFill>
                <a:latin typeface="Arial"/>
              </a:rPr>
              <a:t>SUBJECT</a:t>
            </a:r>
            <a:endParaRPr lang="en-US" sz="1400"/>
          </a:p>
        </p:txBody>
      </p:sp>
      <p:sp>
        <p:nvSpPr>
          <p:cNvPr id="8" name="Text 8"/>
          <p:cNvSpPr txBox="1"/>
          <p:nvPr/>
        </p:nvSpPr>
        <p:spPr>
          <a:xfrm>
            <a:off x="7653528" y="1920240"/>
            <a:ext cx="369417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FFFFFF"/>
                </a:solidFill>
                <a:latin typeface="Arial"/>
              </a:rPr>
              <a:t>The same potato on a velvet pedestal</a:t>
            </a:r>
            <a:endParaRPr lang="en-US" sz="1500"/>
          </a:p>
        </p:txBody>
      </p:sp>
      <p:sp>
        <p:nvSpPr>
          <p:cNvPr id="9" name="Rule 9"/>
          <p:cNvSpPr/>
          <p:nvPr/>
        </p:nvSpPr>
        <p:spPr>
          <a:xfrm>
            <a:off x="6108192" y="2377440"/>
            <a:ext cx="5230368" cy="0"/>
          </a:xfrm>
          <a:prstGeom prst="line">
            <a:avLst/>
          </a:prstGeom>
          <a:ln w="12700">
            <a:solidFill>
              <a:srgbClr val="59677F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6108192" y="2670048"/>
            <a:ext cx="159105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8EDCFF"/>
                </a:solidFill>
                <a:latin typeface="Arial"/>
              </a:rPr>
              <a:t>0-4 SEC</a:t>
            </a:r>
            <a:endParaRPr lang="en-US" sz="1400"/>
          </a:p>
        </p:txBody>
      </p:sp>
      <p:sp>
        <p:nvSpPr>
          <p:cNvPr id="11" name="Text 11"/>
          <p:cNvSpPr txBox="1"/>
          <p:nvPr/>
        </p:nvSpPr>
        <p:spPr>
          <a:xfrm>
            <a:off x="7653528" y="2670048"/>
            <a:ext cx="369417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FFFFFF"/>
                </a:solidFill>
                <a:latin typeface="Arial"/>
              </a:rPr>
              <a:t>Slow camera push; warm studio light</a:t>
            </a:r>
            <a:endParaRPr lang="en-US" sz="1500"/>
          </a:p>
        </p:txBody>
      </p:sp>
      <p:sp>
        <p:nvSpPr>
          <p:cNvPr id="12" name="Rule 12"/>
          <p:cNvSpPr/>
          <p:nvPr/>
        </p:nvSpPr>
        <p:spPr>
          <a:xfrm>
            <a:off x="6108192" y="3127248"/>
            <a:ext cx="5230368" cy="0"/>
          </a:xfrm>
          <a:prstGeom prst="line">
            <a:avLst/>
          </a:prstGeom>
          <a:ln w="12700">
            <a:solidFill>
              <a:srgbClr val="59677F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6108192" y="3419856"/>
            <a:ext cx="159105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FF9778"/>
                </a:solidFill>
                <a:latin typeface="Arial"/>
              </a:rPr>
              <a:t>4-8 SEC</a:t>
            </a:r>
            <a:endParaRPr lang="en-US" sz="1400"/>
          </a:p>
        </p:txBody>
      </p:sp>
      <p:sp>
        <p:nvSpPr>
          <p:cNvPr id="14" name="Text 14"/>
          <p:cNvSpPr txBox="1"/>
          <p:nvPr/>
        </p:nvSpPr>
        <p:spPr>
          <a:xfrm>
            <a:off x="7653528" y="3419856"/>
            <a:ext cx="369417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FFFFFF"/>
                </a:solidFill>
                <a:latin typeface="Arial"/>
              </a:rPr>
              <a:t>A hand lifts it; show texture close up</a:t>
            </a:r>
            <a:endParaRPr lang="en-US" sz="1500"/>
          </a:p>
        </p:txBody>
      </p:sp>
      <p:sp>
        <p:nvSpPr>
          <p:cNvPr id="15" name="Rule 15"/>
          <p:cNvSpPr/>
          <p:nvPr/>
        </p:nvSpPr>
        <p:spPr>
          <a:xfrm>
            <a:off x="6108192" y="3877056"/>
            <a:ext cx="5230368" cy="0"/>
          </a:xfrm>
          <a:prstGeom prst="line">
            <a:avLst/>
          </a:prstGeom>
          <a:ln w="12700">
            <a:solidFill>
              <a:srgbClr val="59677F"/>
            </a:solidFill>
          </a:ln>
        </p:spPr>
      </p:sp>
      <p:sp>
        <p:nvSpPr>
          <p:cNvPr id="16" name="Text 16"/>
          <p:cNvSpPr txBox="1"/>
          <p:nvPr/>
        </p:nvSpPr>
        <p:spPr>
          <a:xfrm>
            <a:off x="6108192" y="4169664"/>
            <a:ext cx="159105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D5F36A"/>
                </a:solidFill>
                <a:latin typeface="Arial"/>
              </a:rPr>
              <a:t>8-12 SEC</a:t>
            </a:r>
            <a:endParaRPr lang="en-US" sz="1400"/>
          </a:p>
        </p:txBody>
      </p:sp>
      <p:sp>
        <p:nvSpPr>
          <p:cNvPr id="17" name="Text 17"/>
          <p:cNvSpPr txBox="1"/>
          <p:nvPr/>
        </p:nvSpPr>
        <p:spPr>
          <a:xfrm>
            <a:off x="7653528" y="4169664"/>
            <a:ext cx="369417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FFFFFF"/>
                </a:solidFill>
                <a:latin typeface="Arial"/>
              </a:rPr>
              <a:t>Hero frame; space for a later headline</a:t>
            </a:r>
            <a:endParaRPr lang="en-US" sz="1500"/>
          </a:p>
        </p:txBody>
      </p:sp>
      <p:sp>
        <p:nvSpPr>
          <p:cNvPr id="18" name="Text 18"/>
          <p:cNvSpPr txBox="1"/>
          <p:nvPr/>
        </p:nvSpPr>
        <p:spPr>
          <a:xfrm>
            <a:off x="768096" y="5596128"/>
            <a:ext cx="10570464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D5F36A"/>
                </a:solidFill>
                <a:latin typeface="Arial"/>
              </a:rPr>
              <a:t>LOCK: same product · natural motion · no generated text</a:t>
            </a:r>
            <a:endParaRPr lang="en-US" sz="1800"/>
          </a:p>
        </p:txBody>
      </p:sp>
      <p:sp>
        <p:nvSpPr>
          <p:cNvPr id="19" name="Text 19"/>
          <p:cNvSpPr txBox="1"/>
          <p:nvPr/>
        </p:nvSpPr>
        <p:spPr>
          <a:xfrm>
            <a:off x="8522208" y="6153912"/>
            <a:ext cx="2788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 b="1">
                <a:solidFill>
                  <a:srgbClr val="D5F36A"/>
                </a:solidFill>
                <a:latin typeface="Arial"/>
                <a:hlinkClick r:id="rId3"/>
              </a:rPr>
              <a:t>VIEW PROMPT EXAMPLES &gt;</a:t>
            </a:r>
            <a:endParaRPr lang="en-US" sz="11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ONE BRIEF · IMAGE · MOTION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131B2B"/>
                </a:solidFill>
                <a:latin typeface="Arial"/>
              </a:rPr>
              <a:t>Direct the campaign from still to video.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Prompting principles: OpenAI Academy, Creating images with ChatGPT; Runway, Image to Video Prompting Guide. Example campaign is fictional.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48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874520"/>
            <a:ext cx="4160520" cy="3255264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786384" y="5440680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545B5"/>
                </a:solidFill>
                <a:latin typeface="Arial"/>
              </a:rPr>
              <a:t>THE BRIEF</a:t>
            </a:r>
            <a:endParaRPr lang="en-US" sz="1200"/>
          </a:p>
        </p:txBody>
      </p:sp>
      <p:sp>
        <p:nvSpPr>
          <p:cNvPr id="8" name="Text 8"/>
          <p:cNvSpPr txBox="1"/>
          <p:nvPr/>
        </p:nvSpPr>
        <p:spPr>
          <a:xfrm>
            <a:off x="1993392" y="5385816"/>
            <a:ext cx="9144000" cy="36576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131B2B"/>
                </a:solidFill>
                <a:latin typeface="Arial"/>
              </a:rPr>
              <a:t>Home cooks · make a potato feel special · visit the product page</a:t>
            </a:r>
            <a:endParaRPr lang="en-US" sz="1300"/>
          </a:p>
        </p:txBody>
      </p:sp>
      <p:sp>
        <p:nvSpPr>
          <p:cNvPr id="9" name="Rule 9"/>
          <p:cNvSpPr/>
          <p:nvPr/>
        </p:nvSpPr>
        <p:spPr>
          <a:xfrm>
            <a:off x="5294376" y="1865376"/>
            <a:ext cx="0" cy="3346704"/>
          </a:xfrm>
          <a:prstGeom prst="line">
            <a:avLst/>
          </a:prstGeom>
          <a:ln w="15240">
            <a:solidFill>
              <a:srgbClr val="D9D6CF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5650992" y="1901952"/>
            <a:ext cx="53035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01  DIRECT THE STILL</a:t>
            </a:r>
            <a:endParaRPr lang="en-US" sz="1300"/>
          </a:p>
        </p:txBody>
      </p:sp>
      <p:sp>
        <p:nvSpPr>
          <p:cNvPr id="11" name="Text 11"/>
          <p:cNvSpPr txBox="1"/>
          <p:nvPr/>
        </p:nvSpPr>
        <p:spPr>
          <a:xfrm>
            <a:off x="5650992" y="2267712"/>
            <a:ext cx="5257800" cy="36576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131B2B"/>
                </a:solidFill>
                <a:latin typeface="Arial"/>
              </a:rPr>
              <a:t>Subject · scene · look · frame · constraints</a:t>
            </a:r>
            <a:endParaRPr lang="en-US" sz="1500"/>
          </a:p>
        </p:txBody>
      </p:sp>
      <p:sp>
        <p:nvSpPr>
          <p:cNvPr id="12" name="Text 12"/>
          <p:cNvSpPr txBox="1"/>
          <p:nvPr/>
        </p:nvSpPr>
        <p:spPr>
          <a:xfrm>
            <a:off x="5650992" y="2807208"/>
            <a:ext cx="526694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687183"/>
                </a:solidFill>
                <a:latin typeface="Arial"/>
              </a:rPr>
              <a:t>Potato on velvet pedestal.</a:t>
            </a:r>
            <a:endParaRPr lang="en-US" sz="1400"/>
          </a:p>
        </p:txBody>
      </p:sp>
      <p:sp>
        <p:nvSpPr>
          <p:cNvPr id="13" name="Text 13"/>
          <p:cNvSpPr txBox="1"/>
          <p:nvPr/>
        </p:nvSpPr>
        <p:spPr>
          <a:xfrm>
            <a:off x="5650992" y="3108960"/>
            <a:ext cx="526694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687183"/>
                </a:solidFill>
                <a:latin typeface="Arial"/>
              </a:rPr>
              <a:t>Elegant studio light; portrait crop;</a:t>
            </a:r>
            <a:endParaRPr lang="en-US" sz="1400"/>
          </a:p>
        </p:txBody>
      </p:sp>
      <p:sp>
        <p:nvSpPr>
          <p:cNvPr id="14" name="Text 14"/>
          <p:cNvSpPr txBox="1"/>
          <p:nvPr/>
        </p:nvSpPr>
        <p:spPr>
          <a:xfrm>
            <a:off x="5650992" y="3410712"/>
            <a:ext cx="526694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687183"/>
                </a:solidFill>
                <a:latin typeface="Arial"/>
              </a:rPr>
              <a:t>space for copy; no invented claims or logos.</a:t>
            </a:r>
            <a:endParaRPr lang="en-US" sz="1400"/>
          </a:p>
        </p:txBody>
      </p:sp>
      <p:sp>
        <p:nvSpPr>
          <p:cNvPr id="15" name="Rule 15"/>
          <p:cNvSpPr/>
          <p:nvPr/>
        </p:nvSpPr>
        <p:spPr>
          <a:xfrm>
            <a:off x="5650992" y="3840480"/>
            <a:ext cx="5431536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16" name="Text 16"/>
          <p:cNvSpPr txBox="1"/>
          <p:nvPr/>
        </p:nvSpPr>
        <p:spPr>
          <a:xfrm>
            <a:off x="5650992" y="3995928"/>
            <a:ext cx="53035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146A89"/>
                </a:solidFill>
                <a:latin typeface="Arial"/>
              </a:rPr>
              <a:t>02  DIRECT THE MOTION</a:t>
            </a:r>
            <a:endParaRPr lang="en-US" sz="1300"/>
          </a:p>
        </p:txBody>
      </p:sp>
      <p:sp>
        <p:nvSpPr>
          <p:cNvPr id="17" name="Text 17"/>
          <p:cNvSpPr txBox="1"/>
          <p:nvPr/>
        </p:nvSpPr>
        <p:spPr>
          <a:xfrm>
            <a:off x="5650992" y="4334256"/>
            <a:ext cx="6858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146A89"/>
                </a:solidFill>
                <a:latin typeface="Arial"/>
              </a:rPr>
              <a:t>0-3s</a:t>
            </a:r>
            <a:endParaRPr lang="en-US" sz="1300"/>
          </a:p>
        </p:txBody>
      </p:sp>
      <p:sp>
        <p:nvSpPr>
          <p:cNvPr id="18" name="Text 18"/>
          <p:cNvSpPr txBox="1"/>
          <p:nvPr/>
        </p:nvSpPr>
        <p:spPr>
          <a:xfrm>
            <a:off x="6419088" y="4334256"/>
            <a:ext cx="46177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131B2B"/>
                </a:solidFill>
                <a:latin typeface="Arial"/>
              </a:rPr>
              <a:t>Slow camera push toward the pedestal</a:t>
            </a:r>
            <a:endParaRPr lang="en-US" sz="1300"/>
          </a:p>
        </p:txBody>
      </p:sp>
      <p:sp>
        <p:nvSpPr>
          <p:cNvPr id="19" name="Text 19"/>
          <p:cNvSpPr txBox="1"/>
          <p:nvPr/>
        </p:nvSpPr>
        <p:spPr>
          <a:xfrm>
            <a:off x="5650992" y="4754880"/>
            <a:ext cx="6858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146A89"/>
                </a:solidFill>
                <a:latin typeface="Arial"/>
              </a:rPr>
              <a:t>3-7s</a:t>
            </a:r>
            <a:endParaRPr lang="en-US" sz="1300"/>
          </a:p>
        </p:txBody>
      </p:sp>
      <p:sp>
        <p:nvSpPr>
          <p:cNvPr id="20" name="Text 20"/>
          <p:cNvSpPr txBox="1"/>
          <p:nvPr/>
        </p:nvSpPr>
        <p:spPr>
          <a:xfrm>
            <a:off x="6419088" y="4754880"/>
            <a:ext cx="46177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131B2B"/>
                </a:solidFill>
                <a:latin typeface="Arial"/>
              </a:rPr>
              <a:t>Light sweeps across the potato</a:t>
            </a:r>
            <a:endParaRPr lang="en-US" sz="1300"/>
          </a:p>
        </p:txBody>
      </p:sp>
      <p:sp>
        <p:nvSpPr>
          <p:cNvPr id="21" name="Text 21"/>
          <p:cNvSpPr txBox="1"/>
          <p:nvPr/>
        </p:nvSpPr>
        <p:spPr>
          <a:xfrm>
            <a:off x="5650992" y="5175504"/>
            <a:ext cx="6858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146A89"/>
                </a:solidFill>
                <a:latin typeface="Arial"/>
              </a:rPr>
              <a:t>7-10s</a:t>
            </a:r>
            <a:endParaRPr lang="en-US" sz="1300"/>
          </a:p>
        </p:txBody>
      </p:sp>
      <p:sp>
        <p:nvSpPr>
          <p:cNvPr id="22" name="Text 22"/>
          <p:cNvSpPr txBox="1"/>
          <p:nvPr/>
        </p:nvSpPr>
        <p:spPr>
          <a:xfrm>
            <a:off x="6419088" y="5175504"/>
            <a:ext cx="46177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131B2B"/>
                </a:solidFill>
                <a:latin typeface="Arial"/>
              </a:rPr>
              <a:t>Hold a clean frame for the call to action</a:t>
            </a:r>
            <a:endParaRPr lang="en-US" sz="1300"/>
          </a:p>
        </p:txBody>
      </p:sp>
      <p:sp>
        <p:nvSpPr>
          <p:cNvPr id="23" name="Text 23"/>
          <p:cNvSpPr txBox="1"/>
          <p:nvPr/>
        </p:nvSpPr>
        <p:spPr>
          <a:xfrm>
            <a:off x="786384" y="5989320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6545B5"/>
                </a:solidFill>
                <a:latin typeface="Arial"/>
              </a:rPr>
              <a:t>Review: does the output keep the brief, look credible and make the next action clear?</a:t>
            </a:r>
            <a:endParaRPr lang="en-US" sz="15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8EDCFF"/>
                </a:solidFill>
                <a:latin typeface="Arial"/>
              </a:rPr>
              <a:t>MOTION CONTROL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131B2B"/>
                </a:solidFill>
                <a:latin typeface="Arial"/>
              </a:rPr>
              <a:t>One performance can guide several looks.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User-supplied ComfyUI example; SAM 3D Body estimates a 3D human mesh and is one part of this workflow.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49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865376"/>
            <a:ext cx="2423160" cy="4306824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3867912" y="2093976"/>
            <a:ext cx="287121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SOURCE VIDEO</a:t>
            </a:r>
            <a:endParaRPr lang="en-US" sz="1600"/>
          </a:p>
        </p:txBody>
      </p:sp>
      <p:sp>
        <p:nvSpPr>
          <p:cNvPr id="8" name="Text 8"/>
          <p:cNvSpPr txBox="1"/>
          <p:nvPr/>
        </p:nvSpPr>
        <p:spPr>
          <a:xfrm>
            <a:off x="6830568" y="2093976"/>
            <a:ext cx="4407408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The performer supplies the movement.</a:t>
            </a:r>
            <a:endParaRPr lang="en-US" sz="1700"/>
          </a:p>
        </p:txBody>
      </p:sp>
      <p:sp>
        <p:nvSpPr>
          <p:cNvPr id="9" name="Rule 9"/>
          <p:cNvSpPr/>
          <p:nvPr/>
        </p:nvSpPr>
        <p:spPr>
          <a:xfrm>
            <a:off x="3867912" y="2670048"/>
            <a:ext cx="7434072" cy="0"/>
          </a:xfrm>
          <a:prstGeom prst="line">
            <a:avLst/>
          </a:prstGeom>
          <a:ln w="12700">
            <a:solidFill>
              <a:srgbClr val="D4D1CB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3867912" y="3099816"/>
            <a:ext cx="287121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46A89"/>
                </a:solidFill>
                <a:latin typeface="Arial"/>
              </a:rPr>
              <a:t>3D BODY GUIDE</a:t>
            </a:r>
            <a:endParaRPr lang="en-US" sz="1600"/>
          </a:p>
        </p:txBody>
      </p:sp>
      <p:sp>
        <p:nvSpPr>
          <p:cNvPr id="11" name="Text 11"/>
          <p:cNvSpPr txBox="1"/>
          <p:nvPr/>
        </p:nvSpPr>
        <p:spPr>
          <a:xfrm>
            <a:off x="6830568" y="3099816"/>
            <a:ext cx="4407408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A reconstructed body helps track pose.</a:t>
            </a:r>
            <a:endParaRPr lang="en-US" sz="1700"/>
          </a:p>
        </p:txBody>
      </p:sp>
      <p:sp>
        <p:nvSpPr>
          <p:cNvPr id="12" name="Rule 12"/>
          <p:cNvSpPr/>
          <p:nvPr/>
        </p:nvSpPr>
        <p:spPr>
          <a:xfrm>
            <a:off x="3867912" y="3675888"/>
            <a:ext cx="7434072" cy="0"/>
          </a:xfrm>
          <a:prstGeom prst="line">
            <a:avLst/>
          </a:prstGeom>
          <a:ln w="12700">
            <a:solidFill>
              <a:srgbClr val="D4D1CB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3867912" y="4105656"/>
            <a:ext cx="287121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A84A31"/>
                </a:solidFill>
                <a:latin typeface="Arial"/>
              </a:rPr>
              <a:t>NEW CHARACTERS</a:t>
            </a:r>
            <a:endParaRPr lang="en-US" sz="1600"/>
          </a:p>
        </p:txBody>
      </p:sp>
      <p:sp>
        <p:nvSpPr>
          <p:cNvPr id="14" name="Text 14"/>
          <p:cNvSpPr txBox="1"/>
          <p:nvPr/>
        </p:nvSpPr>
        <p:spPr>
          <a:xfrm>
            <a:off x="6830568" y="4105656"/>
            <a:ext cx="4407408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Generation changes the appearance.</a:t>
            </a:r>
            <a:endParaRPr lang="en-US" sz="1700"/>
          </a:p>
        </p:txBody>
      </p:sp>
      <p:sp>
        <p:nvSpPr>
          <p:cNvPr id="15" name="Text 15"/>
          <p:cNvSpPr txBox="1"/>
          <p:nvPr/>
        </p:nvSpPr>
        <p:spPr>
          <a:xfrm>
            <a:off x="3867912" y="5641848"/>
            <a:ext cx="7443216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Watch the original / 3D body / generated-character comparison.</a:t>
            </a:r>
            <a:endParaRPr lang="en-US" sz="1600"/>
          </a:p>
        </p:txBody>
      </p:sp>
      <p:sp>
        <p:nvSpPr>
          <p:cNvPr id="16" name="Text 16"/>
          <p:cNvSpPr txBox="1"/>
          <p:nvPr/>
        </p:nvSpPr>
        <p:spPr>
          <a:xfrm>
            <a:off x="8522208" y="6153912"/>
            <a:ext cx="2788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 b="1">
                <a:solidFill>
                  <a:srgbClr val="6545B5"/>
                </a:solidFill>
                <a:latin typeface="Arial"/>
                <a:hlinkClick r:id="rId3"/>
              </a:rPr>
              <a:t>OPEN COURSE MEDIA &gt;</a:t>
            </a:r>
            <a:endParaRPr lang="en-US" sz="11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ONE RECORDING, MANY ASSETS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131B2B"/>
                </a:solidFill>
                <a:latin typeface="Arial"/>
              </a:rPr>
              <a:t>One conversation. Five useful outputs.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50</a:t>
            </a:r>
            <a:endParaRPr lang="en-US" sz="1000"/>
          </a:p>
        </p:txBody>
      </p:sp>
      <p:sp>
        <p:nvSpPr>
          <p:cNvPr id="5" name="Text 5"/>
          <p:cNvSpPr txBox="1"/>
          <p:nvPr/>
        </p:nvSpPr>
        <p:spPr>
          <a:xfrm>
            <a:off x="777240" y="1920240"/>
            <a:ext cx="475488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START WITH A REAL CUSTOMER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777240" y="2514600"/>
            <a:ext cx="4937760" cy="46888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600" b="1">
                <a:solidFill>
                  <a:srgbClr val="131B2B"/>
                </a:solidFill>
                <a:latin typeface="Arial"/>
              </a:rPr>
              <a:t>What did you try?</a:t>
            </a:r>
            <a:endParaRPr lang="en-US" sz="2600"/>
          </a:p>
        </p:txBody>
      </p:sp>
      <p:sp>
        <p:nvSpPr>
          <p:cNvPr id="7" name="Text 7"/>
          <p:cNvSpPr txBox="1"/>
          <p:nvPr/>
        </p:nvSpPr>
        <p:spPr>
          <a:xfrm>
            <a:off x="777240" y="3054096"/>
            <a:ext cx="4937760" cy="46888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600" b="1">
                <a:solidFill>
                  <a:srgbClr val="131B2B"/>
                </a:solidFill>
                <a:latin typeface="Arial"/>
              </a:rPr>
              <a:t>Where did you get stuck?</a:t>
            </a:r>
            <a:endParaRPr lang="en-US" sz="2600"/>
          </a:p>
        </p:txBody>
      </p:sp>
      <p:sp>
        <p:nvSpPr>
          <p:cNvPr id="8" name="Text 8"/>
          <p:cNvSpPr txBox="1"/>
          <p:nvPr/>
        </p:nvSpPr>
        <p:spPr>
          <a:xfrm>
            <a:off x="777240" y="3593592"/>
            <a:ext cx="4937760" cy="46888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600" b="1">
                <a:solidFill>
                  <a:srgbClr val="131B2B"/>
                </a:solidFill>
                <a:latin typeface="Arial"/>
              </a:rPr>
              <a:t>What finally helped?</a:t>
            </a:r>
            <a:endParaRPr lang="en-US" sz="2600"/>
          </a:p>
        </p:txBody>
      </p:sp>
      <p:sp>
        <p:nvSpPr>
          <p:cNvPr id="9" name="Text 9"/>
          <p:cNvSpPr txBox="1"/>
          <p:nvPr/>
        </p:nvSpPr>
        <p:spPr>
          <a:xfrm>
            <a:off x="777240" y="4645152"/>
            <a:ext cx="475488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687183"/>
                </a:solidFill>
                <a:latin typeface="Arial"/>
              </a:rPr>
              <a:t>Record with permission. Mark the best moment.</a:t>
            </a:r>
            <a:endParaRPr lang="en-US" sz="1600"/>
          </a:p>
        </p:txBody>
      </p:sp>
      <p:sp>
        <p:nvSpPr>
          <p:cNvPr id="10" name="Text 10"/>
          <p:cNvSpPr txBox="1"/>
          <p:nvPr/>
        </p:nvSpPr>
        <p:spPr>
          <a:xfrm>
            <a:off x="777240" y="5001768"/>
            <a:ext cx="475488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687183"/>
                </a:solidFill>
                <a:latin typeface="Arial"/>
              </a:rPr>
              <a:t>Keep their words and context accurate.</a:t>
            </a:r>
            <a:endParaRPr lang="en-US" sz="1600"/>
          </a:p>
        </p:txBody>
      </p:sp>
      <p:sp>
        <p:nvSpPr>
          <p:cNvPr id="11" name="Rule 11"/>
          <p:cNvSpPr/>
          <p:nvPr/>
        </p:nvSpPr>
        <p:spPr>
          <a:xfrm>
            <a:off x="5596128" y="1938528"/>
            <a:ext cx="0" cy="3529584"/>
          </a:xfrm>
          <a:prstGeom prst="line">
            <a:avLst/>
          </a:prstGeom>
          <a:ln w="15240">
            <a:solidFill>
              <a:srgbClr val="C8C2B7"/>
            </a:solidFill>
          </a:ln>
        </p:spPr>
      </p:sp>
      <p:sp>
        <p:nvSpPr>
          <p:cNvPr id="12" name="Text 12"/>
          <p:cNvSpPr txBox="1"/>
          <p:nvPr/>
        </p:nvSpPr>
        <p:spPr>
          <a:xfrm>
            <a:off x="5989320" y="1993392"/>
            <a:ext cx="19202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PODCAST</a:t>
            </a:r>
            <a:endParaRPr lang="en-US" sz="1300"/>
          </a:p>
        </p:txBody>
      </p:sp>
      <p:sp>
        <p:nvSpPr>
          <p:cNvPr id="13" name="Text 13"/>
          <p:cNvSpPr txBox="1"/>
          <p:nvPr/>
        </p:nvSpPr>
        <p:spPr>
          <a:xfrm>
            <a:off x="5989320" y="2249424"/>
            <a:ext cx="539496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131B2B"/>
                </a:solidFill>
                <a:latin typeface="Arial"/>
              </a:rPr>
              <a:t>The full story, edited for clarity</a:t>
            </a:r>
            <a:endParaRPr lang="en-US" sz="1700"/>
          </a:p>
        </p:txBody>
      </p:sp>
      <p:sp>
        <p:nvSpPr>
          <p:cNvPr id="14" name="Text 14"/>
          <p:cNvSpPr txBox="1"/>
          <p:nvPr/>
        </p:nvSpPr>
        <p:spPr>
          <a:xfrm>
            <a:off x="5989320" y="2688336"/>
            <a:ext cx="19202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SOCIAL CLIP</a:t>
            </a:r>
            <a:endParaRPr lang="en-US" sz="1300"/>
          </a:p>
        </p:txBody>
      </p:sp>
      <p:sp>
        <p:nvSpPr>
          <p:cNvPr id="15" name="Text 15"/>
          <p:cNvSpPr txBox="1"/>
          <p:nvPr/>
        </p:nvSpPr>
        <p:spPr>
          <a:xfrm>
            <a:off x="5989320" y="2944368"/>
            <a:ext cx="539496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131B2B"/>
                </a:solidFill>
                <a:latin typeface="Arial"/>
              </a:rPr>
              <a:t>One problem and one useful answer</a:t>
            </a:r>
            <a:endParaRPr lang="en-US" sz="1700"/>
          </a:p>
        </p:txBody>
      </p:sp>
      <p:sp>
        <p:nvSpPr>
          <p:cNvPr id="16" name="Text 16"/>
          <p:cNvSpPr txBox="1"/>
          <p:nvPr/>
        </p:nvSpPr>
        <p:spPr>
          <a:xfrm>
            <a:off x="5989320" y="3383280"/>
            <a:ext cx="19202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EMAIL</a:t>
            </a:r>
            <a:endParaRPr lang="en-US" sz="1300"/>
          </a:p>
        </p:txBody>
      </p:sp>
      <p:sp>
        <p:nvSpPr>
          <p:cNvPr id="17" name="Text 17"/>
          <p:cNvSpPr txBox="1"/>
          <p:nvPr/>
        </p:nvSpPr>
        <p:spPr>
          <a:xfrm>
            <a:off x="5989320" y="3639312"/>
            <a:ext cx="539496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131B2B"/>
                </a:solidFill>
                <a:latin typeface="Arial"/>
              </a:rPr>
              <a:t>The insight + a practical next step</a:t>
            </a:r>
            <a:endParaRPr lang="en-US" sz="1700"/>
          </a:p>
        </p:txBody>
      </p:sp>
      <p:sp>
        <p:nvSpPr>
          <p:cNvPr id="18" name="Text 18"/>
          <p:cNvSpPr txBox="1"/>
          <p:nvPr/>
        </p:nvSpPr>
        <p:spPr>
          <a:xfrm>
            <a:off x="5989320" y="4078224"/>
            <a:ext cx="19202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ARTICLE</a:t>
            </a:r>
            <a:endParaRPr lang="en-US" sz="1300"/>
          </a:p>
        </p:txBody>
      </p:sp>
      <p:sp>
        <p:nvSpPr>
          <p:cNvPr id="19" name="Text 19"/>
          <p:cNvSpPr txBox="1"/>
          <p:nvPr/>
        </p:nvSpPr>
        <p:spPr>
          <a:xfrm>
            <a:off x="5989320" y="4334256"/>
            <a:ext cx="539496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131B2B"/>
                </a:solidFill>
                <a:latin typeface="Arial"/>
              </a:rPr>
              <a:t>Answer the question people search</a:t>
            </a:r>
            <a:endParaRPr lang="en-US" sz="1700"/>
          </a:p>
        </p:txBody>
      </p:sp>
      <p:sp>
        <p:nvSpPr>
          <p:cNvPr id="20" name="Text 20"/>
          <p:cNvSpPr txBox="1"/>
          <p:nvPr/>
        </p:nvSpPr>
        <p:spPr>
          <a:xfrm>
            <a:off x="5989320" y="4773168"/>
            <a:ext cx="19202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AD</a:t>
            </a:r>
            <a:endParaRPr lang="en-US" sz="1300"/>
          </a:p>
        </p:txBody>
      </p:sp>
      <p:sp>
        <p:nvSpPr>
          <p:cNvPr id="21" name="Text 21"/>
          <p:cNvSpPr txBox="1"/>
          <p:nvPr/>
        </p:nvSpPr>
        <p:spPr>
          <a:xfrm>
            <a:off x="5989320" y="5029200"/>
            <a:ext cx="539496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131B2B"/>
                </a:solidFill>
                <a:latin typeface="Arial"/>
              </a:rPr>
              <a:t>A hook to test, with a clear action</a:t>
            </a:r>
            <a:endParaRPr lang="en-US" sz="1700"/>
          </a:p>
        </p:txBody>
      </p:sp>
      <p:sp>
        <p:nvSpPr>
          <p:cNvPr id="22" name="Text 22"/>
          <p:cNvSpPr txBox="1"/>
          <p:nvPr/>
        </p:nvSpPr>
        <p:spPr>
          <a:xfrm>
            <a:off x="777240" y="5925312"/>
            <a:ext cx="1069848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6545B5"/>
                </a:solidFill>
                <a:latin typeface="Arial"/>
              </a:rPr>
              <a:t>TRY IT  /  Choose one interview moment. Write a clip hook and an email subject.</a:t>
            </a:r>
            <a:endParaRPr lang="en-US" sz="17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VIDEO ANALYSIS WITH GEMINI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FFFFFF"/>
                </a:solidFill>
                <a:latin typeface="Arial"/>
              </a:rPr>
              <a:t>Turn an ad into a reusable shot plan.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Google Gemini video understanding: ai.google.dev/gemini-api/docs/video-understanding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51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77240" y="1901952"/>
            <a:ext cx="54864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ASK ABOUT A VIDEO YOU CAN SHARE</a:t>
            </a:r>
            <a:endParaRPr lang="en-US" sz="1300"/>
          </a:p>
        </p:txBody>
      </p:sp>
      <p:sp>
        <p:nvSpPr>
          <p:cNvPr id="7" name="Text 7"/>
          <p:cNvSpPr txBox="1"/>
          <p:nvPr/>
        </p:nvSpPr>
        <p:spPr>
          <a:xfrm>
            <a:off x="777240" y="2450592"/>
            <a:ext cx="553212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FFFFFF"/>
                </a:solidFill>
                <a:latin typeface="Arial"/>
              </a:rPr>
              <a:t>Mark the hook, problem, proof and CTA.</a:t>
            </a:r>
            <a:endParaRPr lang="en-US" sz="2000"/>
          </a:p>
        </p:txBody>
      </p:sp>
      <p:sp>
        <p:nvSpPr>
          <p:cNvPr id="8" name="Text 8"/>
          <p:cNvSpPr txBox="1"/>
          <p:nvPr/>
        </p:nvSpPr>
        <p:spPr>
          <a:xfrm>
            <a:off x="777240" y="2907792"/>
            <a:ext cx="553212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>
                <a:solidFill>
                  <a:srgbClr val="FFFFFF"/>
                </a:solidFill>
                <a:latin typeface="Arial"/>
              </a:rPr>
              <a:t>Give timestamps in MM:SS.</a:t>
            </a:r>
            <a:endParaRPr lang="en-US" sz="2000"/>
          </a:p>
        </p:txBody>
      </p:sp>
      <p:sp>
        <p:nvSpPr>
          <p:cNvPr id="9" name="Text 9"/>
          <p:cNvSpPr txBox="1"/>
          <p:nvPr/>
        </p:nvSpPr>
        <p:spPr>
          <a:xfrm>
            <a:off x="777240" y="3364992"/>
            <a:ext cx="553212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>
                <a:solidFill>
                  <a:srgbClr val="FFFFFF"/>
                </a:solidFill>
                <a:latin typeface="Arial"/>
              </a:rPr>
              <a:t>Describe the camera, cuts and sound.</a:t>
            </a:r>
            <a:endParaRPr lang="en-US" sz="2000"/>
          </a:p>
        </p:txBody>
      </p:sp>
      <p:sp>
        <p:nvSpPr>
          <p:cNvPr id="10" name="Text 10"/>
          <p:cNvSpPr txBox="1"/>
          <p:nvPr/>
        </p:nvSpPr>
        <p:spPr>
          <a:xfrm>
            <a:off x="777240" y="3822192"/>
            <a:ext cx="553212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>
                <a:solidFill>
                  <a:srgbClr val="FFFFFF"/>
                </a:solidFill>
                <a:latin typeface="Arial"/>
              </a:rPr>
              <a:t>Separate observations from guesses.</a:t>
            </a:r>
            <a:endParaRPr lang="en-US" sz="2000"/>
          </a:p>
        </p:txBody>
      </p:sp>
      <p:sp>
        <p:nvSpPr>
          <p:cNvPr id="11" name="Text 11"/>
          <p:cNvSpPr txBox="1"/>
          <p:nvPr/>
        </p:nvSpPr>
        <p:spPr>
          <a:xfrm>
            <a:off x="777240" y="4727448"/>
            <a:ext cx="57607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8EDCFF"/>
                </a:solidFill>
                <a:latin typeface="Arial"/>
              </a:rPr>
              <a:t>Check the analysis against the actual video.</a:t>
            </a:r>
            <a:endParaRPr lang="en-US" sz="1600"/>
          </a:p>
        </p:txBody>
      </p:sp>
      <p:sp>
        <p:nvSpPr>
          <p:cNvPr id="12" name="Rule 12"/>
          <p:cNvSpPr/>
          <p:nvPr/>
        </p:nvSpPr>
        <p:spPr>
          <a:xfrm>
            <a:off x="6583680" y="1920240"/>
            <a:ext cx="0" cy="3429000"/>
          </a:xfrm>
          <a:prstGeom prst="line">
            <a:avLst/>
          </a:prstGeom>
          <a:ln w="15240">
            <a:solidFill>
              <a:srgbClr val="42506A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7040880" y="1901952"/>
            <a:ext cx="43891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YOUR ORIGINAL VERSION</a:t>
            </a:r>
            <a:endParaRPr lang="en-US" sz="1300"/>
          </a:p>
        </p:txBody>
      </p:sp>
      <p:sp>
        <p:nvSpPr>
          <p:cNvPr id="14" name="Text 14"/>
          <p:cNvSpPr txBox="1"/>
          <p:nvPr/>
        </p:nvSpPr>
        <p:spPr>
          <a:xfrm>
            <a:off x="7040880" y="2487168"/>
            <a:ext cx="42062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8EDCFF"/>
                </a:solidFill>
                <a:latin typeface="Arial"/>
              </a:rPr>
              <a:t>HOOK</a:t>
            </a:r>
            <a:endParaRPr lang="en-US" sz="1300"/>
          </a:p>
        </p:txBody>
      </p:sp>
      <p:sp>
        <p:nvSpPr>
          <p:cNvPr id="15" name="Text 15"/>
          <p:cNvSpPr txBox="1"/>
          <p:nvPr/>
        </p:nvSpPr>
        <p:spPr>
          <a:xfrm>
            <a:off x="7040880" y="2798064"/>
            <a:ext cx="429768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FFFFFF"/>
                </a:solidFill>
                <a:latin typeface="Arial"/>
              </a:rPr>
              <a:t>Open on your customer problem.</a:t>
            </a:r>
            <a:endParaRPr lang="en-US" sz="1700"/>
          </a:p>
        </p:txBody>
      </p:sp>
      <p:sp>
        <p:nvSpPr>
          <p:cNvPr id="16" name="Text 16"/>
          <p:cNvSpPr txBox="1"/>
          <p:nvPr/>
        </p:nvSpPr>
        <p:spPr>
          <a:xfrm>
            <a:off x="7040880" y="3419856"/>
            <a:ext cx="42062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8EDCFF"/>
                </a:solidFill>
                <a:latin typeface="Arial"/>
              </a:rPr>
              <a:t>PROOF</a:t>
            </a:r>
            <a:endParaRPr lang="en-US" sz="1300"/>
          </a:p>
        </p:txBody>
      </p:sp>
      <p:sp>
        <p:nvSpPr>
          <p:cNvPr id="17" name="Text 17"/>
          <p:cNvSpPr txBox="1"/>
          <p:nvPr/>
        </p:nvSpPr>
        <p:spPr>
          <a:xfrm>
            <a:off x="7040880" y="3730752"/>
            <a:ext cx="429768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FFFFFF"/>
                </a:solidFill>
                <a:latin typeface="Arial"/>
              </a:rPr>
              <a:t>Show your own prototype working.</a:t>
            </a:r>
            <a:endParaRPr lang="en-US" sz="1700"/>
          </a:p>
        </p:txBody>
      </p:sp>
      <p:sp>
        <p:nvSpPr>
          <p:cNvPr id="18" name="Text 18"/>
          <p:cNvSpPr txBox="1"/>
          <p:nvPr/>
        </p:nvSpPr>
        <p:spPr>
          <a:xfrm>
            <a:off x="7040880" y="4352544"/>
            <a:ext cx="42062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8EDCFF"/>
                </a:solidFill>
                <a:latin typeface="Arial"/>
              </a:rPr>
              <a:t>CTA</a:t>
            </a:r>
            <a:endParaRPr lang="en-US" sz="1300"/>
          </a:p>
        </p:txBody>
      </p:sp>
      <p:sp>
        <p:nvSpPr>
          <p:cNvPr id="19" name="Text 19"/>
          <p:cNvSpPr txBox="1"/>
          <p:nvPr/>
        </p:nvSpPr>
        <p:spPr>
          <a:xfrm>
            <a:off x="7040880" y="4663440"/>
            <a:ext cx="429768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FFFFFF"/>
                </a:solidFill>
                <a:latin typeface="Arial"/>
              </a:rPr>
              <a:t>Send viewers to your website.</a:t>
            </a:r>
            <a:endParaRPr lang="en-US" sz="1700"/>
          </a:p>
        </p:txBody>
      </p:sp>
      <p:sp>
        <p:nvSpPr>
          <p:cNvPr id="20" name="Text 20"/>
          <p:cNvSpPr txBox="1"/>
          <p:nvPr/>
        </p:nvSpPr>
        <p:spPr>
          <a:xfrm>
            <a:off x="777240" y="5907024"/>
            <a:ext cx="1078992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D5F36A"/>
                </a:solidFill>
                <a:latin typeface="Arial"/>
              </a:rPr>
              <a:t>CLASS DEMO  /  Analyse one short ad. Turn the structure into a three-shot script.</a:t>
            </a:r>
            <a:endParaRPr lang="en-US" sz="17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146A89"/>
                </a:solidFill>
                <a:latin typeface="Arial"/>
              </a:rPr>
              <a:t>TREND RESEARCH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131B2B"/>
                </a:solidFill>
                <a:latin typeface="Arial"/>
              </a:rPr>
              <a:t>Find a pattern worth testing.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Suggested classroom experiment. TikTok Creative Center: ads.tiktok.com/business/creativecenter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52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86384" y="1965960"/>
            <a:ext cx="5212080" cy="9144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800" b="1">
                <a:solidFill>
                  <a:srgbClr val="146A89"/>
                </a:solidFill>
                <a:latin typeface="Arial"/>
              </a:rPr>
              <a:t>3 examples</a:t>
            </a:r>
            <a:endParaRPr lang="en-US" sz="4800"/>
          </a:p>
        </p:txBody>
      </p:sp>
      <p:sp>
        <p:nvSpPr>
          <p:cNvPr id="7" name="Text 7"/>
          <p:cNvSpPr txBox="1"/>
          <p:nvPr/>
        </p:nvSpPr>
        <p:spPr>
          <a:xfrm>
            <a:off x="813816" y="3017520"/>
            <a:ext cx="5120640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 b="1">
                <a:solidFill>
                  <a:srgbClr val="131B2B"/>
                </a:solidFill>
                <a:latin typeface="Arial"/>
              </a:rPr>
              <a:t>from the same niche</a:t>
            </a:r>
            <a:endParaRPr lang="en-US" sz="2200"/>
          </a:p>
        </p:txBody>
      </p:sp>
      <p:sp>
        <p:nvSpPr>
          <p:cNvPr id="8" name="Text 8"/>
          <p:cNvSpPr txBox="1"/>
          <p:nvPr/>
        </p:nvSpPr>
        <p:spPr>
          <a:xfrm>
            <a:off x="813816" y="3657600"/>
            <a:ext cx="521208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687183"/>
                </a:solidFill>
                <a:latin typeface="Arial"/>
              </a:rPr>
              <a:t>Save each link, date and audience.</a:t>
            </a:r>
            <a:endParaRPr lang="en-US" sz="1800"/>
          </a:p>
        </p:txBody>
      </p:sp>
      <p:sp>
        <p:nvSpPr>
          <p:cNvPr id="9" name="Text 9"/>
          <p:cNvSpPr txBox="1"/>
          <p:nvPr/>
        </p:nvSpPr>
        <p:spPr>
          <a:xfrm>
            <a:off x="813816" y="4096512"/>
            <a:ext cx="521208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131B2B"/>
                </a:solidFill>
                <a:latin typeface="Arial"/>
              </a:rPr>
              <a:t>Look for the recurring question</a:t>
            </a:r>
            <a:endParaRPr lang="en-US" sz="2000"/>
          </a:p>
        </p:txBody>
      </p:sp>
      <p:sp>
        <p:nvSpPr>
          <p:cNvPr id="10" name="Text 10"/>
          <p:cNvSpPr txBox="1"/>
          <p:nvPr/>
        </p:nvSpPr>
        <p:spPr>
          <a:xfrm>
            <a:off x="813816" y="4480560"/>
            <a:ext cx="521208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131B2B"/>
                </a:solidFill>
                <a:latin typeface="Arial"/>
              </a:rPr>
              <a:t>in the comments.</a:t>
            </a:r>
            <a:endParaRPr lang="en-US" sz="2000"/>
          </a:p>
        </p:txBody>
      </p:sp>
      <p:sp>
        <p:nvSpPr>
          <p:cNvPr id="11" name="Rule 11"/>
          <p:cNvSpPr/>
          <p:nvPr/>
        </p:nvSpPr>
        <p:spPr>
          <a:xfrm>
            <a:off x="5806440" y="1920240"/>
            <a:ext cx="0" cy="3483864"/>
          </a:xfrm>
          <a:prstGeom prst="line">
            <a:avLst/>
          </a:prstGeom>
          <a:ln w="15240">
            <a:solidFill>
              <a:srgbClr val="C8C2B7"/>
            </a:solidFill>
          </a:ln>
        </p:spPr>
      </p:sp>
      <p:sp>
        <p:nvSpPr>
          <p:cNvPr id="12" name="Text 12"/>
          <p:cNvSpPr txBox="1"/>
          <p:nvPr/>
        </p:nvSpPr>
        <p:spPr>
          <a:xfrm>
            <a:off x="6272784" y="2011680"/>
            <a:ext cx="5029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146A89"/>
                </a:solidFill>
                <a:latin typeface="Arial"/>
              </a:rPr>
              <a:t>SPOT</a:t>
            </a:r>
            <a:endParaRPr lang="en-US" sz="1400"/>
          </a:p>
        </p:txBody>
      </p:sp>
      <p:sp>
        <p:nvSpPr>
          <p:cNvPr id="13" name="Text 13"/>
          <p:cNvSpPr txBox="1"/>
          <p:nvPr/>
        </p:nvSpPr>
        <p:spPr>
          <a:xfrm>
            <a:off x="6272784" y="2395728"/>
            <a:ext cx="521208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131B2B"/>
                </a:solidFill>
                <a:latin typeface="Arial"/>
              </a:rPr>
              <a:t>What repeats: opening, reveal, payoff?</a:t>
            </a:r>
            <a:endParaRPr lang="en-US" sz="1800"/>
          </a:p>
        </p:txBody>
      </p:sp>
      <p:sp>
        <p:nvSpPr>
          <p:cNvPr id="14" name="Text 14"/>
          <p:cNvSpPr txBox="1"/>
          <p:nvPr/>
        </p:nvSpPr>
        <p:spPr>
          <a:xfrm>
            <a:off x="6272784" y="3017520"/>
            <a:ext cx="5029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146A89"/>
                </a:solidFill>
                <a:latin typeface="Arial"/>
              </a:rPr>
              <a:t>ADAPT</a:t>
            </a:r>
            <a:endParaRPr lang="en-US" sz="1400"/>
          </a:p>
        </p:txBody>
      </p:sp>
      <p:sp>
        <p:nvSpPr>
          <p:cNvPr id="15" name="Text 15"/>
          <p:cNvSpPr txBox="1"/>
          <p:nvPr/>
        </p:nvSpPr>
        <p:spPr>
          <a:xfrm>
            <a:off x="6272784" y="3401568"/>
            <a:ext cx="521208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131B2B"/>
                </a:solidFill>
                <a:latin typeface="Arial"/>
              </a:rPr>
              <a:t>How does it fit your customer problem?</a:t>
            </a:r>
            <a:endParaRPr lang="en-US" sz="1800"/>
          </a:p>
        </p:txBody>
      </p:sp>
      <p:sp>
        <p:nvSpPr>
          <p:cNvPr id="16" name="Text 16"/>
          <p:cNvSpPr txBox="1"/>
          <p:nvPr/>
        </p:nvSpPr>
        <p:spPr>
          <a:xfrm>
            <a:off x="6272784" y="4023360"/>
            <a:ext cx="5029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146A89"/>
                </a:solidFill>
                <a:latin typeface="Arial"/>
              </a:rPr>
              <a:t>TEST</a:t>
            </a:r>
            <a:endParaRPr lang="en-US" sz="1400"/>
          </a:p>
        </p:txBody>
      </p:sp>
      <p:sp>
        <p:nvSpPr>
          <p:cNvPr id="17" name="Text 17"/>
          <p:cNvSpPr txBox="1"/>
          <p:nvPr/>
        </p:nvSpPr>
        <p:spPr>
          <a:xfrm>
            <a:off x="6272784" y="4407408"/>
            <a:ext cx="521208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131B2B"/>
                </a:solidFill>
                <a:latin typeface="Arial"/>
              </a:rPr>
              <a:t>Make one original version for your site.</a:t>
            </a:r>
            <a:endParaRPr lang="en-US" sz="1800"/>
          </a:p>
        </p:txBody>
      </p:sp>
      <p:sp>
        <p:nvSpPr>
          <p:cNvPr id="18" name="Text 18"/>
          <p:cNvSpPr txBox="1"/>
          <p:nvPr/>
        </p:nvSpPr>
        <p:spPr>
          <a:xfrm>
            <a:off x="786384" y="5897880"/>
            <a:ext cx="1078992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146A89"/>
                </a:solidFill>
                <a:latin typeface="Arial"/>
              </a:rPr>
              <a:t>Decide the signal first: clicks to your site, sign-ups, bookings or useful replies.</a:t>
            </a:r>
            <a:endParaRPr lang="en-US" sz="18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RESEARCH TOOLKIT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131B2B"/>
                </a:solidFill>
                <a:latin typeface="Arial"/>
              </a:rPr>
              <a:t>Choose the tool by the question.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Official product sites: viralfindr.com · lightreel.ai · gethookd.ai · nichetraffickit.com · scrapecreators.com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53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77240" y="1901952"/>
            <a:ext cx="3931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87183"/>
                </a:solidFill>
                <a:latin typeface="Arial"/>
              </a:rPr>
              <a:t>WHAT YOU NEED</a:t>
            </a:r>
            <a:endParaRPr lang="en-US" sz="1200"/>
          </a:p>
        </p:txBody>
      </p:sp>
      <p:sp>
        <p:nvSpPr>
          <p:cNvPr id="7" name="Text 7"/>
          <p:cNvSpPr txBox="1"/>
          <p:nvPr/>
        </p:nvSpPr>
        <p:spPr>
          <a:xfrm>
            <a:off x="4754880" y="1901952"/>
            <a:ext cx="2743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87183"/>
                </a:solidFill>
                <a:latin typeface="Arial"/>
              </a:rPr>
              <a:t>TOOL</a:t>
            </a:r>
            <a:endParaRPr lang="en-US" sz="1200"/>
          </a:p>
        </p:txBody>
      </p:sp>
      <p:sp>
        <p:nvSpPr>
          <p:cNvPr id="8" name="Text 8"/>
          <p:cNvSpPr txBox="1"/>
          <p:nvPr/>
        </p:nvSpPr>
        <p:spPr>
          <a:xfrm>
            <a:off x="7900416" y="1901952"/>
            <a:ext cx="32918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87183"/>
                </a:solidFill>
                <a:latin typeface="Arial"/>
              </a:rPr>
              <a:t>TAKE AWAY</a:t>
            </a:r>
            <a:endParaRPr lang="en-US" sz="1200"/>
          </a:p>
        </p:txBody>
      </p:sp>
      <p:sp>
        <p:nvSpPr>
          <p:cNvPr id="9" name="Rule 9"/>
          <p:cNvSpPr/>
          <p:nvPr/>
        </p:nvSpPr>
        <p:spPr>
          <a:xfrm>
            <a:off x="777240" y="2286000"/>
            <a:ext cx="10561320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777240" y="2423160"/>
            <a:ext cx="374904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131B2B"/>
                </a:solidFill>
                <a:latin typeface="Arial"/>
              </a:rPr>
              <a:t>Instagram post inspiration</a:t>
            </a:r>
            <a:endParaRPr lang="en-US" sz="1800"/>
          </a:p>
        </p:txBody>
      </p:sp>
      <p:sp>
        <p:nvSpPr>
          <p:cNvPr id="11" name="Text 11"/>
          <p:cNvSpPr txBox="1"/>
          <p:nvPr/>
        </p:nvSpPr>
        <p:spPr>
          <a:xfrm>
            <a:off x="4754880" y="2423160"/>
            <a:ext cx="283464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6545B5"/>
                </a:solidFill>
                <a:latin typeface="Arial"/>
                <a:hlinkClick r:id="rId2"/>
              </a:rPr>
              <a:t>ViralFindr</a:t>
            </a:r>
            <a:endParaRPr lang="en-US" sz="1800"/>
          </a:p>
        </p:txBody>
      </p:sp>
      <p:sp>
        <p:nvSpPr>
          <p:cNvPr id="12" name="Text 12"/>
          <p:cNvSpPr txBox="1"/>
          <p:nvPr/>
        </p:nvSpPr>
        <p:spPr>
          <a:xfrm>
            <a:off x="7900416" y="2423160"/>
            <a:ext cx="347472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131B2B"/>
                </a:solidFill>
                <a:latin typeface="Arial"/>
              </a:rPr>
              <a:t>3 relevant references</a:t>
            </a:r>
            <a:endParaRPr lang="en-US" sz="1700"/>
          </a:p>
        </p:txBody>
      </p:sp>
      <p:sp>
        <p:nvSpPr>
          <p:cNvPr id="13" name="Rule 13"/>
          <p:cNvSpPr/>
          <p:nvPr/>
        </p:nvSpPr>
        <p:spPr>
          <a:xfrm>
            <a:off x="777240" y="2862072"/>
            <a:ext cx="10561320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777240" y="2999232"/>
            <a:ext cx="374904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131B2B"/>
                </a:solidFill>
                <a:latin typeface="Arial"/>
              </a:rPr>
              <a:t>UGC formats and hooks</a:t>
            </a:r>
            <a:endParaRPr lang="en-US" sz="1800"/>
          </a:p>
        </p:txBody>
      </p:sp>
      <p:sp>
        <p:nvSpPr>
          <p:cNvPr id="15" name="Text 15"/>
          <p:cNvSpPr txBox="1"/>
          <p:nvPr/>
        </p:nvSpPr>
        <p:spPr>
          <a:xfrm>
            <a:off x="4754880" y="2999232"/>
            <a:ext cx="283464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6545B5"/>
                </a:solidFill>
                <a:latin typeface="Arial"/>
                <a:hlinkClick r:id="rId3"/>
              </a:rPr>
              <a:t>LightReel</a:t>
            </a:r>
            <a:endParaRPr lang="en-US" sz="1800"/>
          </a:p>
        </p:txBody>
      </p:sp>
      <p:sp>
        <p:nvSpPr>
          <p:cNvPr id="16" name="Text 16"/>
          <p:cNvSpPr txBox="1"/>
          <p:nvPr/>
        </p:nvSpPr>
        <p:spPr>
          <a:xfrm>
            <a:off x="7900416" y="2999232"/>
            <a:ext cx="347472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131B2B"/>
                </a:solidFill>
                <a:latin typeface="Arial"/>
              </a:rPr>
              <a:t>A pattern to test</a:t>
            </a:r>
            <a:endParaRPr lang="en-US" sz="1700"/>
          </a:p>
        </p:txBody>
      </p:sp>
      <p:sp>
        <p:nvSpPr>
          <p:cNvPr id="17" name="Rule 17"/>
          <p:cNvSpPr/>
          <p:nvPr/>
        </p:nvSpPr>
        <p:spPr>
          <a:xfrm>
            <a:off x="777240" y="3438144"/>
            <a:ext cx="10561320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18" name="Text 18"/>
          <p:cNvSpPr txBox="1"/>
          <p:nvPr/>
        </p:nvSpPr>
        <p:spPr>
          <a:xfrm>
            <a:off x="777240" y="3575304"/>
            <a:ext cx="374904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131B2B"/>
                </a:solidFill>
                <a:latin typeface="Arial"/>
              </a:rPr>
              <a:t>Competitor Meta ads</a:t>
            </a:r>
            <a:endParaRPr lang="en-US" sz="1800"/>
          </a:p>
        </p:txBody>
      </p:sp>
      <p:sp>
        <p:nvSpPr>
          <p:cNvPr id="19" name="Text 19"/>
          <p:cNvSpPr txBox="1"/>
          <p:nvPr/>
        </p:nvSpPr>
        <p:spPr>
          <a:xfrm>
            <a:off x="4754880" y="3575304"/>
            <a:ext cx="283464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6545B5"/>
                </a:solidFill>
                <a:latin typeface="Arial"/>
                <a:hlinkClick r:id="rId4"/>
              </a:rPr>
              <a:t>GetHookd</a:t>
            </a:r>
            <a:endParaRPr lang="en-US" sz="1800"/>
          </a:p>
        </p:txBody>
      </p:sp>
      <p:sp>
        <p:nvSpPr>
          <p:cNvPr id="20" name="Text 20"/>
          <p:cNvSpPr txBox="1"/>
          <p:nvPr/>
        </p:nvSpPr>
        <p:spPr>
          <a:xfrm>
            <a:off x="7900416" y="3575304"/>
            <a:ext cx="347472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131B2B"/>
                </a:solidFill>
                <a:latin typeface="Arial"/>
              </a:rPr>
              <a:t>An offer + creative angle</a:t>
            </a:r>
            <a:endParaRPr lang="en-US" sz="1700"/>
          </a:p>
        </p:txBody>
      </p:sp>
      <p:sp>
        <p:nvSpPr>
          <p:cNvPr id="21" name="Rule 21"/>
          <p:cNvSpPr/>
          <p:nvPr/>
        </p:nvSpPr>
        <p:spPr>
          <a:xfrm>
            <a:off x="777240" y="4014216"/>
            <a:ext cx="10561320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22" name="Text 22"/>
          <p:cNvSpPr txBox="1"/>
          <p:nvPr/>
        </p:nvSpPr>
        <p:spPr>
          <a:xfrm>
            <a:off x="777240" y="4151376"/>
            <a:ext cx="374904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131B2B"/>
                </a:solidFill>
                <a:latin typeface="Arial"/>
              </a:rPr>
              <a:t>Facebook niche content</a:t>
            </a:r>
            <a:endParaRPr lang="en-US" sz="1800"/>
          </a:p>
        </p:txBody>
      </p:sp>
      <p:sp>
        <p:nvSpPr>
          <p:cNvPr id="23" name="Text 23"/>
          <p:cNvSpPr txBox="1"/>
          <p:nvPr/>
        </p:nvSpPr>
        <p:spPr>
          <a:xfrm>
            <a:off x="4754880" y="4151376"/>
            <a:ext cx="283464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6545B5"/>
                </a:solidFill>
                <a:latin typeface="Arial"/>
                <a:hlinkClick r:id="rId5"/>
              </a:rPr>
              <a:t>NicheTrafficKit</a:t>
            </a:r>
            <a:endParaRPr lang="en-US" sz="1800"/>
          </a:p>
        </p:txBody>
      </p:sp>
      <p:sp>
        <p:nvSpPr>
          <p:cNvPr id="24" name="Text 24"/>
          <p:cNvSpPr txBox="1"/>
          <p:nvPr/>
        </p:nvSpPr>
        <p:spPr>
          <a:xfrm>
            <a:off x="7900416" y="4151376"/>
            <a:ext cx="347472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131B2B"/>
                </a:solidFill>
                <a:latin typeface="Arial"/>
              </a:rPr>
              <a:t>Themes for your niche</a:t>
            </a:r>
            <a:endParaRPr lang="en-US" sz="1700"/>
          </a:p>
        </p:txBody>
      </p:sp>
      <p:sp>
        <p:nvSpPr>
          <p:cNvPr id="25" name="Rule 25"/>
          <p:cNvSpPr/>
          <p:nvPr/>
        </p:nvSpPr>
        <p:spPr>
          <a:xfrm>
            <a:off x="777240" y="4590288"/>
            <a:ext cx="10561320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26" name="Text 26"/>
          <p:cNvSpPr txBox="1"/>
          <p:nvPr/>
        </p:nvSpPr>
        <p:spPr>
          <a:xfrm>
            <a:off x="777240" y="4727448"/>
            <a:ext cx="374904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131B2B"/>
                </a:solidFill>
                <a:latin typeface="Arial"/>
              </a:rPr>
              <a:t>Social data for your workflow</a:t>
            </a:r>
            <a:endParaRPr lang="en-US" sz="1800"/>
          </a:p>
        </p:txBody>
      </p:sp>
      <p:sp>
        <p:nvSpPr>
          <p:cNvPr id="27" name="Text 27"/>
          <p:cNvSpPr txBox="1"/>
          <p:nvPr/>
        </p:nvSpPr>
        <p:spPr>
          <a:xfrm>
            <a:off x="4754880" y="4727448"/>
            <a:ext cx="283464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6545B5"/>
                </a:solidFill>
                <a:latin typeface="Arial"/>
                <a:hlinkClick r:id="rId6"/>
              </a:rPr>
              <a:t>ScrapeCreators</a:t>
            </a:r>
            <a:endParaRPr lang="en-US" sz="1800"/>
          </a:p>
        </p:txBody>
      </p:sp>
      <p:sp>
        <p:nvSpPr>
          <p:cNvPr id="28" name="Text 28"/>
          <p:cNvSpPr txBox="1"/>
          <p:nvPr/>
        </p:nvSpPr>
        <p:spPr>
          <a:xfrm>
            <a:off x="7900416" y="4727448"/>
            <a:ext cx="347472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131B2B"/>
                </a:solidFill>
                <a:latin typeface="Arial"/>
              </a:rPr>
              <a:t>Public posts or comments</a:t>
            </a:r>
            <a:endParaRPr lang="en-US" sz="1700"/>
          </a:p>
        </p:txBody>
      </p:sp>
      <p:sp>
        <p:nvSpPr>
          <p:cNvPr id="29" name="Text 29"/>
          <p:cNvSpPr txBox="1"/>
          <p:nvPr/>
        </p:nvSpPr>
        <p:spPr>
          <a:xfrm>
            <a:off x="777240" y="5806440"/>
            <a:ext cx="1069848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6545B5"/>
                </a:solidFill>
                <a:latin typeface="Arial"/>
              </a:rPr>
              <a:t>OUTPUT  /  Save the source link and explain what you will change for your product.</a:t>
            </a:r>
            <a:endParaRPr lang="en-US" sz="17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786384" y="704088"/>
            <a:ext cx="1280160" cy="7315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400" b="1">
                <a:solidFill>
                  <a:srgbClr val="D5F36A"/>
                </a:solidFill>
                <a:latin typeface="Arial"/>
              </a:rPr>
              <a:t>01</a:t>
            </a:r>
            <a:endParaRPr lang="en-US" sz="4400"/>
          </a:p>
        </p:txBody>
      </p:sp>
      <p:sp>
        <p:nvSpPr>
          <p:cNvPr id="3" name="Rule 3"/>
          <p:cNvSpPr/>
          <p:nvPr/>
        </p:nvSpPr>
        <p:spPr>
          <a:xfrm>
            <a:off x="786384" y="1618488"/>
            <a:ext cx="3246120" cy="0"/>
          </a:xfrm>
          <a:prstGeom prst="line">
            <a:avLst/>
          </a:prstGeom>
          <a:ln w="17780">
            <a:solidFill>
              <a:srgbClr val="42506A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786384" y="1892808"/>
            <a:ext cx="347472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900" b="1">
                <a:solidFill>
                  <a:srgbClr val="FFFFFF"/>
                </a:solidFill>
                <a:latin typeface="Arial"/>
              </a:rPr>
              <a:t>Hook</a:t>
            </a:r>
            <a:endParaRPr lang="en-US" sz="2900"/>
          </a:p>
        </p:txBody>
      </p:sp>
      <p:sp>
        <p:nvSpPr>
          <p:cNvPr id="5" name="Text 5"/>
          <p:cNvSpPr txBox="1"/>
          <p:nvPr/>
        </p:nvSpPr>
        <p:spPr>
          <a:xfrm>
            <a:off x="786384" y="2359152"/>
            <a:ext cx="347472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900" b="1">
                <a:solidFill>
                  <a:srgbClr val="FFFFFF"/>
                </a:solidFill>
                <a:latin typeface="Arial"/>
              </a:rPr>
              <a:t>attention</a:t>
            </a:r>
            <a:endParaRPr lang="en-US" sz="2900"/>
          </a:p>
        </p:txBody>
      </p:sp>
      <p:sp>
        <p:nvSpPr>
          <p:cNvPr id="6" name="Text 6"/>
          <p:cNvSpPr txBox="1"/>
          <p:nvPr/>
        </p:nvSpPr>
        <p:spPr>
          <a:xfrm>
            <a:off x="4581144" y="704088"/>
            <a:ext cx="1280160" cy="7315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400" b="1">
                <a:solidFill>
                  <a:srgbClr val="D5F36A"/>
                </a:solidFill>
                <a:latin typeface="Arial"/>
              </a:rPr>
              <a:t>02</a:t>
            </a:r>
            <a:endParaRPr lang="en-US" sz="4400"/>
          </a:p>
        </p:txBody>
      </p:sp>
      <p:sp>
        <p:nvSpPr>
          <p:cNvPr id="7" name="Rule 7"/>
          <p:cNvSpPr/>
          <p:nvPr/>
        </p:nvSpPr>
        <p:spPr>
          <a:xfrm>
            <a:off x="4581144" y="1618488"/>
            <a:ext cx="3246120" cy="0"/>
          </a:xfrm>
          <a:prstGeom prst="line">
            <a:avLst/>
          </a:prstGeom>
          <a:ln w="17780">
            <a:solidFill>
              <a:srgbClr val="42506A"/>
            </a:solidFill>
          </a:ln>
        </p:spPr>
      </p:sp>
      <p:sp>
        <p:nvSpPr>
          <p:cNvPr id="8" name="Text 8"/>
          <p:cNvSpPr txBox="1"/>
          <p:nvPr/>
        </p:nvSpPr>
        <p:spPr>
          <a:xfrm>
            <a:off x="4581144" y="1892808"/>
            <a:ext cx="347472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900" b="1">
                <a:solidFill>
                  <a:srgbClr val="FFFFFF"/>
                </a:solidFill>
                <a:latin typeface="Arial"/>
              </a:rPr>
              <a:t>Show the</a:t>
            </a:r>
            <a:endParaRPr lang="en-US" sz="2900"/>
          </a:p>
        </p:txBody>
      </p:sp>
      <p:sp>
        <p:nvSpPr>
          <p:cNvPr id="9" name="Text 9"/>
          <p:cNvSpPr txBox="1"/>
          <p:nvPr/>
        </p:nvSpPr>
        <p:spPr>
          <a:xfrm>
            <a:off x="4581144" y="2359152"/>
            <a:ext cx="347472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900" b="1">
                <a:solidFill>
                  <a:srgbClr val="FFFFFF"/>
                </a:solidFill>
                <a:latin typeface="Arial"/>
              </a:rPr>
              <a:t>problem</a:t>
            </a:r>
            <a:endParaRPr lang="en-US" sz="2900"/>
          </a:p>
        </p:txBody>
      </p:sp>
      <p:sp>
        <p:nvSpPr>
          <p:cNvPr id="10" name="Text 10"/>
          <p:cNvSpPr txBox="1"/>
          <p:nvPr/>
        </p:nvSpPr>
        <p:spPr>
          <a:xfrm>
            <a:off x="8375904" y="704088"/>
            <a:ext cx="1280160" cy="7315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400" b="1">
                <a:solidFill>
                  <a:srgbClr val="D5F36A"/>
                </a:solidFill>
                <a:latin typeface="Arial"/>
              </a:rPr>
              <a:t>03</a:t>
            </a:r>
            <a:endParaRPr lang="en-US" sz="4400"/>
          </a:p>
        </p:txBody>
      </p:sp>
      <p:sp>
        <p:nvSpPr>
          <p:cNvPr id="11" name="Rule 11"/>
          <p:cNvSpPr/>
          <p:nvPr/>
        </p:nvSpPr>
        <p:spPr>
          <a:xfrm>
            <a:off x="8375904" y="1618488"/>
            <a:ext cx="3246120" cy="0"/>
          </a:xfrm>
          <a:prstGeom prst="line">
            <a:avLst/>
          </a:prstGeom>
          <a:ln w="17780">
            <a:solidFill>
              <a:srgbClr val="42506A"/>
            </a:solidFill>
          </a:ln>
        </p:spPr>
      </p:sp>
      <p:sp>
        <p:nvSpPr>
          <p:cNvPr id="12" name="Text 12"/>
          <p:cNvSpPr txBox="1"/>
          <p:nvPr/>
        </p:nvSpPr>
        <p:spPr>
          <a:xfrm>
            <a:off x="8375904" y="1892808"/>
            <a:ext cx="347472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900" b="1">
                <a:solidFill>
                  <a:srgbClr val="FFFFFF"/>
                </a:solidFill>
                <a:latin typeface="Arial"/>
              </a:rPr>
              <a:t>Give a</a:t>
            </a:r>
            <a:endParaRPr lang="en-US" sz="2900"/>
          </a:p>
        </p:txBody>
      </p:sp>
      <p:sp>
        <p:nvSpPr>
          <p:cNvPr id="13" name="Text 13"/>
          <p:cNvSpPr txBox="1"/>
          <p:nvPr/>
        </p:nvSpPr>
        <p:spPr>
          <a:xfrm>
            <a:off x="8375904" y="2359152"/>
            <a:ext cx="347472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900" b="1">
                <a:solidFill>
                  <a:srgbClr val="FFFFFF"/>
                </a:solidFill>
                <a:latin typeface="Arial"/>
              </a:rPr>
              <a:t>useful tip</a:t>
            </a:r>
            <a:endParaRPr lang="en-US" sz="2900"/>
          </a:p>
        </p:txBody>
      </p:sp>
      <p:sp>
        <p:nvSpPr>
          <p:cNvPr id="14" name="Text 14"/>
          <p:cNvSpPr txBox="1"/>
          <p:nvPr/>
        </p:nvSpPr>
        <p:spPr>
          <a:xfrm>
            <a:off x="786384" y="3675888"/>
            <a:ext cx="1280160" cy="7315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400" b="1">
                <a:solidFill>
                  <a:srgbClr val="D5F36A"/>
                </a:solidFill>
                <a:latin typeface="Arial"/>
              </a:rPr>
              <a:t>04</a:t>
            </a:r>
            <a:endParaRPr lang="en-US" sz="4400"/>
          </a:p>
        </p:txBody>
      </p:sp>
      <p:sp>
        <p:nvSpPr>
          <p:cNvPr id="15" name="Rule 15"/>
          <p:cNvSpPr/>
          <p:nvPr/>
        </p:nvSpPr>
        <p:spPr>
          <a:xfrm>
            <a:off x="786384" y="4590288"/>
            <a:ext cx="3246120" cy="0"/>
          </a:xfrm>
          <a:prstGeom prst="line">
            <a:avLst/>
          </a:prstGeom>
          <a:ln w="17780">
            <a:solidFill>
              <a:srgbClr val="42506A"/>
            </a:solidFill>
          </a:ln>
        </p:spPr>
      </p:sp>
      <p:sp>
        <p:nvSpPr>
          <p:cNvPr id="16" name="Text 16"/>
          <p:cNvSpPr txBox="1"/>
          <p:nvPr/>
        </p:nvSpPr>
        <p:spPr>
          <a:xfrm>
            <a:off x="786384" y="4864608"/>
            <a:ext cx="347472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900" b="1">
                <a:solidFill>
                  <a:srgbClr val="FFFFFF"/>
                </a:solidFill>
                <a:latin typeface="Arial"/>
              </a:rPr>
              <a:t>Demonstrate</a:t>
            </a:r>
            <a:endParaRPr lang="en-US" sz="2900"/>
          </a:p>
        </p:txBody>
      </p:sp>
      <p:sp>
        <p:nvSpPr>
          <p:cNvPr id="17" name="Text 17"/>
          <p:cNvSpPr txBox="1"/>
          <p:nvPr/>
        </p:nvSpPr>
        <p:spPr>
          <a:xfrm>
            <a:off x="786384" y="5330952"/>
            <a:ext cx="347472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900" b="1">
                <a:solidFill>
                  <a:srgbClr val="FFFFFF"/>
                </a:solidFill>
                <a:latin typeface="Arial"/>
              </a:rPr>
              <a:t>your prototype</a:t>
            </a:r>
            <a:endParaRPr lang="en-US" sz="2900"/>
          </a:p>
        </p:txBody>
      </p:sp>
      <p:sp>
        <p:nvSpPr>
          <p:cNvPr id="18" name="Text 18"/>
          <p:cNvSpPr txBox="1"/>
          <p:nvPr/>
        </p:nvSpPr>
        <p:spPr>
          <a:xfrm>
            <a:off x="4581144" y="3675888"/>
            <a:ext cx="1280160" cy="7315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400" b="1">
                <a:solidFill>
                  <a:srgbClr val="D5F36A"/>
                </a:solidFill>
                <a:latin typeface="Arial"/>
              </a:rPr>
              <a:t>05</a:t>
            </a:r>
            <a:endParaRPr lang="en-US" sz="4400"/>
          </a:p>
        </p:txBody>
      </p:sp>
      <p:sp>
        <p:nvSpPr>
          <p:cNvPr id="19" name="Rule 19"/>
          <p:cNvSpPr/>
          <p:nvPr/>
        </p:nvSpPr>
        <p:spPr>
          <a:xfrm>
            <a:off x="4581144" y="4590288"/>
            <a:ext cx="3246120" cy="0"/>
          </a:xfrm>
          <a:prstGeom prst="line">
            <a:avLst/>
          </a:prstGeom>
          <a:ln w="17780">
            <a:solidFill>
              <a:srgbClr val="42506A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4581144" y="4864608"/>
            <a:ext cx="347472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900" b="1">
                <a:solidFill>
                  <a:srgbClr val="FFFFFF"/>
                </a:solidFill>
                <a:latin typeface="Arial"/>
              </a:rPr>
              <a:t>Show the</a:t>
            </a:r>
            <a:endParaRPr lang="en-US" sz="2900"/>
          </a:p>
        </p:txBody>
      </p:sp>
      <p:sp>
        <p:nvSpPr>
          <p:cNvPr id="21" name="Text 21"/>
          <p:cNvSpPr txBox="1"/>
          <p:nvPr/>
        </p:nvSpPr>
        <p:spPr>
          <a:xfrm>
            <a:off x="4581144" y="5330952"/>
            <a:ext cx="347472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900" b="1">
                <a:solidFill>
                  <a:srgbClr val="FFFFFF"/>
                </a:solidFill>
                <a:latin typeface="Arial"/>
              </a:rPr>
              <a:t>benefit</a:t>
            </a:r>
            <a:endParaRPr lang="en-US" sz="2900"/>
          </a:p>
        </p:txBody>
      </p:sp>
      <p:sp>
        <p:nvSpPr>
          <p:cNvPr id="22" name="Text 22"/>
          <p:cNvSpPr txBox="1"/>
          <p:nvPr/>
        </p:nvSpPr>
        <p:spPr>
          <a:xfrm>
            <a:off x="8375904" y="3675888"/>
            <a:ext cx="1280160" cy="7315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400" b="1">
                <a:solidFill>
                  <a:srgbClr val="D5F36A"/>
                </a:solidFill>
                <a:latin typeface="Arial"/>
              </a:rPr>
              <a:t>06</a:t>
            </a:r>
            <a:endParaRPr lang="en-US" sz="4400"/>
          </a:p>
        </p:txBody>
      </p:sp>
      <p:sp>
        <p:nvSpPr>
          <p:cNvPr id="23" name="Rule 23"/>
          <p:cNvSpPr/>
          <p:nvPr/>
        </p:nvSpPr>
        <p:spPr>
          <a:xfrm>
            <a:off x="8375904" y="4590288"/>
            <a:ext cx="3246120" cy="0"/>
          </a:xfrm>
          <a:prstGeom prst="line">
            <a:avLst/>
          </a:prstGeom>
          <a:ln w="17780">
            <a:solidFill>
              <a:srgbClr val="42506A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8375904" y="4864608"/>
            <a:ext cx="347472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900" b="1">
                <a:solidFill>
                  <a:srgbClr val="FFFFFF"/>
                </a:solidFill>
                <a:latin typeface="Arial"/>
              </a:rPr>
              <a:t>Add a clear</a:t>
            </a:r>
            <a:endParaRPr lang="en-US" sz="2900"/>
          </a:p>
        </p:txBody>
      </p:sp>
      <p:sp>
        <p:nvSpPr>
          <p:cNvPr id="25" name="Text 25"/>
          <p:cNvSpPr txBox="1"/>
          <p:nvPr/>
        </p:nvSpPr>
        <p:spPr>
          <a:xfrm>
            <a:off x="8375904" y="5330952"/>
            <a:ext cx="3474720" cy="54864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900" b="1">
                <a:solidFill>
                  <a:srgbClr val="FFFFFF"/>
                </a:solidFill>
                <a:latin typeface="Arial"/>
              </a:rPr>
              <a:t>call to action</a:t>
            </a:r>
            <a:endParaRPr lang="en-US" sz="29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CONTENT FORMAT · HOOKS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FFFFFF"/>
                </a:solidFill>
                <a:latin typeface="Arial"/>
              </a:rPr>
              <a:t>A hook is a promise you have to earn.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User-supplied 100-hook swipe file; “proven” performance and many example claims are unverified.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55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" y="1837944"/>
            <a:ext cx="2761488" cy="3456432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3904488" y="1947672"/>
            <a:ext cx="21031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A999FF"/>
                </a:solidFill>
                <a:latin typeface="Arial"/>
              </a:rPr>
              <a:t>POV</a:t>
            </a:r>
            <a:endParaRPr lang="en-US" sz="1600"/>
          </a:p>
        </p:txBody>
      </p:sp>
      <p:sp>
        <p:nvSpPr>
          <p:cNvPr id="8" name="Text 8"/>
          <p:cNvSpPr txBox="1"/>
          <p:nvPr/>
        </p:nvSpPr>
        <p:spPr>
          <a:xfrm>
            <a:off x="6053328" y="1947672"/>
            <a:ext cx="5102352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FFFFFF"/>
                </a:solidFill>
                <a:latin typeface="Arial"/>
              </a:rPr>
              <a:t>Put the viewer in a situation.</a:t>
            </a:r>
            <a:endParaRPr lang="en-US" sz="1700"/>
          </a:p>
        </p:txBody>
      </p:sp>
      <p:sp>
        <p:nvSpPr>
          <p:cNvPr id="9" name="Rule 9"/>
          <p:cNvSpPr/>
          <p:nvPr/>
        </p:nvSpPr>
        <p:spPr>
          <a:xfrm>
            <a:off x="3904488" y="2450592"/>
            <a:ext cx="7278624" cy="0"/>
          </a:xfrm>
          <a:prstGeom prst="line">
            <a:avLst/>
          </a:prstGeom>
          <a:ln w="12700">
            <a:solidFill>
              <a:srgbClr val="56647B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3904488" y="2779776"/>
            <a:ext cx="21031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8EDCFF"/>
                </a:solidFill>
                <a:latin typeface="Arial"/>
              </a:rPr>
              <a:t>HOW TO</a:t>
            </a:r>
            <a:endParaRPr lang="en-US" sz="1600"/>
          </a:p>
        </p:txBody>
      </p:sp>
      <p:sp>
        <p:nvSpPr>
          <p:cNvPr id="11" name="Text 11"/>
          <p:cNvSpPr txBox="1"/>
          <p:nvPr/>
        </p:nvSpPr>
        <p:spPr>
          <a:xfrm>
            <a:off x="6053328" y="2779776"/>
            <a:ext cx="5102352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FFFFFF"/>
                </a:solidFill>
                <a:latin typeface="Arial"/>
              </a:rPr>
              <a:t>Promise one useful outcome.</a:t>
            </a:r>
            <a:endParaRPr lang="en-US" sz="1700"/>
          </a:p>
        </p:txBody>
      </p:sp>
      <p:sp>
        <p:nvSpPr>
          <p:cNvPr id="12" name="Rule 12"/>
          <p:cNvSpPr/>
          <p:nvPr/>
        </p:nvSpPr>
        <p:spPr>
          <a:xfrm>
            <a:off x="3904488" y="3282696"/>
            <a:ext cx="7278624" cy="0"/>
          </a:xfrm>
          <a:prstGeom prst="line">
            <a:avLst/>
          </a:prstGeom>
          <a:ln w="12700">
            <a:solidFill>
              <a:srgbClr val="56647B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3904488" y="3611880"/>
            <a:ext cx="21031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FF9778"/>
                </a:solidFill>
                <a:latin typeface="Arial"/>
              </a:rPr>
              <a:t>CONTRAST</a:t>
            </a:r>
            <a:endParaRPr lang="en-US" sz="1600"/>
          </a:p>
        </p:txBody>
      </p:sp>
      <p:sp>
        <p:nvSpPr>
          <p:cNvPr id="14" name="Text 14"/>
          <p:cNvSpPr txBox="1"/>
          <p:nvPr/>
        </p:nvSpPr>
        <p:spPr>
          <a:xfrm>
            <a:off x="6053328" y="3611880"/>
            <a:ext cx="5102352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FFFFFF"/>
                </a:solidFill>
                <a:latin typeface="Arial"/>
              </a:rPr>
              <a:t>Show a real before and after.</a:t>
            </a:r>
            <a:endParaRPr lang="en-US" sz="1700"/>
          </a:p>
        </p:txBody>
      </p:sp>
      <p:sp>
        <p:nvSpPr>
          <p:cNvPr id="15" name="Rule 15"/>
          <p:cNvSpPr/>
          <p:nvPr/>
        </p:nvSpPr>
        <p:spPr>
          <a:xfrm>
            <a:off x="3904488" y="4114800"/>
            <a:ext cx="7278624" cy="0"/>
          </a:xfrm>
          <a:prstGeom prst="line">
            <a:avLst/>
          </a:prstGeom>
          <a:ln w="12700">
            <a:solidFill>
              <a:srgbClr val="56647B"/>
            </a:solidFill>
          </a:ln>
        </p:spPr>
      </p:sp>
      <p:sp>
        <p:nvSpPr>
          <p:cNvPr id="16" name="Text 16"/>
          <p:cNvSpPr txBox="1"/>
          <p:nvPr/>
        </p:nvSpPr>
        <p:spPr>
          <a:xfrm>
            <a:off x="3904488" y="4443984"/>
            <a:ext cx="21031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D5F36A"/>
                </a:solidFill>
                <a:latin typeface="Arial"/>
              </a:rPr>
              <a:t>SPECIFIC RESULT</a:t>
            </a:r>
            <a:endParaRPr lang="en-US" sz="1600"/>
          </a:p>
        </p:txBody>
      </p:sp>
      <p:sp>
        <p:nvSpPr>
          <p:cNvPr id="17" name="Text 17"/>
          <p:cNvSpPr txBox="1"/>
          <p:nvPr/>
        </p:nvSpPr>
        <p:spPr>
          <a:xfrm>
            <a:off x="6053328" y="4443984"/>
            <a:ext cx="5102352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FFFFFF"/>
                </a:solidFill>
                <a:latin typeface="Arial"/>
              </a:rPr>
              <a:t>Use a number only with evidence.</a:t>
            </a:r>
            <a:endParaRPr lang="en-US" sz="1700"/>
          </a:p>
        </p:txBody>
      </p:sp>
      <p:sp>
        <p:nvSpPr>
          <p:cNvPr id="18" name="Text 18"/>
          <p:cNvSpPr txBox="1"/>
          <p:nvPr/>
        </p:nvSpPr>
        <p:spPr>
          <a:xfrm>
            <a:off x="3904488" y="5650992"/>
            <a:ext cx="7315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D5F36A"/>
                </a:solidFill>
                <a:latin typeface="Arial"/>
              </a:rPr>
              <a:t>Rewrite for your customer. Test the opening, then check the result.</a:t>
            </a:r>
            <a:endParaRPr lang="en-US" sz="1600"/>
          </a:p>
        </p:txBody>
      </p:sp>
      <p:sp>
        <p:nvSpPr>
          <p:cNvPr id="19" name="Text 19"/>
          <p:cNvSpPr txBox="1"/>
          <p:nvPr/>
        </p:nvSpPr>
        <p:spPr>
          <a:xfrm>
            <a:off x="8522208" y="6153912"/>
            <a:ext cx="2788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 b="1">
                <a:solidFill>
                  <a:srgbClr val="D5F36A"/>
                </a:solidFill>
                <a:latin typeface="Arial"/>
                <a:hlinkClick r:id="rId3"/>
              </a:rPr>
              <a:t>OPEN COURSE MEDIA &gt;</a:t>
            </a:r>
            <a:endParaRPr lang="en-US" sz="11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A999FF"/>
                </a:solidFill>
                <a:latin typeface="Arial"/>
              </a:rPr>
              <a:t>CONTENT FORMAT · TRANSFORMATION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900" b="1">
                <a:solidFill>
                  <a:srgbClr val="131B2B"/>
                </a:solidFill>
                <a:latin typeface="Arial"/>
              </a:rPr>
              <a:t>Three frames tell a complete change story.</a:t>
            </a:r>
            <a:endParaRPr lang="en-US" sz="39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User-supplied example; depicted story and results are unverified. Treat as format analysis, not product evidence.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56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1865376"/>
            <a:ext cx="3236976" cy="3236976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713232" y="5330952"/>
            <a:ext cx="32461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1 · HOOK</a:t>
            </a:r>
            <a:endParaRPr lang="en-US" sz="1600"/>
          </a:p>
        </p:txBody>
      </p:sp>
      <p:sp>
        <p:nvSpPr>
          <p:cNvPr id="8" name="Text 8"/>
          <p:cNvSpPr txBox="1"/>
          <p:nvPr/>
        </p:nvSpPr>
        <p:spPr>
          <a:xfrm>
            <a:off x="713232" y="5687568"/>
            <a:ext cx="32461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131B2B"/>
                </a:solidFill>
                <a:latin typeface="Arial"/>
              </a:rPr>
              <a:t>An emotional state</a:t>
            </a:r>
            <a:endParaRPr lang="en-US" sz="1400"/>
          </a:p>
        </p:txBody>
      </p:sp>
      <p:pic>
        <p:nvPicPr>
          <p:cNvPr id="9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280" y="1865376"/>
            <a:ext cx="3236976" cy="3236976"/>
          </a:xfrm>
          <a:prstGeom prst="rect">
            <a:avLst/>
          </a:prstGeom>
        </p:spPr>
      </p:pic>
      <p:sp>
        <p:nvSpPr>
          <p:cNvPr id="10" name="Text 10"/>
          <p:cNvSpPr txBox="1"/>
          <p:nvPr/>
        </p:nvSpPr>
        <p:spPr>
          <a:xfrm>
            <a:off x="4526280" y="5330952"/>
            <a:ext cx="32461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46A89"/>
                </a:solidFill>
                <a:latin typeface="Arial"/>
              </a:rPr>
              <a:t>2 · CONTRAST</a:t>
            </a:r>
            <a:endParaRPr lang="en-US" sz="1600"/>
          </a:p>
        </p:txBody>
      </p:sp>
      <p:sp>
        <p:nvSpPr>
          <p:cNvPr id="11" name="Text 11"/>
          <p:cNvSpPr txBox="1"/>
          <p:nvPr/>
        </p:nvSpPr>
        <p:spPr>
          <a:xfrm>
            <a:off x="4526280" y="5687568"/>
            <a:ext cx="32461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131B2B"/>
                </a:solidFill>
                <a:latin typeface="Arial"/>
              </a:rPr>
              <a:t>The same person, later</a:t>
            </a:r>
            <a:endParaRPr lang="en-US" sz="1400"/>
          </a:p>
        </p:txBody>
      </p:sp>
      <p:pic>
        <p:nvPicPr>
          <p:cNvPr id="12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6528" y="1865376"/>
            <a:ext cx="2322576" cy="3236976"/>
          </a:xfrm>
          <a:prstGeom prst="rect">
            <a:avLst/>
          </a:prstGeom>
        </p:spPr>
      </p:pic>
      <p:sp>
        <p:nvSpPr>
          <p:cNvPr id="13" name="Text 13"/>
          <p:cNvSpPr txBox="1"/>
          <p:nvPr/>
        </p:nvSpPr>
        <p:spPr>
          <a:xfrm>
            <a:off x="8339328" y="5330952"/>
            <a:ext cx="32461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A84A31"/>
                </a:solidFill>
                <a:latin typeface="Arial"/>
              </a:rPr>
              <a:t>3 · PAYOFF</a:t>
            </a:r>
            <a:endParaRPr lang="en-US" sz="1600"/>
          </a:p>
        </p:txBody>
      </p:sp>
      <p:sp>
        <p:nvSpPr>
          <p:cNvPr id="14" name="Text 14"/>
          <p:cNvSpPr txBox="1"/>
          <p:nvPr/>
        </p:nvSpPr>
        <p:spPr>
          <a:xfrm>
            <a:off x="8339328" y="5687568"/>
            <a:ext cx="32461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>
                <a:solidFill>
                  <a:srgbClr val="131B2B"/>
                </a:solidFill>
                <a:latin typeface="Arial"/>
              </a:rPr>
              <a:t>A next step in the story</a:t>
            </a:r>
            <a:endParaRPr lang="en-US" sz="1400"/>
          </a:p>
        </p:txBody>
      </p:sp>
      <p:sp>
        <p:nvSpPr>
          <p:cNvPr id="15" name="Text 15"/>
          <p:cNvSpPr txBox="1"/>
          <p:nvPr/>
        </p:nvSpPr>
        <p:spPr>
          <a:xfrm>
            <a:off x="8522208" y="6153912"/>
            <a:ext cx="2788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 b="1">
                <a:solidFill>
                  <a:srgbClr val="6545B5"/>
                </a:solidFill>
                <a:latin typeface="Arial"/>
                <a:hlinkClick r:id="rId5"/>
              </a:rPr>
              <a:t>OPEN COURSE MEDIA &gt;</a:t>
            </a:r>
            <a:endParaRPr lang="en-US" sz="11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READ THE RESPONSE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FFFFFF"/>
                </a:solidFill>
                <a:latin typeface="Arial"/>
              </a:rPr>
              <a:t>Views alone do not tell the whole story.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User-supplied TikTok analytics screenshot; figures and attribution were not independently verified.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57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847088"/>
            <a:ext cx="2852928" cy="4279392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4151376" y="2011680"/>
            <a:ext cx="285292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A999FF"/>
                </a:solidFill>
                <a:latin typeface="Arial"/>
              </a:rPr>
              <a:t>VIEWS</a:t>
            </a:r>
            <a:endParaRPr lang="en-US" sz="1500"/>
          </a:p>
        </p:txBody>
      </p:sp>
      <p:sp>
        <p:nvSpPr>
          <p:cNvPr id="8" name="Text 8"/>
          <p:cNvSpPr txBox="1"/>
          <p:nvPr/>
        </p:nvSpPr>
        <p:spPr>
          <a:xfrm>
            <a:off x="7315200" y="1901952"/>
            <a:ext cx="3383280" cy="52298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900" b="1">
                <a:solidFill>
                  <a:srgbClr val="FFFFFF"/>
                </a:solidFill>
                <a:latin typeface="Arial"/>
              </a:rPr>
              <a:t>100,324</a:t>
            </a:r>
            <a:endParaRPr lang="en-US" sz="2900"/>
          </a:p>
        </p:txBody>
      </p:sp>
      <p:sp>
        <p:nvSpPr>
          <p:cNvPr id="9" name="Rule 9"/>
          <p:cNvSpPr/>
          <p:nvPr/>
        </p:nvSpPr>
        <p:spPr>
          <a:xfrm>
            <a:off x="4151376" y="2587752"/>
            <a:ext cx="7077456" cy="0"/>
          </a:xfrm>
          <a:prstGeom prst="line">
            <a:avLst/>
          </a:prstGeom>
          <a:ln w="12700">
            <a:solidFill>
              <a:srgbClr val="56647B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4151376" y="2962656"/>
            <a:ext cx="285292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8EDCFF"/>
                </a:solidFill>
                <a:latin typeface="Arial"/>
              </a:rPr>
              <a:t>SAVES</a:t>
            </a:r>
            <a:endParaRPr lang="en-US" sz="1500"/>
          </a:p>
        </p:txBody>
      </p:sp>
      <p:sp>
        <p:nvSpPr>
          <p:cNvPr id="11" name="Text 11"/>
          <p:cNvSpPr txBox="1"/>
          <p:nvPr/>
        </p:nvSpPr>
        <p:spPr>
          <a:xfrm>
            <a:off x="7315200" y="2852928"/>
            <a:ext cx="3383280" cy="52298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900" b="1">
                <a:solidFill>
                  <a:srgbClr val="FFFFFF"/>
                </a:solidFill>
                <a:latin typeface="Arial"/>
              </a:rPr>
              <a:t>621</a:t>
            </a:r>
            <a:endParaRPr lang="en-US" sz="2900"/>
          </a:p>
        </p:txBody>
      </p:sp>
      <p:sp>
        <p:nvSpPr>
          <p:cNvPr id="12" name="Rule 12"/>
          <p:cNvSpPr/>
          <p:nvPr/>
        </p:nvSpPr>
        <p:spPr>
          <a:xfrm>
            <a:off x="4151376" y="3538728"/>
            <a:ext cx="7077456" cy="0"/>
          </a:xfrm>
          <a:prstGeom prst="line">
            <a:avLst/>
          </a:prstGeom>
          <a:ln w="12700">
            <a:solidFill>
              <a:srgbClr val="56647B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4151376" y="3913632"/>
            <a:ext cx="285292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FF9778"/>
                </a:solidFill>
                <a:latin typeface="Arial"/>
              </a:rPr>
              <a:t>NEW FOLLOWERS</a:t>
            </a:r>
            <a:endParaRPr lang="en-US" sz="1500"/>
          </a:p>
        </p:txBody>
      </p:sp>
      <p:sp>
        <p:nvSpPr>
          <p:cNvPr id="14" name="Text 14"/>
          <p:cNvSpPr txBox="1"/>
          <p:nvPr/>
        </p:nvSpPr>
        <p:spPr>
          <a:xfrm>
            <a:off x="7315200" y="3803904"/>
            <a:ext cx="3383280" cy="52298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900" b="1">
                <a:solidFill>
                  <a:srgbClr val="FFFFFF"/>
                </a:solidFill>
                <a:latin typeface="Arial"/>
              </a:rPr>
              <a:t>23</a:t>
            </a:r>
            <a:endParaRPr lang="en-US" sz="2900"/>
          </a:p>
        </p:txBody>
      </p:sp>
      <p:sp>
        <p:nvSpPr>
          <p:cNvPr id="15" name="Text 15"/>
          <p:cNvSpPr txBox="1"/>
          <p:nvPr/>
        </p:nvSpPr>
        <p:spPr>
          <a:xfrm>
            <a:off x="4151376" y="5193792"/>
            <a:ext cx="7059168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D5F36A"/>
                </a:solidFill>
                <a:latin typeface="Arial"/>
              </a:rPr>
              <a:t>Ask: did the right audience take the intended action?</a:t>
            </a:r>
            <a:endParaRPr lang="en-US" sz="18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FF9778"/>
                </a:solidFill>
                <a:latin typeface="Arial"/>
              </a:rPr>
              <a:t>CONTENT FORMAT · HOW TO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600" b="1">
                <a:solidFill>
                  <a:srgbClr val="131B2B"/>
                </a:solidFill>
                <a:latin typeface="Arial"/>
              </a:rPr>
              <a:t>Teach first. Let the app solve the last step.</a:t>
            </a:r>
            <a:endParaRPr lang="en-US" sz="36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User-supplied Adria Martinez clip; performance claims are the creator’s observation, not a universal result.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58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856232"/>
            <a:ext cx="1993392" cy="4315968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3246120" y="1975104"/>
            <a:ext cx="215798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1 · FACE</a:t>
            </a:r>
            <a:endParaRPr lang="en-US" sz="1600"/>
          </a:p>
        </p:txBody>
      </p:sp>
      <p:sp>
        <p:nvSpPr>
          <p:cNvPr id="8" name="Text 8"/>
          <p:cNvSpPr txBox="1"/>
          <p:nvPr/>
        </p:nvSpPr>
        <p:spPr>
          <a:xfrm>
            <a:off x="5513832" y="1975104"/>
            <a:ext cx="5586984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A person anchors the first frame.</a:t>
            </a:r>
            <a:endParaRPr lang="en-US" sz="1700"/>
          </a:p>
        </p:txBody>
      </p:sp>
      <p:sp>
        <p:nvSpPr>
          <p:cNvPr id="9" name="Rule 9"/>
          <p:cNvSpPr/>
          <p:nvPr/>
        </p:nvSpPr>
        <p:spPr>
          <a:xfrm>
            <a:off x="3246120" y="2487168"/>
            <a:ext cx="7955280" cy="0"/>
          </a:xfrm>
          <a:prstGeom prst="line">
            <a:avLst/>
          </a:prstGeom>
          <a:ln w="12700">
            <a:solidFill>
              <a:srgbClr val="D4D1CB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3246120" y="2807208"/>
            <a:ext cx="215798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146A89"/>
                </a:solidFill>
                <a:latin typeface="Arial"/>
              </a:rPr>
              <a:t>2 · HOW TO</a:t>
            </a:r>
            <a:endParaRPr lang="en-US" sz="1600"/>
          </a:p>
        </p:txBody>
      </p:sp>
      <p:sp>
        <p:nvSpPr>
          <p:cNvPr id="11" name="Text 11"/>
          <p:cNvSpPr txBox="1"/>
          <p:nvPr/>
        </p:nvSpPr>
        <p:spPr>
          <a:xfrm>
            <a:off x="5513832" y="2807208"/>
            <a:ext cx="5586984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Promise one useful outcome.</a:t>
            </a:r>
            <a:endParaRPr lang="en-US" sz="1700"/>
          </a:p>
        </p:txBody>
      </p:sp>
      <p:sp>
        <p:nvSpPr>
          <p:cNvPr id="12" name="Rule 12"/>
          <p:cNvSpPr/>
          <p:nvPr/>
        </p:nvSpPr>
        <p:spPr>
          <a:xfrm>
            <a:off x="3246120" y="3319272"/>
            <a:ext cx="7955280" cy="0"/>
          </a:xfrm>
          <a:prstGeom prst="line">
            <a:avLst/>
          </a:prstGeom>
          <a:ln w="12700">
            <a:solidFill>
              <a:srgbClr val="D4D1CB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3246120" y="3639312"/>
            <a:ext cx="215798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A84A31"/>
                </a:solidFill>
                <a:latin typeface="Arial"/>
              </a:rPr>
              <a:t>3 · ADVICE</a:t>
            </a:r>
            <a:endParaRPr lang="en-US" sz="1600"/>
          </a:p>
        </p:txBody>
      </p:sp>
      <p:sp>
        <p:nvSpPr>
          <p:cNvPr id="14" name="Text 14"/>
          <p:cNvSpPr txBox="1"/>
          <p:nvPr/>
        </p:nvSpPr>
        <p:spPr>
          <a:xfrm>
            <a:off x="5513832" y="3639312"/>
            <a:ext cx="5586984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Give 3-4 actionable slides.</a:t>
            </a:r>
            <a:endParaRPr lang="en-US" sz="1700"/>
          </a:p>
        </p:txBody>
      </p:sp>
      <p:sp>
        <p:nvSpPr>
          <p:cNvPr id="15" name="Rule 15"/>
          <p:cNvSpPr/>
          <p:nvPr/>
        </p:nvSpPr>
        <p:spPr>
          <a:xfrm>
            <a:off x="3246120" y="4151376"/>
            <a:ext cx="7955280" cy="0"/>
          </a:xfrm>
          <a:prstGeom prst="line">
            <a:avLst/>
          </a:prstGeom>
          <a:ln w="12700">
            <a:solidFill>
              <a:srgbClr val="D4D1CB"/>
            </a:solidFill>
          </a:ln>
        </p:spPr>
      </p:sp>
      <p:sp>
        <p:nvSpPr>
          <p:cNvPr id="16" name="Text 16"/>
          <p:cNvSpPr txBox="1"/>
          <p:nvPr/>
        </p:nvSpPr>
        <p:spPr>
          <a:xfrm>
            <a:off x="3246120" y="4471416"/>
            <a:ext cx="2157984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1741B"/>
                </a:solidFill>
                <a:latin typeface="Arial"/>
              </a:rPr>
              <a:t>4 · APP CTA</a:t>
            </a:r>
            <a:endParaRPr lang="en-US" sz="1600"/>
          </a:p>
        </p:txBody>
      </p:sp>
      <p:sp>
        <p:nvSpPr>
          <p:cNvPr id="17" name="Text 17"/>
          <p:cNvSpPr txBox="1"/>
          <p:nvPr/>
        </p:nvSpPr>
        <p:spPr>
          <a:xfrm>
            <a:off x="5513832" y="4471416"/>
            <a:ext cx="5586984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Offer the app as the next step.</a:t>
            </a:r>
            <a:endParaRPr lang="en-US" sz="1700"/>
          </a:p>
        </p:txBody>
      </p:sp>
      <p:sp>
        <p:nvSpPr>
          <p:cNvPr id="18" name="Text 18"/>
          <p:cNvSpPr txBox="1"/>
          <p:nvPr/>
        </p:nvSpPr>
        <p:spPr>
          <a:xfrm>
            <a:off x="3246120" y="5641848"/>
            <a:ext cx="79095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Adapt the structure; use your own face, advice, assets and proof.</a:t>
            </a:r>
            <a:endParaRPr lang="en-US" sz="1600"/>
          </a:p>
        </p:txBody>
      </p:sp>
      <p:sp>
        <p:nvSpPr>
          <p:cNvPr id="19" name="Text 19"/>
          <p:cNvSpPr txBox="1"/>
          <p:nvPr/>
        </p:nvSpPr>
        <p:spPr>
          <a:xfrm>
            <a:off x="8522208" y="6153912"/>
            <a:ext cx="2788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 b="1">
                <a:solidFill>
                  <a:srgbClr val="6545B5"/>
                </a:solidFill>
                <a:latin typeface="Arial"/>
                <a:hlinkClick r:id="rId3"/>
              </a:rPr>
              <a:t>OPEN COURSE MEDIA &gt;</a:t>
            </a:r>
            <a:endParaRPr lang="en-US" sz="110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A SIMPLE POSTING EXPERIMENT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FFFFFF"/>
                </a:solidFill>
                <a:latin typeface="Arial"/>
              </a:rPr>
              <a:t>Test one change. Learn what to repeat.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59</a:t>
            </a:r>
            <a:endParaRPr lang="en-US" sz="1000"/>
          </a:p>
        </p:txBody>
      </p:sp>
      <p:sp>
        <p:nvSpPr>
          <p:cNvPr id="5" name="Text 5"/>
          <p:cNvSpPr txBox="1"/>
          <p:nvPr/>
        </p:nvSpPr>
        <p:spPr>
          <a:xfrm>
            <a:off x="777240" y="1911096"/>
            <a:ext cx="1069848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FFFFFF"/>
                </a:solidFill>
                <a:latin typeface="Arial"/>
              </a:rPr>
              <a:t>YOUR QUESTION  /  Which opening brings people to our product page?</a:t>
            </a:r>
            <a:endParaRPr lang="en-US" sz="2000"/>
          </a:p>
        </p:txBody>
      </p:sp>
      <p:sp>
        <p:nvSpPr>
          <p:cNvPr id="6" name="Rule 6"/>
          <p:cNvSpPr/>
          <p:nvPr/>
        </p:nvSpPr>
        <p:spPr>
          <a:xfrm>
            <a:off x="932688" y="2788920"/>
            <a:ext cx="9902952" cy="0"/>
          </a:xfrm>
          <a:prstGeom prst="line">
            <a:avLst/>
          </a:prstGeom>
          <a:ln w="25400">
            <a:solidFill>
              <a:srgbClr val="42506A"/>
            </a:solidFill>
          </a:ln>
        </p:spPr>
      </p:sp>
      <p:sp>
        <p:nvSpPr>
          <p:cNvPr id="7" name="Field 7"/>
          <p:cNvSpPr/>
          <p:nvPr/>
        </p:nvSpPr>
        <p:spPr>
          <a:xfrm>
            <a:off x="850392" y="2706624"/>
            <a:ext cx="164592" cy="164592"/>
          </a:xfrm>
          <a:prstGeom prst="roundRect">
            <a:avLst/>
          </a:prstGeom>
          <a:solidFill>
            <a:srgbClr val="D5F36A"/>
          </a:solidFill>
          <a:ln>
            <a:noFill/>
          </a:ln>
        </p:spPr>
      </p:sp>
      <p:sp>
        <p:nvSpPr>
          <p:cNvPr id="8" name="Text 8"/>
          <p:cNvSpPr txBox="1"/>
          <p:nvPr/>
        </p:nvSpPr>
        <p:spPr>
          <a:xfrm>
            <a:off x="795528" y="3108960"/>
            <a:ext cx="91440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D5F36A"/>
                </a:solidFill>
                <a:latin typeface="Arial"/>
              </a:rPr>
              <a:t>01</a:t>
            </a:r>
            <a:endParaRPr lang="en-US" sz="1700"/>
          </a:p>
        </p:txBody>
      </p:sp>
      <p:sp>
        <p:nvSpPr>
          <p:cNvPr id="9" name="Text 9"/>
          <p:cNvSpPr txBox="1"/>
          <p:nvPr/>
        </p:nvSpPr>
        <p:spPr>
          <a:xfrm>
            <a:off x="795528" y="3547872"/>
            <a:ext cx="3401568" cy="46888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600" b="1">
                <a:solidFill>
                  <a:srgbClr val="FFFFFF"/>
                </a:solidFill>
                <a:latin typeface="Arial"/>
              </a:rPr>
              <a:t>PLAN</a:t>
            </a:r>
            <a:endParaRPr lang="en-US" sz="2600"/>
          </a:p>
        </p:txBody>
      </p:sp>
      <p:sp>
        <p:nvSpPr>
          <p:cNvPr id="10" name="Text 10"/>
          <p:cNvSpPr txBox="1"/>
          <p:nvPr/>
        </p:nvSpPr>
        <p:spPr>
          <a:xfrm>
            <a:off x="795528" y="4123944"/>
            <a:ext cx="3456432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FFFFFF"/>
                </a:solidFill>
                <a:latin typeface="Arial"/>
              </a:rPr>
              <a:t>Write two different hooks.</a:t>
            </a:r>
            <a:endParaRPr lang="en-US" sz="1800"/>
          </a:p>
        </p:txBody>
      </p:sp>
      <p:sp>
        <p:nvSpPr>
          <p:cNvPr id="11" name="Text 11"/>
          <p:cNvSpPr txBox="1"/>
          <p:nvPr/>
        </p:nvSpPr>
        <p:spPr>
          <a:xfrm>
            <a:off x="795528" y="4480560"/>
            <a:ext cx="3456432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FFFFFF"/>
                </a:solidFill>
                <a:latin typeface="Arial"/>
              </a:rPr>
              <a:t>Keep the demo, offer</a:t>
            </a:r>
            <a:endParaRPr lang="en-US" sz="1800"/>
          </a:p>
        </p:txBody>
      </p:sp>
      <p:sp>
        <p:nvSpPr>
          <p:cNvPr id="12" name="Text 12"/>
          <p:cNvSpPr txBox="1"/>
          <p:nvPr/>
        </p:nvSpPr>
        <p:spPr>
          <a:xfrm>
            <a:off x="795528" y="4837176"/>
            <a:ext cx="3456432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FFFFFF"/>
                </a:solidFill>
                <a:latin typeface="Arial"/>
              </a:rPr>
              <a:t>and CTA the same.</a:t>
            </a:r>
            <a:endParaRPr lang="en-US" sz="1800"/>
          </a:p>
        </p:txBody>
      </p:sp>
      <p:sp>
        <p:nvSpPr>
          <p:cNvPr id="13" name="Field 13"/>
          <p:cNvSpPr/>
          <p:nvPr/>
        </p:nvSpPr>
        <p:spPr>
          <a:xfrm>
            <a:off x="4599432" y="2706624"/>
            <a:ext cx="164592" cy="164592"/>
          </a:xfrm>
          <a:prstGeom prst="roundRect">
            <a:avLst/>
          </a:prstGeom>
          <a:solidFill>
            <a:srgbClr val="D5F36A"/>
          </a:solidFill>
          <a:ln>
            <a:noFill/>
          </a:ln>
        </p:spPr>
      </p:sp>
      <p:sp>
        <p:nvSpPr>
          <p:cNvPr id="14" name="Text 14"/>
          <p:cNvSpPr txBox="1"/>
          <p:nvPr/>
        </p:nvSpPr>
        <p:spPr>
          <a:xfrm>
            <a:off x="4544568" y="3108960"/>
            <a:ext cx="91440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D5F36A"/>
                </a:solidFill>
                <a:latin typeface="Arial"/>
              </a:rPr>
              <a:t>02</a:t>
            </a:r>
            <a:endParaRPr lang="en-US" sz="1700"/>
          </a:p>
        </p:txBody>
      </p:sp>
      <p:sp>
        <p:nvSpPr>
          <p:cNvPr id="15" name="Text 15"/>
          <p:cNvSpPr txBox="1"/>
          <p:nvPr/>
        </p:nvSpPr>
        <p:spPr>
          <a:xfrm>
            <a:off x="4544568" y="3547872"/>
            <a:ext cx="3401568" cy="46888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600" b="1">
                <a:solidFill>
                  <a:srgbClr val="FFFFFF"/>
                </a:solidFill>
                <a:latin typeface="Arial"/>
              </a:rPr>
              <a:t>PUBLISH</a:t>
            </a:r>
            <a:endParaRPr lang="en-US" sz="2600"/>
          </a:p>
        </p:txBody>
      </p:sp>
      <p:sp>
        <p:nvSpPr>
          <p:cNvPr id="16" name="Text 16"/>
          <p:cNvSpPr txBox="1"/>
          <p:nvPr/>
        </p:nvSpPr>
        <p:spPr>
          <a:xfrm>
            <a:off x="4544568" y="4123944"/>
            <a:ext cx="3456432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FFFFFF"/>
                </a:solidFill>
                <a:latin typeface="Arial"/>
              </a:rPr>
              <a:t>Use one channel.</a:t>
            </a:r>
            <a:endParaRPr lang="en-US" sz="1800"/>
          </a:p>
        </p:txBody>
      </p:sp>
      <p:sp>
        <p:nvSpPr>
          <p:cNvPr id="17" name="Text 17"/>
          <p:cNvSpPr txBox="1"/>
          <p:nvPr/>
        </p:nvSpPr>
        <p:spPr>
          <a:xfrm>
            <a:off x="4544568" y="4480560"/>
            <a:ext cx="3456432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FFFFFF"/>
                </a:solidFill>
                <a:latin typeface="Arial"/>
              </a:rPr>
              <a:t>Give each version the same</a:t>
            </a:r>
            <a:endParaRPr lang="en-US" sz="1800"/>
          </a:p>
        </p:txBody>
      </p:sp>
      <p:sp>
        <p:nvSpPr>
          <p:cNvPr id="18" name="Text 18"/>
          <p:cNvSpPr txBox="1"/>
          <p:nvPr/>
        </p:nvSpPr>
        <p:spPr>
          <a:xfrm>
            <a:off x="4544568" y="4837176"/>
            <a:ext cx="3456432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FFFFFF"/>
                </a:solidFill>
                <a:latin typeface="Arial"/>
              </a:rPr>
              <a:t>time to collect results.</a:t>
            </a:r>
            <a:endParaRPr lang="en-US" sz="1800"/>
          </a:p>
        </p:txBody>
      </p:sp>
      <p:sp>
        <p:nvSpPr>
          <p:cNvPr id="19" name="Field 19"/>
          <p:cNvSpPr/>
          <p:nvPr/>
        </p:nvSpPr>
        <p:spPr>
          <a:xfrm>
            <a:off x="8348472" y="2706624"/>
            <a:ext cx="164592" cy="164592"/>
          </a:xfrm>
          <a:prstGeom prst="roundRect">
            <a:avLst/>
          </a:prstGeom>
          <a:solidFill>
            <a:srgbClr val="D5F36A"/>
          </a:solidFill>
          <a:ln>
            <a:noFill/>
          </a:ln>
        </p:spPr>
      </p:sp>
      <p:sp>
        <p:nvSpPr>
          <p:cNvPr id="20" name="Text 20"/>
          <p:cNvSpPr txBox="1"/>
          <p:nvPr/>
        </p:nvSpPr>
        <p:spPr>
          <a:xfrm>
            <a:off x="8293608" y="3108960"/>
            <a:ext cx="91440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D5F36A"/>
                </a:solidFill>
                <a:latin typeface="Arial"/>
              </a:rPr>
              <a:t>03</a:t>
            </a:r>
            <a:endParaRPr lang="en-US" sz="1700"/>
          </a:p>
        </p:txBody>
      </p:sp>
      <p:sp>
        <p:nvSpPr>
          <p:cNvPr id="21" name="Text 21"/>
          <p:cNvSpPr txBox="1"/>
          <p:nvPr/>
        </p:nvSpPr>
        <p:spPr>
          <a:xfrm>
            <a:off x="8293608" y="3547872"/>
            <a:ext cx="3401568" cy="46888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600" b="1">
                <a:solidFill>
                  <a:srgbClr val="FFFFFF"/>
                </a:solidFill>
                <a:latin typeface="Arial"/>
              </a:rPr>
              <a:t>COMPARE</a:t>
            </a:r>
            <a:endParaRPr lang="en-US" sz="2600"/>
          </a:p>
        </p:txBody>
      </p:sp>
      <p:sp>
        <p:nvSpPr>
          <p:cNvPr id="22" name="Text 22"/>
          <p:cNvSpPr txBox="1"/>
          <p:nvPr/>
        </p:nvSpPr>
        <p:spPr>
          <a:xfrm>
            <a:off x="8293608" y="4123944"/>
            <a:ext cx="3456432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FFFFFF"/>
                </a:solidFill>
                <a:latin typeface="Arial"/>
              </a:rPr>
              <a:t>Record impressions and clicks.</a:t>
            </a:r>
            <a:endParaRPr lang="en-US" sz="1800"/>
          </a:p>
        </p:txBody>
      </p:sp>
      <p:sp>
        <p:nvSpPr>
          <p:cNvPr id="23" name="Text 23"/>
          <p:cNvSpPr txBox="1"/>
          <p:nvPr/>
        </p:nvSpPr>
        <p:spPr>
          <a:xfrm>
            <a:off x="8293608" y="4480560"/>
            <a:ext cx="3456432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FFFFFF"/>
                </a:solidFill>
                <a:latin typeface="Arial"/>
              </a:rPr>
              <a:t>Compare the click rate.</a:t>
            </a:r>
            <a:endParaRPr lang="en-US" sz="1800"/>
          </a:p>
        </p:txBody>
      </p:sp>
      <p:sp>
        <p:nvSpPr>
          <p:cNvPr id="24" name="Text 24"/>
          <p:cNvSpPr txBox="1"/>
          <p:nvPr/>
        </p:nvSpPr>
        <p:spPr>
          <a:xfrm>
            <a:off x="8293608" y="4837176"/>
            <a:ext cx="3456432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FFFFFF"/>
                </a:solidFill>
                <a:latin typeface="Arial"/>
              </a:rPr>
              <a:t>Repeat the promising angle.</a:t>
            </a:r>
            <a:endParaRPr lang="en-US" sz="1800"/>
          </a:p>
        </p:txBody>
      </p:sp>
      <p:sp>
        <p:nvSpPr>
          <p:cNvPr id="25" name="Text 25"/>
          <p:cNvSpPr txBox="1"/>
          <p:nvPr/>
        </p:nvSpPr>
        <p:spPr>
          <a:xfrm>
            <a:off x="795528" y="5605272"/>
            <a:ext cx="1065276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D5F36A"/>
                </a:solidFill>
                <a:latin typeface="Arial"/>
              </a:rPr>
              <a:t>CLICK RATE  =  LINK CLICKS / IMPRESSIONS x 100%</a:t>
            </a:r>
            <a:endParaRPr lang="en-US" sz="2000"/>
          </a:p>
        </p:txBody>
      </p:sp>
      <p:sp>
        <p:nvSpPr>
          <p:cNvPr id="26" name="Text 26"/>
          <p:cNvSpPr txBox="1"/>
          <p:nvPr/>
        </p:nvSpPr>
        <p:spPr>
          <a:xfrm>
            <a:off x="795528" y="6062472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C8D2DF"/>
                </a:solidFill>
                <a:latin typeface="Arial"/>
              </a:rPr>
              <a:t>Keep a log: version, date, impressions, clicks, sign-ups. Small samples give early clues.</a:t>
            </a:r>
            <a:endParaRPr lang="en-US" sz="16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DISTRIBUTE WITH A PLAN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131B2B"/>
                </a:solidFill>
                <a:latin typeface="Arial"/>
              </a:rPr>
              <a:t>Give every channel a clear job.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60</a:t>
            </a:r>
            <a:endParaRPr lang="en-US" sz="1000"/>
          </a:p>
        </p:txBody>
      </p:sp>
      <p:sp>
        <p:nvSpPr>
          <p:cNvPr id="5" name="Text 5"/>
          <p:cNvSpPr txBox="1"/>
          <p:nvPr/>
        </p:nvSpPr>
        <p:spPr>
          <a:xfrm>
            <a:off x="777240" y="1883664"/>
            <a:ext cx="10515600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 b="1">
                <a:solidFill>
                  <a:srgbClr val="131B2B"/>
                </a:solidFill>
                <a:latin typeface="Arial"/>
              </a:rPr>
              <a:t>Start with the channel your customer already uses.</a:t>
            </a:r>
            <a:endParaRPr lang="en-US" sz="2200"/>
          </a:p>
        </p:txBody>
      </p:sp>
      <p:sp>
        <p:nvSpPr>
          <p:cNvPr id="6" name="Text 6"/>
          <p:cNvSpPr txBox="1"/>
          <p:nvPr/>
        </p:nvSpPr>
        <p:spPr>
          <a:xfrm>
            <a:off x="777240" y="2651760"/>
            <a:ext cx="2743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87183"/>
                </a:solidFill>
                <a:latin typeface="Arial"/>
              </a:rPr>
              <a:t>CHANNEL</a:t>
            </a:r>
            <a:endParaRPr lang="en-US" sz="1200"/>
          </a:p>
        </p:txBody>
      </p:sp>
      <p:sp>
        <p:nvSpPr>
          <p:cNvPr id="7" name="Text 7"/>
          <p:cNvSpPr txBox="1"/>
          <p:nvPr/>
        </p:nvSpPr>
        <p:spPr>
          <a:xfrm>
            <a:off x="3703320" y="2651760"/>
            <a:ext cx="40233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87183"/>
                </a:solidFill>
                <a:latin typeface="Arial"/>
              </a:rPr>
              <a:t>CONTENT TO MAKE</a:t>
            </a:r>
            <a:endParaRPr lang="en-US" sz="1200"/>
          </a:p>
        </p:txBody>
      </p:sp>
      <p:sp>
        <p:nvSpPr>
          <p:cNvPr id="8" name="Text 8"/>
          <p:cNvSpPr txBox="1"/>
          <p:nvPr/>
        </p:nvSpPr>
        <p:spPr>
          <a:xfrm>
            <a:off x="8275320" y="2651760"/>
            <a:ext cx="30175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200" b="1">
                <a:solidFill>
                  <a:srgbClr val="687183"/>
                </a:solidFill>
                <a:latin typeface="Arial"/>
              </a:rPr>
              <a:t>NEXT ACTION</a:t>
            </a:r>
            <a:endParaRPr lang="en-US" sz="1200"/>
          </a:p>
        </p:txBody>
      </p:sp>
      <p:sp>
        <p:nvSpPr>
          <p:cNvPr id="9" name="Rule 9"/>
          <p:cNvSpPr/>
          <p:nvPr/>
        </p:nvSpPr>
        <p:spPr>
          <a:xfrm>
            <a:off x="777240" y="3026664"/>
            <a:ext cx="10543032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777240" y="3191256"/>
            <a:ext cx="2788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SOCIAL / PODCAST</a:t>
            </a:r>
            <a:endParaRPr lang="en-US" sz="1600"/>
          </a:p>
        </p:txBody>
      </p:sp>
      <p:sp>
        <p:nvSpPr>
          <p:cNvPr id="11" name="Text 11"/>
          <p:cNvSpPr txBox="1"/>
          <p:nvPr/>
        </p:nvSpPr>
        <p:spPr>
          <a:xfrm>
            <a:off x="3703320" y="3191256"/>
            <a:ext cx="429768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131B2B"/>
                </a:solidFill>
                <a:latin typeface="Arial"/>
              </a:rPr>
              <a:t>A useful story or short demo</a:t>
            </a:r>
            <a:endParaRPr lang="en-US" sz="1800"/>
          </a:p>
        </p:txBody>
      </p:sp>
      <p:sp>
        <p:nvSpPr>
          <p:cNvPr id="12" name="Text 12"/>
          <p:cNvSpPr txBox="1"/>
          <p:nvPr/>
        </p:nvSpPr>
        <p:spPr>
          <a:xfrm>
            <a:off x="8275320" y="3191256"/>
            <a:ext cx="31089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31B2B"/>
                </a:solidFill>
                <a:latin typeface="Arial"/>
              </a:rPr>
              <a:t>Visit the product page</a:t>
            </a:r>
            <a:endParaRPr lang="en-US" sz="1600"/>
          </a:p>
        </p:txBody>
      </p:sp>
      <p:sp>
        <p:nvSpPr>
          <p:cNvPr id="13" name="Rule 13"/>
          <p:cNvSpPr/>
          <p:nvPr/>
        </p:nvSpPr>
        <p:spPr>
          <a:xfrm>
            <a:off x="777240" y="3602736"/>
            <a:ext cx="10543032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777240" y="3767328"/>
            <a:ext cx="2788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SEARCH</a:t>
            </a:r>
            <a:endParaRPr lang="en-US" sz="1600"/>
          </a:p>
        </p:txBody>
      </p:sp>
      <p:sp>
        <p:nvSpPr>
          <p:cNvPr id="15" name="Text 15"/>
          <p:cNvSpPr txBox="1"/>
          <p:nvPr/>
        </p:nvSpPr>
        <p:spPr>
          <a:xfrm>
            <a:off x="3703320" y="3767328"/>
            <a:ext cx="429768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131B2B"/>
                </a:solidFill>
                <a:latin typeface="Arial"/>
              </a:rPr>
              <a:t>An answer to a customer question</a:t>
            </a:r>
            <a:endParaRPr lang="en-US" sz="1800"/>
          </a:p>
        </p:txBody>
      </p:sp>
      <p:sp>
        <p:nvSpPr>
          <p:cNvPr id="16" name="Text 16"/>
          <p:cNvSpPr txBox="1"/>
          <p:nvPr/>
        </p:nvSpPr>
        <p:spPr>
          <a:xfrm>
            <a:off x="8275320" y="3767328"/>
            <a:ext cx="31089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31B2B"/>
                </a:solidFill>
                <a:latin typeface="Arial"/>
              </a:rPr>
              <a:t>Explore your solution</a:t>
            </a:r>
            <a:endParaRPr lang="en-US" sz="1600"/>
          </a:p>
        </p:txBody>
      </p:sp>
      <p:sp>
        <p:nvSpPr>
          <p:cNvPr id="17" name="Rule 17"/>
          <p:cNvSpPr/>
          <p:nvPr/>
        </p:nvSpPr>
        <p:spPr>
          <a:xfrm>
            <a:off x="777240" y="4178808"/>
            <a:ext cx="10543032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18" name="Text 18"/>
          <p:cNvSpPr txBox="1"/>
          <p:nvPr/>
        </p:nvSpPr>
        <p:spPr>
          <a:xfrm>
            <a:off x="777240" y="4343400"/>
            <a:ext cx="2788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EMAIL</a:t>
            </a:r>
            <a:endParaRPr lang="en-US" sz="1600"/>
          </a:p>
        </p:txBody>
      </p:sp>
      <p:sp>
        <p:nvSpPr>
          <p:cNvPr id="19" name="Text 19"/>
          <p:cNvSpPr txBox="1"/>
          <p:nvPr/>
        </p:nvSpPr>
        <p:spPr>
          <a:xfrm>
            <a:off x="3703320" y="4343400"/>
            <a:ext cx="429768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131B2B"/>
                </a:solidFill>
                <a:latin typeface="Arial"/>
              </a:rPr>
              <a:t>A useful tip for subscribers</a:t>
            </a:r>
            <a:endParaRPr lang="en-US" sz="1800"/>
          </a:p>
        </p:txBody>
      </p:sp>
      <p:sp>
        <p:nvSpPr>
          <p:cNvPr id="20" name="Text 20"/>
          <p:cNvSpPr txBox="1"/>
          <p:nvPr/>
        </p:nvSpPr>
        <p:spPr>
          <a:xfrm>
            <a:off x="8275320" y="4343400"/>
            <a:ext cx="31089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31B2B"/>
                </a:solidFill>
                <a:latin typeface="Arial"/>
              </a:rPr>
              <a:t>Try the next feature</a:t>
            </a:r>
            <a:endParaRPr lang="en-US" sz="1600"/>
          </a:p>
        </p:txBody>
      </p:sp>
      <p:sp>
        <p:nvSpPr>
          <p:cNvPr id="21" name="Rule 21"/>
          <p:cNvSpPr/>
          <p:nvPr/>
        </p:nvSpPr>
        <p:spPr>
          <a:xfrm>
            <a:off x="777240" y="4754880"/>
            <a:ext cx="10543032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22" name="Text 22"/>
          <p:cNvSpPr txBox="1"/>
          <p:nvPr/>
        </p:nvSpPr>
        <p:spPr>
          <a:xfrm>
            <a:off x="777240" y="4919472"/>
            <a:ext cx="2788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PAID ADS</a:t>
            </a:r>
            <a:endParaRPr lang="en-US" sz="1600"/>
          </a:p>
        </p:txBody>
      </p:sp>
      <p:sp>
        <p:nvSpPr>
          <p:cNvPr id="23" name="Text 23"/>
          <p:cNvSpPr txBox="1"/>
          <p:nvPr/>
        </p:nvSpPr>
        <p:spPr>
          <a:xfrm>
            <a:off x="3703320" y="4919472"/>
            <a:ext cx="429768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131B2B"/>
                </a:solidFill>
                <a:latin typeface="Arial"/>
              </a:rPr>
              <a:t>One offer + a product demonstration</a:t>
            </a:r>
            <a:endParaRPr lang="en-US" sz="1800"/>
          </a:p>
        </p:txBody>
      </p:sp>
      <p:sp>
        <p:nvSpPr>
          <p:cNvPr id="24" name="Text 24"/>
          <p:cNvSpPr txBox="1"/>
          <p:nvPr/>
        </p:nvSpPr>
        <p:spPr>
          <a:xfrm>
            <a:off x="8275320" y="4919472"/>
            <a:ext cx="31089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131B2B"/>
                </a:solidFill>
                <a:latin typeface="Arial"/>
              </a:rPr>
              <a:t>Sign up or book a demo</a:t>
            </a:r>
            <a:endParaRPr lang="en-US" sz="1600"/>
          </a:p>
        </p:txBody>
      </p:sp>
      <p:sp>
        <p:nvSpPr>
          <p:cNvPr id="25" name="Text 25"/>
          <p:cNvSpPr txBox="1"/>
          <p:nvPr/>
        </p:nvSpPr>
        <p:spPr>
          <a:xfrm>
            <a:off x="777240" y="5833872"/>
            <a:ext cx="1069848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6545B5"/>
                </a:solidFill>
                <a:latin typeface="Arial"/>
              </a:rPr>
              <a:t>TEAM TASK  /  Pick one channel, one piece of content and one measurable action.</a:t>
            </a:r>
            <a:endParaRPr lang="en-US" sz="17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FF9778"/>
                </a:solidFill>
                <a:latin typeface="Arial"/>
              </a:rPr>
              <a:t>COMMENT TO DM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600" b="1">
                <a:solidFill>
                  <a:srgbClr val="131B2B"/>
                </a:solidFill>
                <a:latin typeface="Arial"/>
              </a:rPr>
              <a:t>A keyword comment can trigger a useful reply.</a:t>
            </a:r>
            <a:endParaRPr lang="en-US" sz="36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User-supplied funnel screenshot; comments and outcomes are illustrative, not verified performance data.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61</a:t>
            </a:r>
            <a:endParaRPr lang="en-US" sz="1000"/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892808"/>
            <a:ext cx="10671048" cy="4553712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8522208" y="6153912"/>
            <a:ext cx="27889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100" b="1">
                <a:solidFill>
                  <a:srgbClr val="6545B5"/>
                </a:solidFill>
                <a:latin typeface="Arial"/>
                <a:hlinkClick r:id="rId3"/>
              </a:rPr>
              <a:t>OPEN COURSE MEDIA &gt;</a:t>
            </a:r>
            <a:endParaRPr lang="en-US" sz="110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CONTENT AT SCALE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FFFFFF"/>
                </a:solidFill>
                <a:latin typeface="Arial"/>
              </a:rPr>
              <a:t>Who checks post number 3,000?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Hypothetical production scenario: 100 pages, one post per day, 30 days.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62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77240" y="2011680"/>
            <a:ext cx="2286000" cy="9601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6400" b="1">
                <a:solidFill>
                  <a:srgbClr val="FFFFFF"/>
                </a:solidFill>
                <a:latin typeface="Arial"/>
              </a:rPr>
              <a:t>100</a:t>
            </a:r>
            <a:endParaRPr lang="en-US" sz="6400"/>
          </a:p>
        </p:txBody>
      </p:sp>
      <p:sp>
        <p:nvSpPr>
          <p:cNvPr id="7" name="Text 7"/>
          <p:cNvSpPr txBox="1"/>
          <p:nvPr/>
        </p:nvSpPr>
        <p:spPr>
          <a:xfrm>
            <a:off x="777240" y="3136392"/>
            <a:ext cx="22860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D5F36A"/>
                </a:solidFill>
                <a:latin typeface="Arial"/>
              </a:rPr>
              <a:t>PAGES</a:t>
            </a:r>
            <a:endParaRPr lang="en-US" sz="1500"/>
          </a:p>
        </p:txBody>
      </p:sp>
      <p:sp>
        <p:nvSpPr>
          <p:cNvPr id="8" name="Text 8"/>
          <p:cNvSpPr txBox="1"/>
          <p:nvPr/>
        </p:nvSpPr>
        <p:spPr>
          <a:xfrm>
            <a:off x="3931920" y="2011680"/>
            <a:ext cx="2286000" cy="9601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6400" b="1">
                <a:solidFill>
                  <a:srgbClr val="FFFFFF"/>
                </a:solidFill>
                <a:latin typeface="Arial"/>
              </a:rPr>
              <a:t>1</a:t>
            </a:r>
            <a:endParaRPr lang="en-US" sz="6400"/>
          </a:p>
        </p:txBody>
      </p:sp>
      <p:sp>
        <p:nvSpPr>
          <p:cNvPr id="9" name="Text 9"/>
          <p:cNvSpPr txBox="1"/>
          <p:nvPr/>
        </p:nvSpPr>
        <p:spPr>
          <a:xfrm>
            <a:off x="3931920" y="3136392"/>
            <a:ext cx="22860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D5F36A"/>
                </a:solidFill>
                <a:latin typeface="Arial"/>
              </a:rPr>
              <a:t>POST / DAY</a:t>
            </a:r>
            <a:endParaRPr lang="en-US" sz="1500"/>
          </a:p>
        </p:txBody>
      </p:sp>
      <p:sp>
        <p:nvSpPr>
          <p:cNvPr id="10" name="Text 10"/>
          <p:cNvSpPr txBox="1"/>
          <p:nvPr/>
        </p:nvSpPr>
        <p:spPr>
          <a:xfrm>
            <a:off x="6949440" y="2011680"/>
            <a:ext cx="2286000" cy="9601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6400" b="1">
                <a:solidFill>
                  <a:srgbClr val="FFFFFF"/>
                </a:solidFill>
                <a:latin typeface="Arial"/>
              </a:rPr>
              <a:t>30</a:t>
            </a:r>
            <a:endParaRPr lang="en-US" sz="6400"/>
          </a:p>
        </p:txBody>
      </p:sp>
      <p:sp>
        <p:nvSpPr>
          <p:cNvPr id="11" name="Text 11"/>
          <p:cNvSpPr txBox="1"/>
          <p:nvPr/>
        </p:nvSpPr>
        <p:spPr>
          <a:xfrm>
            <a:off x="6949440" y="3136392"/>
            <a:ext cx="22860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 b="1">
                <a:solidFill>
                  <a:srgbClr val="D5F36A"/>
                </a:solidFill>
                <a:latin typeface="Arial"/>
              </a:rPr>
              <a:t>DAYS</a:t>
            </a:r>
            <a:endParaRPr lang="en-US" sz="1500"/>
          </a:p>
        </p:txBody>
      </p:sp>
      <p:sp>
        <p:nvSpPr>
          <p:cNvPr id="12" name="Text 12"/>
          <p:cNvSpPr txBox="1"/>
          <p:nvPr/>
        </p:nvSpPr>
        <p:spPr>
          <a:xfrm>
            <a:off x="3200400" y="2286000"/>
            <a:ext cx="548640" cy="5410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000">
                <a:solidFill>
                  <a:srgbClr val="D5F36A"/>
                </a:solidFill>
                <a:latin typeface="Arial"/>
              </a:rPr>
              <a:t>x</a:t>
            </a:r>
            <a:endParaRPr lang="en-US" sz="3000"/>
          </a:p>
        </p:txBody>
      </p:sp>
      <p:sp>
        <p:nvSpPr>
          <p:cNvPr id="13" name="Text 13"/>
          <p:cNvSpPr txBox="1"/>
          <p:nvPr/>
        </p:nvSpPr>
        <p:spPr>
          <a:xfrm>
            <a:off x="6217920" y="2286000"/>
            <a:ext cx="548640" cy="5410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000">
                <a:solidFill>
                  <a:srgbClr val="D5F36A"/>
                </a:solidFill>
                <a:latin typeface="Arial"/>
              </a:rPr>
              <a:t>x</a:t>
            </a:r>
            <a:endParaRPr lang="en-US" sz="3000"/>
          </a:p>
        </p:txBody>
      </p:sp>
      <p:sp>
        <p:nvSpPr>
          <p:cNvPr id="14" name="Rule 14"/>
          <p:cNvSpPr/>
          <p:nvPr/>
        </p:nvSpPr>
        <p:spPr>
          <a:xfrm>
            <a:off x="777240" y="3767328"/>
            <a:ext cx="10561320" cy="0"/>
          </a:xfrm>
          <a:prstGeom prst="line">
            <a:avLst/>
          </a:prstGeom>
          <a:ln w="17780">
            <a:solidFill>
              <a:srgbClr val="42506A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777240" y="4160520"/>
            <a:ext cx="5486400" cy="868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800" b="1">
                <a:solidFill>
                  <a:srgbClr val="D5F36A"/>
                </a:solidFill>
                <a:latin typeface="Arial"/>
              </a:rPr>
              <a:t>3,000 posts</a:t>
            </a:r>
            <a:endParaRPr lang="en-US" sz="4800"/>
          </a:p>
        </p:txBody>
      </p:sp>
      <p:sp>
        <p:nvSpPr>
          <p:cNvPr id="16" name="Text 16"/>
          <p:cNvSpPr txBox="1"/>
          <p:nvPr/>
        </p:nvSpPr>
        <p:spPr>
          <a:xfrm>
            <a:off x="6903720" y="4178808"/>
            <a:ext cx="4480560" cy="37871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FFFFFF"/>
                </a:solidFill>
                <a:latin typeface="Arial"/>
              </a:rPr>
              <a:t>Every post needs an owner,</a:t>
            </a:r>
            <a:endParaRPr lang="en-US" sz="2100"/>
          </a:p>
        </p:txBody>
      </p:sp>
      <p:sp>
        <p:nvSpPr>
          <p:cNvPr id="17" name="Text 17"/>
          <p:cNvSpPr txBox="1"/>
          <p:nvPr/>
        </p:nvSpPr>
        <p:spPr>
          <a:xfrm>
            <a:off x="6903720" y="4608576"/>
            <a:ext cx="4480560" cy="37871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100" b="1">
                <a:solidFill>
                  <a:srgbClr val="FFFFFF"/>
                </a:solidFill>
                <a:latin typeface="Arial"/>
              </a:rPr>
              <a:t>a review and a working CTA.</a:t>
            </a:r>
            <a:endParaRPr lang="en-US" sz="2100"/>
          </a:p>
        </p:txBody>
      </p:sp>
      <p:sp>
        <p:nvSpPr>
          <p:cNvPr id="18" name="Text 18"/>
          <p:cNvSpPr txBox="1"/>
          <p:nvPr/>
        </p:nvSpPr>
        <p:spPr>
          <a:xfrm>
            <a:off x="777240" y="5797296"/>
            <a:ext cx="10607040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 b="1">
                <a:solidFill>
                  <a:srgbClr val="FFFFFF"/>
                </a:solidFill>
                <a:latin typeface="Arial"/>
              </a:rPr>
              <a:t>Discuss: where would your team become the bottleneck?</a:t>
            </a:r>
            <a:endParaRPr lang="en-US" sz="220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SCRIPT SYSTEM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600" b="1">
                <a:solidFill>
                  <a:srgbClr val="131B2B"/>
                </a:solidFill>
                <a:latin typeface="Arial"/>
              </a:rPr>
              <a:t>Reuse the structure. Make the story specific.</a:t>
            </a:r>
            <a:endParaRPr lang="en-US" sz="3600"/>
          </a:p>
        </p:txBody>
      </p:sp>
      <p:sp>
        <p:nvSpPr>
          <p:cNvPr id="4" name="Text 4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63</a:t>
            </a:r>
            <a:endParaRPr lang="en-US" sz="1000"/>
          </a:p>
        </p:txBody>
      </p:sp>
      <p:sp>
        <p:nvSpPr>
          <p:cNvPr id="5" name="Text 5"/>
          <p:cNvSpPr txBox="1"/>
          <p:nvPr/>
        </p:nvSpPr>
        <p:spPr>
          <a:xfrm>
            <a:off x="777240" y="1874520"/>
            <a:ext cx="105156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6545B5"/>
                </a:solidFill>
                <a:latin typeface="Arial"/>
              </a:rPr>
              <a:t>EXAMPLE / YOUR TEAM TASK BOARD</a:t>
            </a:r>
            <a:endParaRPr lang="en-US" sz="1400"/>
          </a:p>
        </p:txBody>
      </p:sp>
      <p:sp>
        <p:nvSpPr>
          <p:cNvPr id="6" name="Text 6"/>
          <p:cNvSpPr txBox="1"/>
          <p:nvPr/>
        </p:nvSpPr>
        <p:spPr>
          <a:xfrm>
            <a:off x="777240" y="2423160"/>
            <a:ext cx="18288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HOOK</a:t>
            </a:r>
            <a:endParaRPr lang="en-US" sz="1600"/>
          </a:p>
        </p:txBody>
      </p:sp>
      <p:sp>
        <p:nvSpPr>
          <p:cNvPr id="7" name="Text 7"/>
          <p:cNvSpPr txBox="1"/>
          <p:nvPr/>
        </p:nvSpPr>
        <p:spPr>
          <a:xfrm>
            <a:off x="2834640" y="2395728"/>
            <a:ext cx="8321040" cy="43281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400" b="1">
                <a:solidFill>
                  <a:srgbClr val="131B2B"/>
                </a:solidFill>
                <a:latin typeface="Arial"/>
              </a:rPr>
              <a:t>"Who was supposed to do this?"</a:t>
            </a:r>
            <a:endParaRPr lang="en-US" sz="2400"/>
          </a:p>
        </p:txBody>
      </p:sp>
      <p:sp>
        <p:nvSpPr>
          <p:cNvPr id="8" name="Rule 8"/>
          <p:cNvSpPr/>
          <p:nvPr/>
        </p:nvSpPr>
        <p:spPr>
          <a:xfrm>
            <a:off x="777240" y="2871216"/>
            <a:ext cx="10561320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777240" y="3090672"/>
            <a:ext cx="18288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PROBLEM</a:t>
            </a:r>
            <a:endParaRPr lang="en-US" sz="1600"/>
          </a:p>
        </p:txBody>
      </p:sp>
      <p:sp>
        <p:nvSpPr>
          <p:cNvPr id="10" name="Text 10"/>
          <p:cNvSpPr txBox="1"/>
          <p:nvPr/>
        </p:nvSpPr>
        <p:spPr>
          <a:xfrm>
            <a:off x="2834640" y="3063240"/>
            <a:ext cx="8321040" cy="43281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400">
                <a:solidFill>
                  <a:srgbClr val="131B2B"/>
                </a:solidFill>
                <a:latin typeface="Arial"/>
              </a:rPr>
              <a:t>"Tasks disappear inside the group chat."</a:t>
            </a:r>
            <a:endParaRPr lang="en-US" sz="2400"/>
          </a:p>
        </p:txBody>
      </p:sp>
      <p:sp>
        <p:nvSpPr>
          <p:cNvPr id="11" name="Rule 11"/>
          <p:cNvSpPr/>
          <p:nvPr/>
        </p:nvSpPr>
        <p:spPr>
          <a:xfrm>
            <a:off x="777240" y="3538728"/>
            <a:ext cx="10561320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12" name="Text 12"/>
          <p:cNvSpPr txBox="1"/>
          <p:nvPr/>
        </p:nvSpPr>
        <p:spPr>
          <a:xfrm>
            <a:off x="777240" y="3758184"/>
            <a:ext cx="18288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DEMO</a:t>
            </a:r>
            <a:endParaRPr lang="en-US" sz="1600"/>
          </a:p>
        </p:txBody>
      </p:sp>
      <p:sp>
        <p:nvSpPr>
          <p:cNvPr id="13" name="Text 13"/>
          <p:cNvSpPr txBox="1"/>
          <p:nvPr/>
        </p:nvSpPr>
        <p:spPr>
          <a:xfrm>
            <a:off x="2834640" y="3730752"/>
            <a:ext cx="8321040" cy="43281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400">
                <a:solidFill>
                  <a:srgbClr val="131B2B"/>
                </a:solidFill>
                <a:latin typeface="Arial"/>
              </a:rPr>
              <a:t>Show a task getting an owner and a deadline.</a:t>
            </a:r>
            <a:endParaRPr lang="en-US" sz="2400"/>
          </a:p>
        </p:txBody>
      </p:sp>
      <p:sp>
        <p:nvSpPr>
          <p:cNvPr id="14" name="Rule 14"/>
          <p:cNvSpPr/>
          <p:nvPr/>
        </p:nvSpPr>
        <p:spPr>
          <a:xfrm>
            <a:off x="777240" y="4206240"/>
            <a:ext cx="10561320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777240" y="4425696"/>
            <a:ext cx="18288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6545B5"/>
                </a:solidFill>
                <a:latin typeface="Arial"/>
              </a:rPr>
              <a:t>CTA</a:t>
            </a:r>
            <a:endParaRPr lang="en-US" sz="1600"/>
          </a:p>
        </p:txBody>
      </p:sp>
      <p:sp>
        <p:nvSpPr>
          <p:cNvPr id="16" name="Text 16"/>
          <p:cNvSpPr txBox="1"/>
          <p:nvPr/>
        </p:nvSpPr>
        <p:spPr>
          <a:xfrm>
            <a:off x="2834640" y="4398264"/>
            <a:ext cx="8321040" cy="43281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400">
                <a:solidFill>
                  <a:srgbClr val="131B2B"/>
                </a:solidFill>
                <a:latin typeface="Arial"/>
              </a:rPr>
              <a:t>"Try it with your team. Link in bio."</a:t>
            </a:r>
            <a:endParaRPr lang="en-US" sz="2400"/>
          </a:p>
        </p:txBody>
      </p:sp>
      <p:sp>
        <p:nvSpPr>
          <p:cNvPr id="17" name="Rule 17"/>
          <p:cNvSpPr/>
          <p:nvPr/>
        </p:nvSpPr>
        <p:spPr>
          <a:xfrm>
            <a:off x="777240" y="4873752"/>
            <a:ext cx="10561320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18" name="Text 18"/>
          <p:cNvSpPr txBox="1"/>
          <p:nvPr/>
        </p:nvSpPr>
        <p:spPr>
          <a:xfrm>
            <a:off x="777240" y="5660136"/>
            <a:ext cx="1060704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6545B5"/>
                </a:solidFill>
                <a:latin typeface="Arial"/>
              </a:rPr>
              <a:t>YOUR TURN / Change the hook for a student team and a small agency.</a:t>
            </a:r>
            <a:endParaRPr lang="en-US" sz="2000"/>
          </a:p>
        </p:txBody>
      </p:sp>
      <p:sp>
        <p:nvSpPr>
          <p:cNvPr id="19" name="Text 19"/>
          <p:cNvSpPr txBox="1"/>
          <p:nvPr/>
        </p:nvSpPr>
        <p:spPr>
          <a:xfrm>
            <a:off x="777240" y="6080760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>
                <a:solidFill>
                  <a:srgbClr val="687183"/>
                </a:solidFill>
                <a:latin typeface="Arial"/>
              </a:rPr>
              <a:t>Use real customer language. Only promise what your prototype can do.</a:t>
            </a:r>
            <a:endParaRPr lang="en-US" sz="160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8EDCFF"/>
                </a:solidFill>
                <a:latin typeface="Arial"/>
              </a:rPr>
              <a:t>PRODUCTION SYSTEM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900" b="1">
                <a:solidFill>
                  <a:srgbClr val="FFFFFF"/>
                </a:solidFill>
                <a:latin typeface="Arial"/>
              </a:rPr>
              <a:t>Orchestrate the work. Assign the handoffs.</a:t>
            </a:r>
            <a:endParaRPr lang="en-US" sz="3900"/>
          </a:p>
        </p:txBody>
      </p:sp>
      <p:sp>
        <p:nvSpPr>
          <p:cNvPr id="4" name="Text 4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64</a:t>
            </a:r>
            <a:endParaRPr lang="en-US" sz="1000"/>
          </a:p>
        </p:txBody>
      </p:sp>
      <p:sp>
        <p:nvSpPr>
          <p:cNvPr id="5" name="Text 5"/>
          <p:cNvSpPr txBox="1"/>
          <p:nvPr/>
        </p:nvSpPr>
        <p:spPr>
          <a:xfrm>
            <a:off x="777240" y="1920240"/>
            <a:ext cx="22860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8EDCFF"/>
                </a:solidFill>
                <a:latin typeface="Arial"/>
              </a:rPr>
              <a:t>STAGE</a:t>
            </a:r>
            <a:endParaRPr lang="en-US" sz="1300"/>
          </a:p>
        </p:txBody>
      </p:sp>
      <p:sp>
        <p:nvSpPr>
          <p:cNvPr id="6" name="Text 6"/>
          <p:cNvSpPr txBox="1"/>
          <p:nvPr/>
        </p:nvSpPr>
        <p:spPr>
          <a:xfrm>
            <a:off x="3657600" y="1920240"/>
            <a:ext cx="44805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8EDCFF"/>
                </a:solidFill>
                <a:latin typeface="Arial"/>
              </a:rPr>
              <a:t>OUTPUT</a:t>
            </a:r>
            <a:endParaRPr lang="en-US" sz="1300"/>
          </a:p>
        </p:txBody>
      </p:sp>
      <p:sp>
        <p:nvSpPr>
          <p:cNvPr id="7" name="Text 7"/>
          <p:cNvSpPr txBox="1"/>
          <p:nvPr/>
        </p:nvSpPr>
        <p:spPr>
          <a:xfrm>
            <a:off x="8549640" y="1920240"/>
            <a:ext cx="2743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8EDCFF"/>
                </a:solidFill>
                <a:latin typeface="Arial"/>
              </a:rPr>
              <a:t>HUMAN OWNER</a:t>
            </a:r>
            <a:endParaRPr lang="en-US" sz="1300"/>
          </a:p>
        </p:txBody>
      </p:sp>
      <p:sp>
        <p:nvSpPr>
          <p:cNvPr id="8" name="Rule 8"/>
          <p:cNvSpPr/>
          <p:nvPr/>
        </p:nvSpPr>
        <p:spPr>
          <a:xfrm>
            <a:off x="777240" y="2331720"/>
            <a:ext cx="10561320" cy="0"/>
          </a:xfrm>
          <a:prstGeom prst="line">
            <a:avLst/>
          </a:prstGeom>
          <a:ln w="12700">
            <a:solidFill>
              <a:srgbClr val="42506A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777240" y="2468880"/>
            <a:ext cx="274320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FFFFFF"/>
                </a:solidFill>
                <a:latin typeface="Arial"/>
              </a:rPr>
              <a:t>01 / Research</a:t>
            </a:r>
            <a:endParaRPr lang="en-US" sz="2000"/>
          </a:p>
        </p:txBody>
      </p:sp>
      <p:sp>
        <p:nvSpPr>
          <p:cNvPr id="10" name="Text 10"/>
          <p:cNvSpPr txBox="1"/>
          <p:nvPr/>
        </p:nvSpPr>
        <p:spPr>
          <a:xfrm>
            <a:off x="3657600" y="2468880"/>
            <a:ext cx="457200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One audience insight + source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8549640" y="2468880"/>
            <a:ext cx="278892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D5F36A"/>
                </a:solidFill>
                <a:latin typeface="Arial"/>
              </a:rPr>
              <a:t>Researcher</a:t>
            </a:r>
            <a:endParaRPr lang="en-US" sz="1900"/>
          </a:p>
        </p:txBody>
      </p:sp>
      <p:sp>
        <p:nvSpPr>
          <p:cNvPr id="12" name="Rule 12"/>
          <p:cNvSpPr/>
          <p:nvPr/>
        </p:nvSpPr>
        <p:spPr>
          <a:xfrm>
            <a:off x="777240" y="2898648"/>
            <a:ext cx="10561320" cy="0"/>
          </a:xfrm>
          <a:prstGeom prst="line">
            <a:avLst/>
          </a:prstGeom>
          <a:ln w="12700">
            <a:solidFill>
              <a:srgbClr val="42506A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777240" y="3035808"/>
            <a:ext cx="274320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FFFFFF"/>
                </a:solidFill>
                <a:latin typeface="Arial"/>
              </a:rPr>
              <a:t>02 / Script</a:t>
            </a:r>
            <a:endParaRPr lang="en-US" sz="2000"/>
          </a:p>
        </p:txBody>
      </p:sp>
      <p:sp>
        <p:nvSpPr>
          <p:cNvPr id="14" name="Text 14"/>
          <p:cNvSpPr txBox="1"/>
          <p:nvPr/>
        </p:nvSpPr>
        <p:spPr>
          <a:xfrm>
            <a:off x="3657600" y="3035808"/>
            <a:ext cx="457200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Hook, demo and CTA</a:t>
            </a:r>
            <a:endParaRPr lang="en-US" sz="1900"/>
          </a:p>
        </p:txBody>
      </p:sp>
      <p:sp>
        <p:nvSpPr>
          <p:cNvPr id="15" name="Text 15"/>
          <p:cNvSpPr txBox="1"/>
          <p:nvPr/>
        </p:nvSpPr>
        <p:spPr>
          <a:xfrm>
            <a:off x="8549640" y="3035808"/>
            <a:ext cx="278892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D5F36A"/>
                </a:solidFill>
                <a:latin typeface="Arial"/>
              </a:rPr>
              <a:t>Writer</a:t>
            </a:r>
            <a:endParaRPr lang="en-US" sz="1900"/>
          </a:p>
        </p:txBody>
      </p:sp>
      <p:sp>
        <p:nvSpPr>
          <p:cNvPr id="16" name="Rule 16"/>
          <p:cNvSpPr/>
          <p:nvPr/>
        </p:nvSpPr>
        <p:spPr>
          <a:xfrm>
            <a:off x="777240" y="3465576"/>
            <a:ext cx="10561320" cy="0"/>
          </a:xfrm>
          <a:prstGeom prst="line">
            <a:avLst/>
          </a:prstGeom>
          <a:ln w="12700">
            <a:solidFill>
              <a:srgbClr val="42506A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777240" y="3602736"/>
            <a:ext cx="274320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FFFFFF"/>
                </a:solidFill>
                <a:latin typeface="Arial"/>
              </a:rPr>
              <a:t>03 / Generate</a:t>
            </a:r>
            <a:endParaRPr lang="en-US" sz="2000"/>
          </a:p>
        </p:txBody>
      </p:sp>
      <p:sp>
        <p:nvSpPr>
          <p:cNvPr id="18" name="Text 18"/>
          <p:cNvSpPr txBox="1"/>
          <p:nvPr/>
        </p:nvSpPr>
        <p:spPr>
          <a:xfrm>
            <a:off x="3657600" y="3602736"/>
            <a:ext cx="457200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Visuals from an approved brief</a:t>
            </a:r>
            <a:endParaRPr lang="en-US" sz="1900"/>
          </a:p>
        </p:txBody>
      </p:sp>
      <p:sp>
        <p:nvSpPr>
          <p:cNvPr id="19" name="Text 19"/>
          <p:cNvSpPr txBox="1"/>
          <p:nvPr/>
        </p:nvSpPr>
        <p:spPr>
          <a:xfrm>
            <a:off x="8549640" y="3602736"/>
            <a:ext cx="278892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D5F36A"/>
                </a:solidFill>
                <a:latin typeface="Arial"/>
              </a:rPr>
              <a:t>Creator</a:t>
            </a:r>
            <a:endParaRPr lang="en-US" sz="1900"/>
          </a:p>
        </p:txBody>
      </p:sp>
      <p:sp>
        <p:nvSpPr>
          <p:cNvPr id="20" name="Rule 20"/>
          <p:cNvSpPr/>
          <p:nvPr/>
        </p:nvSpPr>
        <p:spPr>
          <a:xfrm>
            <a:off x="777240" y="4032504"/>
            <a:ext cx="10561320" cy="0"/>
          </a:xfrm>
          <a:prstGeom prst="line">
            <a:avLst/>
          </a:prstGeom>
          <a:ln w="12700">
            <a:solidFill>
              <a:srgbClr val="42506A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777240" y="4169664"/>
            <a:ext cx="274320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FFFFFF"/>
                </a:solidFill>
                <a:latin typeface="Arial"/>
              </a:rPr>
              <a:t>04 / Edit</a:t>
            </a:r>
            <a:endParaRPr lang="en-US" sz="2000"/>
          </a:p>
        </p:txBody>
      </p:sp>
      <p:sp>
        <p:nvSpPr>
          <p:cNvPr id="22" name="Text 22"/>
          <p:cNvSpPr txBox="1"/>
          <p:nvPr/>
        </p:nvSpPr>
        <p:spPr>
          <a:xfrm>
            <a:off x="3657600" y="4169664"/>
            <a:ext cx="457200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One finished ad with captions</a:t>
            </a:r>
            <a:endParaRPr lang="en-US" sz="1900"/>
          </a:p>
        </p:txBody>
      </p:sp>
      <p:sp>
        <p:nvSpPr>
          <p:cNvPr id="23" name="Text 23"/>
          <p:cNvSpPr txBox="1"/>
          <p:nvPr/>
        </p:nvSpPr>
        <p:spPr>
          <a:xfrm>
            <a:off x="8549640" y="4169664"/>
            <a:ext cx="278892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D5F36A"/>
                </a:solidFill>
                <a:latin typeface="Arial"/>
              </a:rPr>
              <a:t>Editor</a:t>
            </a:r>
            <a:endParaRPr lang="en-US" sz="1900"/>
          </a:p>
        </p:txBody>
      </p:sp>
      <p:sp>
        <p:nvSpPr>
          <p:cNvPr id="24" name="Rule 24"/>
          <p:cNvSpPr/>
          <p:nvPr/>
        </p:nvSpPr>
        <p:spPr>
          <a:xfrm>
            <a:off x="777240" y="4599432"/>
            <a:ext cx="10561320" cy="0"/>
          </a:xfrm>
          <a:prstGeom prst="line">
            <a:avLst/>
          </a:prstGeom>
          <a:ln w="12700">
            <a:solidFill>
              <a:srgbClr val="42506A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777240" y="4736592"/>
            <a:ext cx="274320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FFFFFF"/>
                </a:solidFill>
                <a:latin typeface="Arial"/>
              </a:rPr>
              <a:t>05 / Publish</a:t>
            </a:r>
            <a:endParaRPr lang="en-US" sz="2000"/>
          </a:p>
        </p:txBody>
      </p:sp>
      <p:sp>
        <p:nvSpPr>
          <p:cNvPr id="26" name="Text 26"/>
          <p:cNvSpPr txBox="1"/>
          <p:nvPr/>
        </p:nvSpPr>
        <p:spPr>
          <a:xfrm>
            <a:off x="3657600" y="4736592"/>
            <a:ext cx="457200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Checked post + working link</a:t>
            </a:r>
            <a:endParaRPr lang="en-US" sz="1900"/>
          </a:p>
        </p:txBody>
      </p:sp>
      <p:sp>
        <p:nvSpPr>
          <p:cNvPr id="27" name="Text 27"/>
          <p:cNvSpPr txBox="1"/>
          <p:nvPr/>
        </p:nvSpPr>
        <p:spPr>
          <a:xfrm>
            <a:off x="8549640" y="4736592"/>
            <a:ext cx="278892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D5F36A"/>
                </a:solidFill>
                <a:latin typeface="Arial"/>
              </a:rPr>
              <a:t>Reviewer</a:t>
            </a:r>
            <a:endParaRPr lang="en-US" sz="1900"/>
          </a:p>
        </p:txBody>
      </p:sp>
      <p:sp>
        <p:nvSpPr>
          <p:cNvPr id="28" name="Text 28"/>
          <p:cNvSpPr txBox="1"/>
          <p:nvPr/>
        </p:nvSpPr>
        <p:spPr>
          <a:xfrm>
            <a:off x="777240" y="5824728"/>
            <a:ext cx="1060704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8EDCFF"/>
                </a:solidFill>
                <a:latin typeface="Arial"/>
              </a:rPr>
              <a:t>Assign names in your team. One person can own more than one stage.</a:t>
            </a:r>
            <a:endParaRPr lang="en-US" sz="200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QUALITY GATE / PEER REVIEW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131B2B"/>
                </a:solidFill>
                <a:latin typeface="Arial"/>
              </a:rPr>
              <a:t>Would you approve this ad?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65</a:t>
            </a:r>
            <a:endParaRPr lang="en-US" sz="1000"/>
          </a:p>
        </p:txBody>
      </p:sp>
      <p:sp>
        <p:nvSpPr>
          <p:cNvPr id="5" name="Text 5"/>
          <p:cNvSpPr txBox="1"/>
          <p:nvPr/>
        </p:nvSpPr>
        <p:spPr>
          <a:xfrm>
            <a:off x="777240" y="1865376"/>
            <a:ext cx="10607040" cy="43281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400" b="1">
                <a:solidFill>
                  <a:srgbClr val="131B2B"/>
                </a:solidFill>
                <a:latin typeface="Arial"/>
              </a:rPr>
              <a:t>Swap ads with another team. Check these four things.</a:t>
            </a:r>
            <a:endParaRPr lang="en-US" sz="2400"/>
          </a:p>
        </p:txBody>
      </p:sp>
      <p:sp>
        <p:nvSpPr>
          <p:cNvPr id="6" name="Text 6"/>
          <p:cNvSpPr txBox="1"/>
          <p:nvPr/>
        </p:nvSpPr>
        <p:spPr>
          <a:xfrm>
            <a:off x="777240" y="2606040"/>
            <a:ext cx="64008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6545B5"/>
                </a:solidFill>
                <a:latin typeface="Arial"/>
              </a:rPr>
              <a:t>01</a:t>
            </a:r>
            <a:endParaRPr lang="en-US" sz="1900"/>
          </a:p>
        </p:txBody>
      </p:sp>
      <p:sp>
        <p:nvSpPr>
          <p:cNvPr id="7" name="Text 7"/>
          <p:cNvSpPr txBox="1"/>
          <p:nvPr/>
        </p:nvSpPr>
        <p:spPr>
          <a:xfrm>
            <a:off x="1600200" y="2606040"/>
            <a:ext cx="210312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131B2B"/>
                </a:solidFill>
                <a:latin typeface="Arial"/>
              </a:rPr>
              <a:t>PRODUCT</a:t>
            </a:r>
            <a:endParaRPr lang="en-US" sz="1800"/>
          </a:p>
        </p:txBody>
      </p:sp>
      <p:sp>
        <p:nvSpPr>
          <p:cNvPr id="8" name="Text 8"/>
          <p:cNvSpPr txBox="1"/>
          <p:nvPr/>
        </p:nvSpPr>
        <p:spPr>
          <a:xfrm>
            <a:off x="3886200" y="2606040"/>
            <a:ext cx="7360920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>
                <a:solidFill>
                  <a:srgbClr val="131B2B"/>
                </a:solidFill>
                <a:latin typeface="Arial"/>
              </a:rPr>
              <a:t>Does the demo match the working prototype?</a:t>
            </a:r>
            <a:endParaRPr lang="en-US" sz="2200"/>
          </a:p>
        </p:txBody>
      </p:sp>
      <p:sp>
        <p:nvSpPr>
          <p:cNvPr id="9" name="Rule 9"/>
          <p:cNvSpPr/>
          <p:nvPr/>
        </p:nvSpPr>
        <p:spPr>
          <a:xfrm>
            <a:off x="777240" y="3035808"/>
            <a:ext cx="10561320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777240" y="3246120"/>
            <a:ext cx="64008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6545B5"/>
                </a:solidFill>
                <a:latin typeface="Arial"/>
              </a:rPr>
              <a:t>02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1600200" y="3246120"/>
            <a:ext cx="210312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131B2B"/>
                </a:solidFill>
                <a:latin typeface="Arial"/>
              </a:rPr>
              <a:t>CLAIMS</a:t>
            </a:r>
            <a:endParaRPr lang="en-US" sz="1800"/>
          </a:p>
        </p:txBody>
      </p:sp>
      <p:sp>
        <p:nvSpPr>
          <p:cNvPr id="12" name="Text 12"/>
          <p:cNvSpPr txBox="1"/>
          <p:nvPr/>
        </p:nvSpPr>
        <p:spPr>
          <a:xfrm>
            <a:off x="3886200" y="3246120"/>
            <a:ext cx="7360920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>
                <a:solidFill>
                  <a:srgbClr val="131B2B"/>
                </a:solidFill>
                <a:latin typeface="Arial"/>
              </a:rPr>
              <a:t>Can the team support every promise?</a:t>
            </a:r>
            <a:endParaRPr lang="en-US" sz="2200"/>
          </a:p>
        </p:txBody>
      </p:sp>
      <p:sp>
        <p:nvSpPr>
          <p:cNvPr id="13" name="Rule 13"/>
          <p:cNvSpPr/>
          <p:nvPr/>
        </p:nvSpPr>
        <p:spPr>
          <a:xfrm>
            <a:off x="777240" y="3675888"/>
            <a:ext cx="10561320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777240" y="3886200"/>
            <a:ext cx="64008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6545B5"/>
                </a:solidFill>
                <a:latin typeface="Arial"/>
              </a:rPr>
              <a:t>03</a:t>
            </a:r>
            <a:endParaRPr lang="en-US" sz="1900"/>
          </a:p>
        </p:txBody>
      </p:sp>
      <p:sp>
        <p:nvSpPr>
          <p:cNvPr id="15" name="Text 15"/>
          <p:cNvSpPr txBox="1"/>
          <p:nvPr/>
        </p:nvSpPr>
        <p:spPr>
          <a:xfrm>
            <a:off x="1600200" y="3886200"/>
            <a:ext cx="210312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131B2B"/>
                </a:solidFill>
                <a:latin typeface="Arial"/>
              </a:rPr>
              <a:t>CRAFT</a:t>
            </a:r>
            <a:endParaRPr lang="en-US" sz="1800"/>
          </a:p>
        </p:txBody>
      </p:sp>
      <p:sp>
        <p:nvSpPr>
          <p:cNvPr id="16" name="Text 16"/>
          <p:cNvSpPr txBox="1"/>
          <p:nvPr/>
        </p:nvSpPr>
        <p:spPr>
          <a:xfrm>
            <a:off x="3886200" y="3886200"/>
            <a:ext cx="7360920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>
                <a:solidFill>
                  <a:srgbClr val="131B2B"/>
                </a:solidFill>
                <a:latin typeface="Arial"/>
              </a:rPr>
              <a:t>Are visuals, voice and captions consistent?</a:t>
            </a:r>
            <a:endParaRPr lang="en-US" sz="2200"/>
          </a:p>
        </p:txBody>
      </p:sp>
      <p:sp>
        <p:nvSpPr>
          <p:cNvPr id="17" name="Rule 17"/>
          <p:cNvSpPr/>
          <p:nvPr/>
        </p:nvSpPr>
        <p:spPr>
          <a:xfrm>
            <a:off x="777240" y="4315968"/>
            <a:ext cx="10561320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18" name="Text 18"/>
          <p:cNvSpPr txBox="1"/>
          <p:nvPr/>
        </p:nvSpPr>
        <p:spPr>
          <a:xfrm>
            <a:off x="777240" y="4526280"/>
            <a:ext cx="64008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6545B5"/>
                </a:solidFill>
                <a:latin typeface="Arial"/>
              </a:rPr>
              <a:t>04</a:t>
            </a:r>
            <a:endParaRPr lang="en-US" sz="1900"/>
          </a:p>
        </p:txBody>
      </p:sp>
      <p:sp>
        <p:nvSpPr>
          <p:cNvPr id="19" name="Text 19"/>
          <p:cNvSpPr txBox="1"/>
          <p:nvPr/>
        </p:nvSpPr>
        <p:spPr>
          <a:xfrm>
            <a:off x="1600200" y="4526280"/>
            <a:ext cx="210312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131B2B"/>
                </a:solidFill>
                <a:latin typeface="Arial"/>
              </a:rPr>
              <a:t>ACTION</a:t>
            </a:r>
            <a:endParaRPr lang="en-US" sz="1800"/>
          </a:p>
        </p:txBody>
      </p:sp>
      <p:sp>
        <p:nvSpPr>
          <p:cNvPr id="20" name="Text 20"/>
          <p:cNvSpPr txBox="1"/>
          <p:nvPr/>
        </p:nvSpPr>
        <p:spPr>
          <a:xfrm>
            <a:off x="3886200" y="4526280"/>
            <a:ext cx="7360920" cy="39674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200">
                <a:solidFill>
                  <a:srgbClr val="131B2B"/>
                </a:solidFill>
                <a:latin typeface="Arial"/>
              </a:rPr>
              <a:t>Does the CTA link work on a phone?</a:t>
            </a:r>
            <a:endParaRPr lang="en-US" sz="2200"/>
          </a:p>
        </p:txBody>
      </p:sp>
      <p:sp>
        <p:nvSpPr>
          <p:cNvPr id="21" name="Rule 21"/>
          <p:cNvSpPr/>
          <p:nvPr/>
        </p:nvSpPr>
        <p:spPr>
          <a:xfrm>
            <a:off x="777240" y="4956048"/>
            <a:ext cx="10561320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22" name="Text 22"/>
          <p:cNvSpPr txBox="1"/>
          <p:nvPr/>
        </p:nvSpPr>
        <p:spPr>
          <a:xfrm>
            <a:off x="777240" y="5852160"/>
            <a:ext cx="10607040" cy="36068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000" b="1">
                <a:solidFill>
                  <a:srgbClr val="6545B5"/>
                </a:solidFill>
                <a:latin typeface="Arial"/>
              </a:rPr>
              <a:t>Leave one specific fix. Name the person who approves the final version.</a:t>
            </a:r>
            <a:endParaRPr lang="en-US" sz="200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146A89"/>
                </a:solidFill>
                <a:latin typeface="Arial"/>
              </a:rPr>
              <a:t>LEARNING LOOP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900" b="1">
                <a:solidFill>
                  <a:srgbClr val="131B2B"/>
                </a:solidFill>
                <a:latin typeface="Arial"/>
              </a:rPr>
              <a:t>Find the drop. Choose the next experiment.</a:t>
            </a:r>
            <a:endParaRPr lang="en-US" sz="39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7A8190"/>
                </a:solidFill>
                <a:latin typeface="Arial"/>
              </a:rPr>
              <a:t>Illustrative results, not measured campaign data. Link clicks do not establish what caused a sign-up.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66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77240" y="1965960"/>
            <a:ext cx="2743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87183"/>
                </a:solidFill>
                <a:latin typeface="Arial"/>
              </a:rPr>
              <a:t>OBSERVED RESULT</a:t>
            </a:r>
            <a:endParaRPr lang="en-US" sz="1300"/>
          </a:p>
        </p:txBody>
      </p:sp>
      <p:sp>
        <p:nvSpPr>
          <p:cNvPr id="7" name="Text 7"/>
          <p:cNvSpPr txBox="1"/>
          <p:nvPr/>
        </p:nvSpPr>
        <p:spPr>
          <a:xfrm>
            <a:off x="3749040" y="1965960"/>
            <a:ext cx="384048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87183"/>
                </a:solidFill>
                <a:latin typeface="Arial"/>
              </a:rPr>
              <a:t>QUESTION TO ASK</a:t>
            </a:r>
            <a:endParaRPr lang="en-US" sz="1300"/>
          </a:p>
        </p:txBody>
      </p:sp>
      <p:sp>
        <p:nvSpPr>
          <p:cNvPr id="8" name="Text 8"/>
          <p:cNvSpPr txBox="1"/>
          <p:nvPr/>
        </p:nvSpPr>
        <p:spPr>
          <a:xfrm>
            <a:off x="8229600" y="1965960"/>
            <a:ext cx="31089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87183"/>
                </a:solidFill>
                <a:latin typeface="Arial"/>
              </a:rPr>
              <a:t>NEXT TEST</a:t>
            </a:r>
            <a:endParaRPr lang="en-US" sz="1300"/>
          </a:p>
        </p:txBody>
      </p:sp>
      <p:sp>
        <p:nvSpPr>
          <p:cNvPr id="9" name="Rule 9"/>
          <p:cNvSpPr/>
          <p:nvPr/>
        </p:nvSpPr>
        <p:spPr>
          <a:xfrm>
            <a:off x="777240" y="2404872"/>
            <a:ext cx="10561320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777240" y="2569464"/>
            <a:ext cx="1371600" cy="5410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000" b="1">
                <a:solidFill>
                  <a:srgbClr val="146A89"/>
                </a:solidFill>
                <a:latin typeface="Arial"/>
              </a:rPr>
              <a:t>1,000</a:t>
            </a:r>
            <a:endParaRPr lang="en-US" sz="3000"/>
          </a:p>
        </p:txBody>
      </p:sp>
      <p:sp>
        <p:nvSpPr>
          <p:cNvPr id="11" name="Text 11"/>
          <p:cNvSpPr txBox="1"/>
          <p:nvPr/>
        </p:nvSpPr>
        <p:spPr>
          <a:xfrm>
            <a:off x="2057400" y="2679192"/>
            <a:ext cx="1463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31B2B"/>
                </a:solidFill>
                <a:latin typeface="Arial"/>
              </a:rPr>
              <a:t>impressions</a:t>
            </a:r>
            <a:endParaRPr lang="en-US" sz="1500"/>
          </a:p>
        </p:txBody>
      </p:sp>
      <p:sp>
        <p:nvSpPr>
          <p:cNvPr id="12" name="Text 12"/>
          <p:cNvSpPr txBox="1"/>
          <p:nvPr/>
        </p:nvSpPr>
        <p:spPr>
          <a:xfrm>
            <a:off x="3749040" y="2679192"/>
            <a:ext cx="429768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131B2B"/>
                </a:solidFill>
                <a:latin typeface="Arial"/>
              </a:rPr>
              <a:t>Did we reach the right people?</a:t>
            </a:r>
            <a:endParaRPr lang="en-US" sz="1800"/>
          </a:p>
        </p:txBody>
      </p:sp>
      <p:sp>
        <p:nvSpPr>
          <p:cNvPr id="13" name="Text 13"/>
          <p:cNvSpPr txBox="1"/>
          <p:nvPr/>
        </p:nvSpPr>
        <p:spPr>
          <a:xfrm>
            <a:off x="8229600" y="2679192"/>
            <a:ext cx="310896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Try another audience</a:t>
            </a:r>
            <a:endParaRPr lang="en-US" sz="1700"/>
          </a:p>
        </p:txBody>
      </p:sp>
      <p:sp>
        <p:nvSpPr>
          <p:cNvPr id="14" name="Rule 14"/>
          <p:cNvSpPr/>
          <p:nvPr/>
        </p:nvSpPr>
        <p:spPr>
          <a:xfrm>
            <a:off x="777240" y="3319272"/>
            <a:ext cx="10561320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777240" y="3483864"/>
            <a:ext cx="1371600" cy="5410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000" b="1">
                <a:solidFill>
                  <a:srgbClr val="146A89"/>
                </a:solidFill>
                <a:latin typeface="Arial"/>
              </a:rPr>
              <a:t>50</a:t>
            </a:r>
            <a:endParaRPr lang="en-US" sz="3000"/>
          </a:p>
        </p:txBody>
      </p:sp>
      <p:sp>
        <p:nvSpPr>
          <p:cNvPr id="16" name="Text 16"/>
          <p:cNvSpPr txBox="1"/>
          <p:nvPr/>
        </p:nvSpPr>
        <p:spPr>
          <a:xfrm>
            <a:off x="2057400" y="3593592"/>
            <a:ext cx="1463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31B2B"/>
                </a:solidFill>
                <a:latin typeface="Arial"/>
              </a:rPr>
              <a:t>link clicks</a:t>
            </a:r>
            <a:endParaRPr lang="en-US" sz="1500"/>
          </a:p>
        </p:txBody>
      </p:sp>
      <p:sp>
        <p:nvSpPr>
          <p:cNvPr id="17" name="Text 17"/>
          <p:cNvSpPr txBox="1"/>
          <p:nvPr/>
        </p:nvSpPr>
        <p:spPr>
          <a:xfrm>
            <a:off x="3749040" y="3593592"/>
            <a:ext cx="429768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131B2B"/>
                </a:solidFill>
                <a:latin typeface="Arial"/>
              </a:rPr>
              <a:t>Did the opening earn interest?</a:t>
            </a:r>
            <a:endParaRPr lang="en-US" sz="1800"/>
          </a:p>
        </p:txBody>
      </p:sp>
      <p:sp>
        <p:nvSpPr>
          <p:cNvPr id="18" name="Text 18"/>
          <p:cNvSpPr txBox="1"/>
          <p:nvPr/>
        </p:nvSpPr>
        <p:spPr>
          <a:xfrm>
            <a:off x="8229600" y="3593592"/>
            <a:ext cx="310896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Test a different hook</a:t>
            </a:r>
            <a:endParaRPr lang="en-US" sz="1700"/>
          </a:p>
        </p:txBody>
      </p:sp>
      <p:sp>
        <p:nvSpPr>
          <p:cNvPr id="19" name="Rule 19"/>
          <p:cNvSpPr/>
          <p:nvPr/>
        </p:nvSpPr>
        <p:spPr>
          <a:xfrm>
            <a:off x="777240" y="4233672"/>
            <a:ext cx="10561320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777240" y="4398264"/>
            <a:ext cx="1371600" cy="54102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000" b="1">
                <a:solidFill>
                  <a:srgbClr val="146A89"/>
                </a:solidFill>
                <a:latin typeface="Arial"/>
              </a:rPr>
              <a:t>5</a:t>
            </a:r>
            <a:endParaRPr lang="en-US" sz="3000"/>
          </a:p>
        </p:txBody>
      </p:sp>
      <p:sp>
        <p:nvSpPr>
          <p:cNvPr id="21" name="Text 21"/>
          <p:cNvSpPr txBox="1"/>
          <p:nvPr/>
        </p:nvSpPr>
        <p:spPr>
          <a:xfrm>
            <a:off x="2057400" y="4507992"/>
            <a:ext cx="1463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500">
                <a:solidFill>
                  <a:srgbClr val="131B2B"/>
                </a:solidFill>
                <a:latin typeface="Arial"/>
              </a:rPr>
              <a:t>sign-ups</a:t>
            </a:r>
            <a:endParaRPr lang="en-US" sz="1500"/>
          </a:p>
        </p:txBody>
      </p:sp>
      <p:sp>
        <p:nvSpPr>
          <p:cNvPr id="22" name="Text 22"/>
          <p:cNvSpPr txBox="1"/>
          <p:nvPr/>
        </p:nvSpPr>
        <p:spPr>
          <a:xfrm>
            <a:off x="3749040" y="4507992"/>
            <a:ext cx="429768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131B2B"/>
                </a:solidFill>
                <a:latin typeface="Arial"/>
              </a:rPr>
              <a:t>Did the page make the value clear?</a:t>
            </a:r>
            <a:endParaRPr lang="en-US" sz="1800"/>
          </a:p>
        </p:txBody>
      </p:sp>
      <p:sp>
        <p:nvSpPr>
          <p:cNvPr id="23" name="Text 23"/>
          <p:cNvSpPr txBox="1"/>
          <p:nvPr/>
        </p:nvSpPr>
        <p:spPr>
          <a:xfrm>
            <a:off x="8229600" y="4507992"/>
            <a:ext cx="310896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131B2B"/>
                </a:solidFill>
                <a:latin typeface="Arial"/>
              </a:rPr>
              <a:t>Simplify the CTA</a:t>
            </a:r>
            <a:endParaRPr lang="en-US" sz="1700"/>
          </a:p>
        </p:txBody>
      </p:sp>
      <p:sp>
        <p:nvSpPr>
          <p:cNvPr id="24" name="Text 24"/>
          <p:cNvSpPr txBox="1"/>
          <p:nvPr/>
        </p:nvSpPr>
        <p:spPr>
          <a:xfrm>
            <a:off x="777240" y="5522976"/>
            <a:ext cx="10607040" cy="45085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500" b="1">
                <a:solidFill>
                  <a:srgbClr val="146A89"/>
                </a:solidFill>
                <a:latin typeface="Arial"/>
              </a:rPr>
              <a:t>5% clicked. 10% of clicks became sign-ups.</a:t>
            </a:r>
            <a:endParaRPr lang="en-US" sz="2500"/>
          </a:p>
        </p:txBody>
      </p:sp>
      <p:sp>
        <p:nvSpPr>
          <p:cNvPr id="25" name="Text 25"/>
          <p:cNvSpPr txBox="1"/>
          <p:nvPr/>
        </p:nvSpPr>
        <p:spPr>
          <a:xfrm>
            <a:off x="777240" y="6016752"/>
            <a:ext cx="1060704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>
                <a:solidFill>
                  <a:srgbClr val="687183"/>
                </a:solidFill>
                <a:latin typeface="Arial"/>
              </a:rPr>
              <a:t>These results are clues. Change one thing, then gather more evidence.</a:t>
            </a:r>
            <a:endParaRPr lang="en-US" sz="170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F4CB61"/>
                </a:solidFill>
                <a:latin typeface="Arial"/>
              </a:rPr>
              <a:t>THE ECONOMICS OF CONTENT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FFFFFF"/>
                </a:solidFill>
                <a:latin typeface="Arial"/>
              </a:rPr>
              <a:t>What did one usable ad actually cost?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Hypothetical production budget. Time values and tool spend are examples, not market prices; media spend excluded.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67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77240" y="1956816"/>
            <a:ext cx="5029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F4CB61"/>
                </a:solidFill>
                <a:latin typeface="Arial"/>
              </a:rPr>
              <a:t>EXAMPLE BATCH</a:t>
            </a:r>
            <a:endParaRPr lang="en-US" sz="1400"/>
          </a:p>
        </p:txBody>
      </p:sp>
      <p:sp>
        <p:nvSpPr>
          <p:cNvPr id="7" name="Text 7"/>
          <p:cNvSpPr txBox="1"/>
          <p:nvPr/>
        </p:nvSpPr>
        <p:spPr>
          <a:xfrm>
            <a:off x="777240" y="2542032"/>
            <a:ext cx="457200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Tools + generation, including retries</a:t>
            </a:r>
            <a:endParaRPr lang="en-US" sz="1900"/>
          </a:p>
        </p:txBody>
      </p:sp>
      <p:sp>
        <p:nvSpPr>
          <p:cNvPr id="8" name="Text 8"/>
          <p:cNvSpPr txBox="1"/>
          <p:nvPr/>
        </p:nvSpPr>
        <p:spPr>
          <a:xfrm>
            <a:off x="5303520" y="2542032"/>
            <a:ext cx="1554480" cy="37871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2100" b="1">
                <a:solidFill>
                  <a:srgbClr val="FFFFFF"/>
                </a:solidFill>
                <a:latin typeface="Arial"/>
              </a:rPr>
              <a:t>EUR 20</a:t>
            </a:r>
            <a:endParaRPr lang="en-US" sz="2100"/>
          </a:p>
        </p:txBody>
      </p:sp>
      <p:sp>
        <p:nvSpPr>
          <p:cNvPr id="9" name="Rule 9"/>
          <p:cNvSpPr/>
          <p:nvPr/>
        </p:nvSpPr>
        <p:spPr>
          <a:xfrm>
            <a:off x="777240" y="2980944"/>
            <a:ext cx="6080760" cy="0"/>
          </a:xfrm>
          <a:prstGeom prst="line">
            <a:avLst/>
          </a:prstGeom>
          <a:ln w="12700">
            <a:solidFill>
              <a:srgbClr val="42506A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777240" y="3227832"/>
            <a:ext cx="457200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Editing + review time</a:t>
            </a:r>
            <a:endParaRPr lang="en-US" sz="1900"/>
          </a:p>
        </p:txBody>
      </p:sp>
      <p:sp>
        <p:nvSpPr>
          <p:cNvPr id="11" name="Text 11"/>
          <p:cNvSpPr txBox="1"/>
          <p:nvPr/>
        </p:nvSpPr>
        <p:spPr>
          <a:xfrm>
            <a:off x="5303520" y="3227832"/>
            <a:ext cx="1554480" cy="37871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2100" b="1">
                <a:solidFill>
                  <a:srgbClr val="FFFFFF"/>
                </a:solidFill>
                <a:latin typeface="Arial"/>
              </a:rPr>
              <a:t>EUR 30</a:t>
            </a:r>
            <a:endParaRPr lang="en-US" sz="2100"/>
          </a:p>
        </p:txBody>
      </p:sp>
      <p:sp>
        <p:nvSpPr>
          <p:cNvPr id="12" name="Rule 12"/>
          <p:cNvSpPr/>
          <p:nvPr/>
        </p:nvSpPr>
        <p:spPr>
          <a:xfrm>
            <a:off x="777240" y="3666744"/>
            <a:ext cx="6080760" cy="0"/>
          </a:xfrm>
          <a:prstGeom prst="line">
            <a:avLst/>
          </a:prstGeom>
          <a:ln w="12700">
            <a:solidFill>
              <a:srgbClr val="42506A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777240" y="3913632"/>
            <a:ext cx="457200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>
                <a:solidFill>
                  <a:srgbClr val="FFFFFF"/>
                </a:solidFill>
                <a:latin typeface="Arial"/>
              </a:rPr>
              <a:t>Captions + export time</a:t>
            </a:r>
            <a:endParaRPr lang="en-US" sz="1900"/>
          </a:p>
        </p:txBody>
      </p:sp>
      <p:sp>
        <p:nvSpPr>
          <p:cNvPr id="14" name="Text 14"/>
          <p:cNvSpPr txBox="1"/>
          <p:nvPr/>
        </p:nvSpPr>
        <p:spPr>
          <a:xfrm>
            <a:off x="5303520" y="3913632"/>
            <a:ext cx="1554480" cy="37871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2100" b="1">
                <a:solidFill>
                  <a:srgbClr val="FFFFFF"/>
                </a:solidFill>
                <a:latin typeface="Arial"/>
              </a:rPr>
              <a:t>EUR 10</a:t>
            </a:r>
            <a:endParaRPr lang="en-US" sz="2100"/>
          </a:p>
        </p:txBody>
      </p:sp>
      <p:sp>
        <p:nvSpPr>
          <p:cNvPr id="15" name="Rule 15"/>
          <p:cNvSpPr/>
          <p:nvPr/>
        </p:nvSpPr>
        <p:spPr>
          <a:xfrm>
            <a:off x="777240" y="4352544"/>
            <a:ext cx="6080760" cy="0"/>
          </a:xfrm>
          <a:prstGeom prst="line">
            <a:avLst/>
          </a:prstGeom>
          <a:ln w="12700">
            <a:solidFill>
              <a:srgbClr val="42506A"/>
            </a:solidFill>
          </a:ln>
        </p:spPr>
      </p:sp>
      <p:sp>
        <p:nvSpPr>
          <p:cNvPr id="16" name="Text 16"/>
          <p:cNvSpPr txBox="1"/>
          <p:nvPr/>
        </p:nvSpPr>
        <p:spPr>
          <a:xfrm>
            <a:off x="777240" y="4782312"/>
            <a:ext cx="438912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600" b="1">
                <a:solidFill>
                  <a:srgbClr val="F4CB61"/>
                </a:solidFill>
                <a:latin typeface="Arial"/>
              </a:rPr>
              <a:t>TOTAL PRODUCTION COST</a:t>
            </a:r>
            <a:endParaRPr lang="en-US" sz="1600"/>
          </a:p>
        </p:txBody>
      </p:sp>
      <p:sp>
        <p:nvSpPr>
          <p:cNvPr id="17" name="Text 17"/>
          <p:cNvSpPr txBox="1"/>
          <p:nvPr/>
        </p:nvSpPr>
        <p:spPr>
          <a:xfrm>
            <a:off x="5303520" y="4754880"/>
            <a:ext cx="1554480" cy="43281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2400" b="1">
                <a:solidFill>
                  <a:srgbClr val="F4CB61"/>
                </a:solidFill>
                <a:latin typeface="Arial"/>
              </a:rPr>
              <a:t>EUR 60</a:t>
            </a:r>
            <a:endParaRPr lang="en-US" sz="2400"/>
          </a:p>
        </p:txBody>
      </p:sp>
      <p:sp>
        <p:nvSpPr>
          <p:cNvPr id="18" name="Rule 18"/>
          <p:cNvSpPr/>
          <p:nvPr/>
        </p:nvSpPr>
        <p:spPr>
          <a:xfrm>
            <a:off x="7342632" y="1920240"/>
            <a:ext cx="0" cy="3429000"/>
          </a:xfrm>
          <a:prstGeom prst="line">
            <a:avLst/>
          </a:prstGeom>
          <a:ln w="15240">
            <a:solidFill>
              <a:srgbClr val="42506A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7818120" y="2377440"/>
            <a:ext cx="3566160" cy="45085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500" b="1">
                <a:solidFill>
                  <a:srgbClr val="FFFFFF"/>
                </a:solidFill>
                <a:latin typeface="Arial"/>
              </a:rPr>
              <a:t>6 approved ads</a:t>
            </a:r>
            <a:endParaRPr lang="en-US" sz="2500"/>
          </a:p>
        </p:txBody>
      </p:sp>
      <p:sp>
        <p:nvSpPr>
          <p:cNvPr id="20" name="Text 20"/>
          <p:cNvSpPr txBox="1"/>
          <p:nvPr/>
        </p:nvSpPr>
        <p:spPr>
          <a:xfrm>
            <a:off x="7818120" y="3136392"/>
            <a:ext cx="3566160" cy="9144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600" b="1">
                <a:solidFill>
                  <a:srgbClr val="F4CB61"/>
                </a:solidFill>
                <a:latin typeface="Arial"/>
              </a:rPr>
              <a:t>EUR 10</a:t>
            </a:r>
            <a:endParaRPr lang="en-US" sz="4600"/>
          </a:p>
        </p:txBody>
      </p:sp>
      <p:sp>
        <p:nvSpPr>
          <p:cNvPr id="21" name="Text 21"/>
          <p:cNvSpPr txBox="1"/>
          <p:nvPr/>
        </p:nvSpPr>
        <p:spPr>
          <a:xfrm>
            <a:off x="7818120" y="4142232"/>
            <a:ext cx="3566160" cy="43281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400">
                <a:solidFill>
                  <a:srgbClr val="FFFFFF"/>
                </a:solidFill>
                <a:latin typeface="Arial"/>
              </a:rPr>
              <a:t>per usable ad</a:t>
            </a:r>
            <a:endParaRPr lang="en-US" sz="2400"/>
          </a:p>
        </p:txBody>
      </p:sp>
      <p:sp>
        <p:nvSpPr>
          <p:cNvPr id="22" name="Text 22"/>
          <p:cNvSpPr txBox="1"/>
          <p:nvPr/>
        </p:nvSpPr>
        <p:spPr>
          <a:xfrm>
            <a:off x="777240" y="5852160"/>
            <a:ext cx="1060704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FFFFFF"/>
                </a:solidFill>
                <a:latin typeface="Arial"/>
              </a:rPr>
              <a:t>Count the retries and your time. Divide by the outputs you can actually use.</a:t>
            </a:r>
            <a:endParaRPr lang="en-US" sz="190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545B5"/>
                </a:solidFill>
                <a:latin typeface="Arial"/>
              </a:rPr>
              <a:t>CREATIVE OWNERSHIP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100" b="1">
                <a:solidFill>
                  <a:srgbClr val="131B2B"/>
                </a:solidFill>
                <a:latin typeface="Arial"/>
              </a:rPr>
              <a:t>Show the judgment behind the output.</a:t>
            </a:r>
            <a:endParaRPr lang="en-US" sz="4100"/>
          </a:p>
        </p:txBody>
      </p:sp>
      <p:sp>
        <p:nvSpPr>
          <p:cNvPr id="4" name="Text 4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7A8190"/>
                </a:solidFill>
                <a:latin typeface="Arial"/>
              </a:rPr>
              <a:t>68</a:t>
            </a:r>
            <a:endParaRPr lang="en-US" sz="1000"/>
          </a:p>
        </p:txBody>
      </p:sp>
      <p:sp>
        <p:nvSpPr>
          <p:cNvPr id="5" name="Text 5"/>
          <p:cNvSpPr txBox="1"/>
          <p:nvPr/>
        </p:nvSpPr>
        <p:spPr>
          <a:xfrm>
            <a:off x="777240" y="2075688"/>
            <a:ext cx="205740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6545B5"/>
                </a:solidFill>
                <a:latin typeface="Arial"/>
              </a:rPr>
              <a:t>NOTICE</a:t>
            </a:r>
            <a:endParaRPr lang="en-US" sz="1700"/>
          </a:p>
        </p:txBody>
      </p:sp>
      <p:sp>
        <p:nvSpPr>
          <p:cNvPr id="6" name="Text 6"/>
          <p:cNvSpPr txBox="1"/>
          <p:nvPr/>
        </p:nvSpPr>
        <p:spPr>
          <a:xfrm>
            <a:off x="2944368" y="2029968"/>
            <a:ext cx="8321040" cy="48691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700" b="1">
                <a:solidFill>
                  <a:srgbClr val="131B2B"/>
                </a:solidFill>
                <a:latin typeface="Arial"/>
              </a:rPr>
              <a:t>What did you learn from your actual users?</a:t>
            </a:r>
            <a:endParaRPr lang="en-US" sz="2700"/>
          </a:p>
        </p:txBody>
      </p:sp>
      <p:sp>
        <p:nvSpPr>
          <p:cNvPr id="7" name="Rule 7"/>
          <p:cNvSpPr/>
          <p:nvPr/>
        </p:nvSpPr>
        <p:spPr>
          <a:xfrm>
            <a:off x="777240" y="2670048"/>
            <a:ext cx="10561320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8" name="Text 8"/>
          <p:cNvSpPr txBox="1"/>
          <p:nvPr/>
        </p:nvSpPr>
        <p:spPr>
          <a:xfrm>
            <a:off x="777240" y="3054096"/>
            <a:ext cx="205740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6545B5"/>
                </a:solidFill>
                <a:latin typeface="Arial"/>
              </a:rPr>
              <a:t>CHOOSE</a:t>
            </a:r>
            <a:endParaRPr lang="en-US" sz="1700"/>
          </a:p>
        </p:txBody>
      </p:sp>
      <p:sp>
        <p:nvSpPr>
          <p:cNvPr id="9" name="Text 9"/>
          <p:cNvSpPr txBox="1"/>
          <p:nvPr/>
        </p:nvSpPr>
        <p:spPr>
          <a:xfrm>
            <a:off x="2944368" y="3008376"/>
            <a:ext cx="8321040" cy="48691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700" b="1">
                <a:solidFill>
                  <a:srgbClr val="131B2B"/>
                </a:solidFill>
                <a:latin typeface="Arial"/>
              </a:rPr>
              <a:t>What did you keep, change or leave out?</a:t>
            </a:r>
            <a:endParaRPr lang="en-US" sz="2700"/>
          </a:p>
        </p:txBody>
      </p:sp>
      <p:sp>
        <p:nvSpPr>
          <p:cNvPr id="10" name="Rule 10"/>
          <p:cNvSpPr/>
          <p:nvPr/>
        </p:nvSpPr>
        <p:spPr>
          <a:xfrm>
            <a:off x="777240" y="3648456"/>
            <a:ext cx="10561320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777240" y="4032504"/>
            <a:ext cx="2057400" cy="30657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700" b="1">
                <a:solidFill>
                  <a:srgbClr val="6545B5"/>
                </a:solidFill>
                <a:latin typeface="Arial"/>
              </a:rPr>
              <a:t>ADAPT</a:t>
            </a:r>
            <a:endParaRPr lang="en-US" sz="1700"/>
          </a:p>
        </p:txBody>
      </p:sp>
      <p:sp>
        <p:nvSpPr>
          <p:cNvPr id="12" name="Text 12"/>
          <p:cNvSpPr txBox="1"/>
          <p:nvPr/>
        </p:nvSpPr>
        <p:spPr>
          <a:xfrm>
            <a:off x="2944368" y="3986784"/>
            <a:ext cx="8321040" cy="48691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700" b="1">
                <a:solidFill>
                  <a:srgbClr val="131B2B"/>
                </a:solidFill>
                <a:latin typeface="Arial"/>
              </a:rPr>
              <a:t>What improved after someone tried it?</a:t>
            </a:r>
            <a:endParaRPr lang="en-US" sz="2700"/>
          </a:p>
        </p:txBody>
      </p:sp>
      <p:sp>
        <p:nvSpPr>
          <p:cNvPr id="13" name="Rule 13"/>
          <p:cNvSpPr/>
          <p:nvPr/>
        </p:nvSpPr>
        <p:spPr>
          <a:xfrm>
            <a:off x="777240" y="4626864"/>
            <a:ext cx="10561320" cy="0"/>
          </a:xfrm>
          <a:prstGeom prst="line">
            <a:avLst/>
          </a:prstGeom>
          <a:ln w="12700">
            <a:solidFill>
              <a:srgbClr val="D9D6C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777240" y="5404104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687183"/>
                </a:solidFill>
                <a:latin typeface="Arial"/>
              </a:rPr>
              <a:t>BRING TO YOUR REFLECTION</a:t>
            </a:r>
            <a:endParaRPr lang="en-US" sz="1300"/>
          </a:p>
        </p:txBody>
      </p:sp>
      <p:sp>
        <p:nvSpPr>
          <p:cNvPr id="15" name="Text 15"/>
          <p:cNvSpPr txBox="1"/>
          <p:nvPr/>
        </p:nvSpPr>
        <p:spPr>
          <a:xfrm>
            <a:off x="777240" y="5760720"/>
            <a:ext cx="10607040" cy="43281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400" b="1">
                <a:solidFill>
                  <a:srgbClr val="6545B5"/>
                </a:solidFill>
                <a:latin typeface="Arial"/>
              </a:rPr>
              <a:t>One before-and-after example. Your decision. The evidence.</a:t>
            </a:r>
            <a:endParaRPr lang="en-US" sz="240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80" y="393192"/>
            <a:ext cx="1060704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300" b="1">
                <a:solidFill>
                  <a:srgbClr val="D5F36A"/>
                </a:solidFill>
                <a:latin typeface="Arial"/>
              </a:rPr>
              <a:t>IF ANYONE CAN CREATE ANYTHING...</a:t>
            </a:r>
            <a:endParaRPr lang="en-US" sz="1300"/>
          </a:p>
        </p:txBody>
      </p:sp>
      <p:sp>
        <p:nvSpPr>
          <p:cNvPr id="3" name="Text 3"/>
          <p:cNvSpPr txBox="1"/>
          <p:nvPr/>
        </p:nvSpPr>
        <p:spPr>
          <a:xfrm>
            <a:off x="640080" y="932688"/>
            <a:ext cx="10972800" cy="68580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3300" b="1">
                <a:solidFill>
                  <a:srgbClr val="FFFFFF"/>
                </a:solidFill>
                <a:latin typeface="Arial"/>
              </a:rPr>
              <a:t>What becomes scarce is worth paying attention to.</a:t>
            </a:r>
            <a:endParaRPr lang="en-US" sz="3300"/>
          </a:p>
        </p:txBody>
      </p:sp>
      <p:sp>
        <p:nvSpPr>
          <p:cNvPr id="4" name="Text 4"/>
          <p:cNvSpPr txBox="1"/>
          <p:nvPr/>
        </p:nvSpPr>
        <p:spPr>
          <a:xfrm>
            <a:off x="621792" y="6483096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800">
                <a:solidFill>
                  <a:srgbClr val="AAB4C6"/>
                </a:solidFill>
                <a:latin typeface="Arial"/>
              </a:rPr>
              <a:t>Closing reflection on differentiation and entrepreneurial value.</a:t>
            </a:r>
            <a:endParaRPr lang="en-US" sz="800"/>
          </a:p>
        </p:txBody>
      </p:sp>
      <p:sp>
        <p:nvSpPr>
          <p:cNvPr id="5" name="Text 5"/>
          <p:cNvSpPr txBox="1"/>
          <p:nvPr/>
        </p:nvSpPr>
        <p:spPr>
          <a:xfrm>
            <a:off x="11109960" y="6437376"/>
            <a:ext cx="457200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r"/>
            <a:r>
              <a:rPr lang="en-US" sz="1000">
                <a:solidFill>
                  <a:srgbClr val="AAB4C6"/>
                </a:solidFill>
                <a:latin typeface="Arial"/>
              </a:rPr>
              <a:t>69</a:t>
            </a:r>
            <a:endParaRPr lang="en-US" sz="1000"/>
          </a:p>
        </p:txBody>
      </p:sp>
      <p:sp>
        <p:nvSpPr>
          <p:cNvPr id="6" name="Text 6"/>
          <p:cNvSpPr txBox="1"/>
          <p:nvPr/>
        </p:nvSpPr>
        <p:spPr>
          <a:xfrm>
            <a:off x="795528" y="1828800"/>
            <a:ext cx="10497312" cy="721360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4000" b="1">
                <a:solidFill>
                  <a:srgbClr val="D5F36A"/>
                </a:solidFill>
                <a:latin typeface="Arial"/>
              </a:rPr>
              <a:t>IDEAS + TASTE</a:t>
            </a:r>
            <a:endParaRPr lang="en-US" sz="4000"/>
          </a:p>
        </p:txBody>
      </p:sp>
      <p:sp>
        <p:nvSpPr>
          <p:cNvPr id="7" name="Rule 7"/>
          <p:cNvSpPr/>
          <p:nvPr/>
        </p:nvSpPr>
        <p:spPr>
          <a:xfrm>
            <a:off x="795528" y="2834640"/>
            <a:ext cx="10341864" cy="0"/>
          </a:xfrm>
          <a:prstGeom prst="line">
            <a:avLst/>
          </a:prstGeom>
          <a:ln w="38100">
            <a:solidFill>
              <a:srgbClr val="8EDCFF"/>
            </a:solidFill>
          </a:ln>
        </p:spPr>
      </p:sp>
      <p:sp>
        <p:nvSpPr>
          <p:cNvPr id="8" name="Text 8"/>
          <p:cNvSpPr txBox="1"/>
          <p:nvPr/>
        </p:nvSpPr>
        <p:spPr>
          <a:xfrm>
            <a:off x="822960" y="3310128"/>
            <a:ext cx="498348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8EDCFF"/>
                </a:solidFill>
                <a:latin typeface="Arial"/>
              </a:rPr>
              <a:t>JUDGMENT + TRUST</a:t>
            </a:r>
            <a:endParaRPr lang="en-US" sz="1900"/>
          </a:p>
        </p:txBody>
      </p:sp>
      <p:sp>
        <p:nvSpPr>
          <p:cNvPr id="9" name="Text 9"/>
          <p:cNvSpPr txBox="1"/>
          <p:nvPr/>
        </p:nvSpPr>
        <p:spPr>
          <a:xfrm>
            <a:off x="6099048" y="3310128"/>
            <a:ext cx="4983480" cy="34264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900" b="1">
                <a:solidFill>
                  <a:srgbClr val="FFFFFF"/>
                </a:solidFill>
                <a:latin typeface="Arial"/>
              </a:rPr>
              <a:t>AUDIENCE + DISTRIBUTION</a:t>
            </a:r>
            <a:endParaRPr lang="en-US" sz="1900"/>
          </a:p>
        </p:txBody>
      </p:sp>
      <p:sp>
        <p:nvSpPr>
          <p:cNvPr id="10" name="Text 10"/>
          <p:cNvSpPr txBox="1"/>
          <p:nvPr/>
        </p:nvSpPr>
        <p:spPr>
          <a:xfrm>
            <a:off x="813816" y="5623560"/>
            <a:ext cx="10442448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 b="1">
                <a:solidFill>
                  <a:srgbClr val="FFFFFF"/>
                </a:solidFill>
                <a:latin typeface="Arial"/>
              </a:rPr>
              <a:t>Generation is abundant. Attention is earned.</a:t>
            </a:r>
            <a:endParaRPr lang="en-US" sz="180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eld 2"/>
          <p:cNvSpPr/>
          <p:nvPr/>
        </p:nvSpPr>
        <p:spPr>
          <a:xfrm>
            <a:off x="676656" y="950976"/>
            <a:ext cx="100584" cy="5029200"/>
          </a:xfrm>
          <a:prstGeom prst="rect">
            <a:avLst/>
          </a:prstGeom>
          <a:solidFill>
            <a:srgbClr val="D5F36A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1024128" y="941832"/>
            <a:ext cx="7790688" cy="29260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400" b="1">
                <a:solidFill>
                  <a:srgbClr val="D5F36A"/>
                </a:solidFill>
                <a:latin typeface="Arial"/>
              </a:rPr>
              <a:t>COURSE 4 · FINAL THOUGHT</a:t>
            </a:r>
            <a:endParaRPr lang="en-US" sz="1400"/>
          </a:p>
        </p:txBody>
      </p:sp>
      <p:sp>
        <p:nvSpPr>
          <p:cNvPr id="4" name="Text 4"/>
          <p:cNvSpPr txBox="1"/>
          <p:nvPr/>
        </p:nvSpPr>
        <p:spPr>
          <a:xfrm>
            <a:off x="1005840" y="1847088"/>
            <a:ext cx="9857232" cy="91973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5100" b="1">
                <a:solidFill>
                  <a:srgbClr val="FFFFFF"/>
                </a:solidFill>
                <a:latin typeface="Arial"/>
              </a:rPr>
              <a:t>Combine the tools.</a:t>
            </a:r>
            <a:endParaRPr lang="en-US" sz="5100"/>
          </a:p>
        </p:txBody>
      </p:sp>
      <p:sp>
        <p:nvSpPr>
          <p:cNvPr id="5" name="Text 5"/>
          <p:cNvSpPr txBox="1"/>
          <p:nvPr/>
        </p:nvSpPr>
        <p:spPr>
          <a:xfrm>
            <a:off x="1005840" y="2852928"/>
            <a:ext cx="9857232" cy="919734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5100" b="1">
                <a:solidFill>
                  <a:srgbClr val="D5F36A"/>
                </a:solidFill>
                <a:latin typeface="Arial"/>
              </a:rPr>
              <a:t>Make something useful.</a:t>
            </a:r>
            <a:endParaRPr lang="en-US" sz="5100"/>
          </a:p>
        </p:txBody>
      </p:sp>
      <p:sp>
        <p:nvSpPr>
          <p:cNvPr id="6" name="Rule 6"/>
          <p:cNvSpPr/>
          <p:nvPr/>
        </p:nvSpPr>
        <p:spPr>
          <a:xfrm>
            <a:off x="1024128" y="4096512"/>
            <a:ext cx="10104120" cy="0"/>
          </a:xfrm>
          <a:prstGeom prst="line">
            <a:avLst/>
          </a:prstGeom>
          <a:ln w="19050">
            <a:solidFill>
              <a:srgbClr val="71819B"/>
            </a:solidFill>
          </a:ln>
        </p:spPr>
      </p:sp>
      <p:sp>
        <p:nvSpPr>
          <p:cNvPr id="7" name="Text 7"/>
          <p:cNvSpPr txBox="1"/>
          <p:nvPr/>
        </p:nvSpPr>
        <p:spPr>
          <a:xfrm>
            <a:off x="1033272" y="4480560"/>
            <a:ext cx="9866376" cy="432816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2400" b="1">
                <a:solidFill>
                  <a:srgbClr val="FFFFFF"/>
                </a:solidFill>
                <a:latin typeface="Arial"/>
              </a:rPr>
              <a:t>Models + data + software + human judgment</a:t>
            </a:r>
            <a:endParaRPr lang="en-US" sz="2400"/>
          </a:p>
        </p:txBody>
      </p:sp>
      <p:sp>
        <p:nvSpPr>
          <p:cNvPr id="8" name="Text 8"/>
          <p:cNvSpPr txBox="1"/>
          <p:nvPr/>
        </p:nvSpPr>
        <p:spPr>
          <a:xfrm>
            <a:off x="1033272" y="5303520"/>
            <a:ext cx="9875520" cy="324612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/>
          <a:lstStyle/>
          <a:p>
            <a:pPr algn="l"/>
            <a:r>
              <a:rPr lang="en-US" sz="1800">
                <a:solidFill>
                  <a:srgbClr val="C8D2DF"/>
                </a:solidFill>
                <a:latin typeface="Arial"/>
              </a:rPr>
              <a:t>Start with one audience and one problem worth solving.</a:t>
            </a:r>
            <a:endParaRPr lang="en-US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urse 4">
  <a:themeElements>
    <a:clrScheme name="Course">
      <a:dk1>
        <a:srgbClr val="17223A"/>
      </a:dk1>
      <a:lt1>
        <a:srgbClr val="FFFFFF"/>
      </a:lt1>
      <a:dk2>
        <a:srgbClr val="233149"/>
      </a:dk2>
      <a:lt2>
        <a:srgbClr val="F7F7F7"/>
      </a:lt2>
      <a:accent1>
        <a:srgbClr val="148C70"/>
      </a:accent1>
      <a:accent2>
        <a:srgbClr val="7755BB"/>
      </a:accent2>
      <a:accent3>
        <a:srgbClr val="FFAB91"/>
      </a:accent3>
      <a:accent4>
        <a:srgbClr val="D8F3E7"/>
      </a:accent4>
      <a:accent5>
        <a:srgbClr val="EAE4FA"/>
      </a:accent5>
      <a:accent6>
        <a:srgbClr val="FFF9F1"/>
      </a:accent6>
      <a:hlink>
        <a:srgbClr val="148C70"/>
      </a:hlink>
      <a:folHlink>
        <a:srgbClr val="7755BB"/>
      </a:folHlink>
    </a:clrScheme>
    <a:fontScheme name="Course">
      <a:majorFont>
        <a:latin typeface="Arial"/>
      </a:majorFont>
      <a:minorFont>
        <a:latin typeface="Arial"/>
      </a:minorFont>
    </a:fontScheme>
    <a:fmtScheme name="Course">
      <a:fillStyleLst>
        <a:solidFill>
          <a:schemeClr val="accent1"/>
        </a:solidFill>
      </a:fillStyleLst>
      <a:lnStyleLst>
        <a:ln w="9525">
          <a:solidFill>
            <a:schemeClr val="accent1"/>
          </a:solidFill>
        </a:ln>
      </a:lnStyleLst>
      <a:effectStyleLst>
        <a:effectStyle>
          <a:effectLst/>
        </a:effectStyle>
      </a:effectStyleLst>
      <a:bgFillStyleLst>
        <a:solidFill>
          <a:schemeClr val="lt1"/>
        </a:solidFill>
      </a:bgFillStyleLst>
    </a:fmtScheme>
  </a:themeElements>
</a:theme>
</file>