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12191695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148C70" accent2="7755BB" accent3="FFAB91" accent4="D8F3E7" accent5="EAE4FA" accent6="FFF9F1" bg1="FFFFFF" bg2="F7F7F7" folHlink="7755BB" hlink="148C70" tx1="17223A" tx2="5C6B7D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-image1.jpg"/><Relationship Id="rId3" Type="http://schemas.openxmlformats.org/officeDocument/2006/relationships/image" Target="../media/slide1-image2.jpg"/><Relationship Id="rId4" Type="http://schemas.openxmlformats.org/officeDocument/2006/relationships/hyperlink" Target="https://connectea-course-hub.vercel.app/course-5/index.html" TargetMode="External"/><Relationship Id="rId5" Type="http://schemas.openxmlformats.org/officeDocument/2006/relationships/hyperlink" Target="https://connectea-course-hub.vercel.app/course-5/index.html" TargetMode="Externa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-image1.jpg"/><Relationship Id="rId3" Type="http://schemas.openxmlformats.org/officeDocument/2006/relationships/image" Target="../media/slide3-image2.jpg"/><Relationship Id="rId4" Type="http://schemas.openxmlformats.org/officeDocument/2006/relationships/hyperlink" Target="https://connectea-course-hub.vercel.app/course-5/workbook.html" TargetMode="External"/><Relationship Id="rId5" Type="http://schemas.openxmlformats.org/officeDocument/2006/relationships/hyperlink" Target="https://connectea-course-hub.vercel.app/course-5/workbook.html" TargetMode="Externa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-image1.jpg"/><Relationship Id="rId3" Type="http://schemas.openxmlformats.org/officeDocument/2006/relationships/hyperlink" Target="https://connectea-course-hub.vercel.app/course-5/workbook.html" TargetMode="External"/><Relationship Id="rId4" Type="http://schemas.openxmlformats.org/officeDocument/2006/relationships/hyperlink" Target="https://connectea-course-hub.vercel.app/course-5/workbook.html" TargetMode="Externa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6-image1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7-image1.jpg"/><Relationship Id="rId3" Type="http://schemas.openxmlformats.org/officeDocument/2006/relationships/image" Target="../media/slide7-image2.jpg"/><Relationship Id="rId4" Type="http://schemas.openxmlformats.org/officeDocument/2006/relationships/hyperlink" Target="https://legit-agentic.vercel.app" TargetMode="External"/><Relationship Id="rId5" Type="http://schemas.openxmlformats.org/officeDocument/2006/relationships/hyperlink" Target="https://legit-agentic.vercel.app" TargetMode="Externa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8-image1.jpg"/><Relationship Id="rId3" Type="http://schemas.openxmlformats.org/officeDocument/2006/relationships/image" Target="../media/slide8-image2.jpg"/><Relationship Id="rId4" Type="http://schemas.openxmlformats.org/officeDocument/2006/relationships/hyperlink" Target="https://connectea-course-hub.vercel.app/course-5/workbook.html" TargetMode="External"/><Relationship Id="rId5" Type="http://schemas.openxmlformats.org/officeDocument/2006/relationships/hyperlink" Target="https://connectea-course-hub.vercel.app/course-5/workbook.html" TargetMode="Externa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0-image1.jpg"/><Relationship Id="rId3" Type="http://schemas.openxmlformats.org/officeDocument/2006/relationships/image" Target="../media/slide10-image2.jpg"/><Relationship Id="rId4" Type="http://schemas.openxmlformats.org/officeDocument/2006/relationships/hyperlink" Target="https://connectea-course-hub.vercel.app/course-5/workbook.html" TargetMode="External"/><Relationship Id="rId5" Type="http://schemas.openxmlformats.org/officeDocument/2006/relationships/hyperlink" Target="https://connectea-course-hub.vercel.app/course-5/workbook.html" TargetMode="Externa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1-image1.jpg"/><Relationship Id="rId3" Type="http://schemas.openxmlformats.org/officeDocument/2006/relationships/image" Target="../media/slide11-image2.jpg"/><Relationship Id="rId4" Type="http://schemas.openxmlformats.org/officeDocument/2006/relationships/hyperlink" Target="https://connectea-course-hub.vercel.app/course-5/workbook.html" TargetMode="External"/><Relationship Id="rId5" Type="http://schemas.openxmlformats.org/officeDocument/2006/relationships/hyperlink" Target="https://connectea-course-hub.vercel.app/course-5/workbook.html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3-image1.jpg"/><Relationship Id="rId3" Type="http://schemas.openxmlformats.org/officeDocument/2006/relationships/image" Target="../media/slide13-image2.jpg"/><Relationship Id="rId4" Type="http://schemas.openxmlformats.org/officeDocument/2006/relationships/hyperlink" Target="https://connectea-course-hub.vercel.app/course-5/workbook.html" TargetMode="External"/><Relationship Id="rId5" Type="http://schemas.openxmlformats.org/officeDocument/2006/relationships/hyperlink" Target="https://connectea-course-hub.vercel.app/course-5/workbook.html" TargetMode="Externa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4-image1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7-image1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8-image1.jpg"/><Relationship Id="rId3" Type="http://schemas.openxmlformats.org/officeDocument/2006/relationships/hyperlink" Target="https://connectea-course-hub.vercel.app/course-5/crm-template.csv" TargetMode="Externa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9-image1.jpg"/><Relationship Id="rId3" Type="http://schemas.openxmlformats.org/officeDocument/2006/relationships/image" Target="../media/slide19-image2.jpg"/><Relationship Id="rId4" Type="http://schemas.openxmlformats.org/officeDocument/2006/relationships/hyperlink" Target="https://connectea-course-hub.vercel.app/course-5/resources.html" TargetMode="External"/><Relationship Id="rId5" Type="http://schemas.openxmlformats.org/officeDocument/2006/relationships/hyperlink" Target="https://connectea-course-hub.vercel.app/course-5/resources.html" TargetMode="Externa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0-image1.jpg"/><Relationship Id="rId3" Type="http://schemas.openxmlformats.org/officeDocument/2006/relationships/hyperlink" Target="https://connectea-course-hub.vercel.app/course-5/crm-template.csv" TargetMode="External"/><Relationship Id="rId4" Type="http://schemas.openxmlformats.org/officeDocument/2006/relationships/hyperlink" Target="https://connectea-course-hub.vercel.app/course-5/crm-template.csv" TargetMode="Externa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1-image1.jpg"/><Relationship Id="rId3" Type="http://schemas.openxmlformats.org/officeDocument/2006/relationships/image" Target="../media/slide21-image2.jpg"/><Relationship Id="rId4" Type="http://schemas.openxmlformats.org/officeDocument/2006/relationships/hyperlink" Target="https://connectea-course-hub.vercel.app/course-5/resources.html" TargetMode="External"/><Relationship Id="rId5" Type="http://schemas.openxmlformats.org/officeDocument/2006/relationships/hyperlink" Target="https://connectea-course-hub.vercel.app/course-5/resources.html" TargetMode="Externa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3-image1.jpg"/><Relationship Id="rId3" Type="http://schemas.openxmlformats.org/officeDocument/2006/relationships/hyperlink" Target="https://connectea-course-hub.vercel.app/course-5/resources.html" TargetMode="External"/><Relationship Id="rId4" Type="http://schemas.openxmlformats.org/officeDocument/2006/relationships/hyperlink" Target="https://connectea-course-hub.vercel.app/course-5/resources.html" TargetMode="Externa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4-image1.jpg"/><Relationship Id="rId3" Type="http://schemas.openxmlformats.org/officeDocument/2006/relationships/image" Target="../media/slide24-image2.jpg"/><Relationship Id="rId4" Type="http://schemas.openxmlformats.org/officeDocument/2006/relationships/hyperlink" Target="https://attio.com" TargetMode="External"/><Relationship Id="rId5" Type="http://schemas.openxmlformats.org/officeDocument/2006/relationships/hyperlink" Target="https://attio.com/pricing" TargetMode="Externa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5-image1.jpg"/><Relationship Id="rId3" Type="http://schemas.openxmlformats.org/officeDocument/2006/relationships/image" Target="../media/slide25-image2.jpg"/><Relationship Id="rId4" Type="http://schemas.openxmlformats.org/officeDocument/2006/relationships/hyperlink" Target="https://attio.com/help/academy/introduction/importing-into-lists" TargetMode="External"/><Relationship Id="rId5" Type="http://schemas.openxmlformats.org/officeDocument/2006/relationships/hyperlink" Target="https://attio.com/help/reference/imports-exports/csv-imports/import-data-into-attio-via-csv" TargetMode="Externa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hubspot.com/products/crm" TargetMode="External"/><Relationship Id="rId3" Type="http://schemas.openxmlformats.org/officeDocument/2006/relationships/image" Target="../media/slide26-image1.jpg"/><Relationship Id="rId4" Type="http://schemas.openxmlformats.org/officeDocument/2006/relationships/image" Target="../media/slide26-image2.jpg"/><Relationship Id="rId5" Type="http://schemas.openxmlformats.org/officeDocument/2006/relationships/hyperlink" Target="https://www.hubspot.com/products/crm" TargetMode="External"/><Relationship Id="rId6" Type="http://schemas.openxmlformats.org/officeDocument/2006/relationships/hyperlink" Target="https://www.folk.app" TargetMode="External"/><Relationship Id="rId7" Type="http://schemas.openxmlformats.org/officeDocument/2006/relationships/image" Target="../media/slide26-image3.jpg"/><Relationship Id="rId8" Type="http://schemas.openxmlformats.org/officeDocument/2006/relationships/image" Target="../media/slide26-image4.jpg"/><Relationship Id="rId9" Type="http://schemas.openxmlformats.org/officeDocument/2006/relationships/hyperlink" Target="https://www.folk.app" TargetMode="External"/><Relationship Id="rId10" Type="http://schemas.openxmlformats.org/officeDocument/2006/relationships/hyperlink" Target="https://www.hubspot.com/products/crm" TargetMode="External"/><Relationship Id="rId11" Type="http://schemas.openxmlformats.org/officeDocument/2006/relationships/hyperlink" Target="https://www.folk.app/pricing" TargetMode="Externa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7-image1.jpg"/><Relationship Id="rId3" Type="http://schemas.openxmlformats.org/officeDocument/2006/relationships/image" Target="../media/slide27-image2.jpg"/><Relationship Id="rId4" Type="http://schemas.openxmlformats.org/officeDocument/2006/relationships/hyperlink" Target="https://twenty.com" TargetMode="External"/><Relationship Id="rId5" Type="http://schemas.openxmlformats.org/officeDocument/2006/relationships/hyperlink" Target="https://twenty.com/pricing" TargetMode="Externa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8-image1.jpg"/><Relationship Id="rId3" Type="http://schemas.openxmlformats.org/officeDocument/2006/relationships/image" Target="../media/slide28-image2.jpg"/><Relationship Id="rId4" Type="http://schemas.openxmlformats.org/officeDocument/2006/relationships/hyperlink" Target="https://okracrm.com" TargetMode="External"/><Relationship Id="rId5" Type="http://schemas.openxmlformats.org/officeDocument/2006/relationships/hyperlink" Target="https://okracrm.com/" TargetMode="Externa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9-image1.jpg"/><Relationship Id="rId3" Type="http://schemas.openxmlformats.org/officeDocument/2006/relationships/hyperlink" Target="https://connectea-course-hub.vercel.app/course-5/tools.html#distronow-demo" TargetMode="External"/><Relationship Id="rId4" Type="http://schemas.openxmlformats.org/officeDocument/2006/relationships/hyperlink" Target="https://connectea-course-hub.vercel.app/course-5/tools.html#distronow-demo" TargetMode="External"/><Relationship Id="rId5" Type="http://schemas.openxmlformats.org/officeDocument/2006/relationships/hyperlink" Target="https://github.com/Vicorico17/distronow/blob/4c4d7e9/ACQUISITION_SETUP.md" TargetMode="External"/><Relationship Id="rId6" Type="http://schemas.openxmlformats.org/officeDocument/2006/relationships/hyperlink" Target="https://treg.to/docs" TargetMode="Externa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legit-agentic.vercel.app" TargetMode="External"/><Relationship Id="rId3" Type="http://schemas.openxmlformats.org/officeDocument/2006/relationships/image" Target="../media/slide30-image1.jpg"/><Relationship Id="rId4" Type="http://schemas.openxmlformats.org/officeDocument/2006/relationships/image" Target="../media/slide30-image2.jpg"/><Relationship Id="rId5" Type="http://schemas.openxmlformats.org/officeDocument/2006/relationships/hyperlink" Target="https://ora.ai" TargetMode="External"/><Relationship Id="rId6" Type="http://schemas.openxmlformats.org/officeDocument/2006/relationships/image" Target="../media/slide30-image3.jpg"/><Relationship Id="rId7" Type="http://schemas.openxmlformats.org/officeDocument/2006/relationships/image" Target="../media/slide30-image4.jpg"/><Relationship Id="rId8" Type="http://schemas.openxmlformats.org/officeDocument/2006/relationships/hyperlink" Target="https://github.com/Vicorico17/LEGIT-AGENTIC" TargetMode="External"/><Relationship Id="rId9" Type="http://schemas.openxmlformats.org/officeDocument/2006/relationships/hyperlink" Target="https://ora.ai/blog/is-agentic-with-vercel" TargetMode="Externa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2-image1.jpg"/><Relationship Id="rId3" Type="http://schemas.openxmlformats.org/officeDocument/2006/relationships/hyperlink" Target="https://connectea-course-hub.vercel.app/course-5/crm-template.csv" TargetMode="Externa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3-image1.jpg"/><Relationship Id="rId3" Type="http://schemas.openxmlformats.org/officeDocument/2006/relationships/image" Target="../media/slide33-image2.jpg"/><Relationship Id="rId4" Type="http://schemas.openxmlformats.org/officeDocument/2006/relationships/hyperlink" Target="https://connectea-course-hub.vercel.app/course-5/tools.html#attio-lab" TargetMode="External"/><Relationship Id="rId5" Type="http://schemas.openxmlformats.org/officeDocument/2006/relationships/hyperlink" Target="https://connectea-course-hub.vercel.app/course-5/tools.html#attio-lab" TargetMode="Externa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4-image1.jp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5-image1.jp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6-image1.jp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7-image1.jpg"/><Relationship Id="rId3" Type="http://schemas.openxmlformats.org/officeDocument/2006/relationships/image" Target="../media/slide37-image2.jpg"/><Relationship Id="rId4" Type="http://schemas.openxmlformats.org/officeDocument/2006/relationships/hyperlink" Target="https://connectea-course-hub.vercel.app/course-5/workbook.html" TargetMode="External"/><Relationship Id="rId5" Type="http://schemas.openxmlformats.org/officeDocument/2006/relationships/hyperlink" Target="https://connectea-course-hub.vercel.app/course-5/workbook.html" TargetMode="Externa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8-image1.jpg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9-image1.jpg"/><Relationship Id="rId3" Type="http://schemas.openxmlformats.org/officeDocument/2006/relationships/image" Target="../media/slide39-image2.jpg"/><Relationship Id="rId4" Type="http://schemas.openxmlformats.org/officeDocument/2006/relationships/hyperlink" Target="https://connectea-course-hub.vercel.app/course-5/workbook.html" TargetMode="External"/><Relationship Id="rId5" Type="http://schemas.openxmlformats.org/officeDocument/2006/relationships/hyperlink" Target="https://connectea-course-hub.vercel.app/course-5/workbook.html" TargetMode="Externa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1-image1.jpg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4-image1.jpg"/><Relationship Id="rId3" Type="http://schemas.openxmlformats.org/officeDocument/2006/relationships/image" Target="../media/slide44-image2.jpg"/><Relationship Id="rId4" Type="http://schemas.openxmlformats.org/officeDocument/2006/relationships/hyperlink" Target="https://connectea-course-hub.vercel.app/course-5/workbook.html" TargetMode="External"/><Relationship Id="rId5" Type="http://schemas.openxmlformats.org/officeDocument/2006/relationships/hyperlink" Target="https://connectea-course-hub.vercel.app/course-5/workbook.html" TargetMode="Externa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6-image1.jpg"/><Relationship Id="rId3" Type="http://schemas.openxmlformats.org/officeDocument/2006/relationships/image" Target="../media/slide46-image2.jpg"/><Relationship Id="rId4" Type="http://schemas.openxmlformats.org/officeDocument/2006/relationships/hyperlink" Target="https://connectea-course-hub.vercel.app/course-5/workbook.html" TargetMode="External"/><Relationship Id="rId5" Type="http://schemas.openxmlformats.org/officeDocument/2006/relationships/hyperlink" Target="https://connectea-course-hub.vercel.app/course-5/workbook.html" TargetMode="Externa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7-image1.jpg"/><Relationship Id="rId3" Type="http://schemas.openxmlformats.org/officeDocument/2006/relationships/hyperlink" Target="https://connectea-course-hub.vercel.app/course-5/workbook.html" TargetMode="External"/><Relationship Id="rId4" Type="http://schemas.openxmlformats.org/officeDocument/2006/relationships/hyperlink" Target="https://connectea-course-hub.vercel.app/course-5/workbook.html" TargetMode="Externa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8-image1.jpg"/><Relationship Id="rId3" Type="http://schemas.openxmlformats.org/officeDocument/2006/relationships/image" Target="../media/slide48-image2.jpg"/><Relationship Id="rId4" Type="http://schemas.openxmlformats.org/officeDocument/2006/relationships/hyperlink" Target="https://connectea-course-hub.vercel.app/course-5/resources.html" TargetMode="External"/><Relationship Id="rId5" Type="http://schemas.openxmlformats.org/officeDocument/2006/relationships/hyperlink" Target="https://connectea-course-hub.vercel.app/course-5/resource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43891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COURSE 5 / BUILDING WITH NO-CODE</a:t>
            </a:r>
            <a:endParaRPr lang="en-US" sz="1300"/>
          </a:p>
        </p:txBody>
      </p:sp>
      <p:sp>
        <p:nvSpPr>
          <p:cNvPr id="4" name="Text 4"/>
          <p:cNvSpPr txBox="1"/>
          <p:nvPr/>
        </p:nvSpPr>
        <p:spPr>
          <a:xfrm>
            <a:off x="640080" y="1463040"/>
            <a:ext cx="6035040" cy="7315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400" b="1">
                <a:solidFill>
                  <a:srgbClr val="FFFFFF"/>
                </a:solidFill>
                <a:latin typeface="Arial"/>
              </a:rPr>
              <a:t>From prototype</a:t>
            </a:r>
            <a:endParaRPr lang="en-US" sz="4400"/>
          </a:p>
        </p:txBody>
      </p:sp>
      <p:sp>
        <p:nvSpPr>
          <p:cNvPr id="5" name="Text 5"/>
          <p:cNvSpPr txBox="1"/>
          <p:nvPr/>
        </p:nvSpPr>
        <p:spPr>
          <a:xfrm>
            <a:off x="640080" y="2121408"/>
            <a:ext cx="6035040" cy="7315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400" b="1">
                <a:solidFill>
                  <a:srgbClr val="FFFFFF"/>
                </a:solidFill>
                <a:latin typeface="Arial"/>
              </a:rPr>
              <a:t>to first</a:t>
            </a:r>
            <a:endParaRPr lang="en-US" sz="4400"/>
          </a:p>
        </p:txBody>
      </p:sp>
      <p:sp>
        <p:nvSpPr>
          <p:cNvPr id="6" name="Text 6"/>
          <p:cNvSpPr txBox="1"/>
          <p:nvPr/>
        </p:nvSpPr>
        <p:spPr>
          <a:xfrm>
            <a:off x="640080" y="2779776"/>
            <a:ext cx="6035040" cy="7315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400" b="1">
                <a:solidFill>
                  <a:srgbClr val="D5F36A"/>
                </a:solidFill>
                <a:latin typeface="Arial"/>
              </a:rPr>
              <a:t>clients.</a:t>
            </a:r>
            <a:endParaRPr lang="en-US" sz="4400"/>
          </a:p>
        </p:txBody>
      </p:sp>
      <p:sp>
        <p:nvSpPr>
          <p:cNvPr id="7" name="Text 7"/>
          <p:cNvSpPr txBox="1"/>
          <p:nvPr/>
        </p:nvSpPr>
        <p:spPr>
          <a:xfrm>
            <a:off x="685800" y="3886200"/>
            <a:ext cx="5303520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>
                <a:solidFill>
                  <a:srgbClr val="FFFFFF"/>
                </a:solidFill>
                <a:latin typeface="Arial"/>
              </a:rPr>
              <a:t>Find the right people. Start useful</a:t>
            </a:r>
            <a:endParaRPr lang="en-US" sz="2100"/>
          </a:p>
        </p:txBody>
      </p:sp>
      <p:sp>
        <p:nvSpPr>
          <p:cNvPr id="8" name="Text 8"/>
          <p:cNvSpPr txBox="1"/>
          <p:nvPr/>
        </p:nvSpPr>
        <p:spPr>
          <a:xfrm>
            <a:off x="685800" y="4246245"/>
            <a:ext cx="5303520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>
                <a:solidFill>
                  <a:srgbClr val="FFFFFF"/>
                </a:solidFill>
                <a:latin typeface="Arial"/>
              </a:rPr>
              <a:t>conversations. Show what you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685800" y="4606290"/>
            <a:ext cx="5303520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>
                <a:solidFill>
                  <a:srgbClr val="FFFFFF"/>
                </a:solidFill>
                <a:latin typeface="Arial"/>
              </a:rPr>
              <a:t>learned.</a:t>
            </a:r>
            <a:endParaRPr lang="en-US" sz="2100"/>
          </a:p>
        </p:txBody>
      </p:sp>
      <p:pic>
        <p:nvPicPr>
          <p:cNvPr id="10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1546591"/>
            <a:ext cx="4983480" cy="2804698"/>
          </a:xfrm>
          <a:prstGeom prst="rect">
            <a:avLst/>
          </a:prstGeom>
        </p:spPr>
      </p:pic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392" y="4599432"/>
            <a:ext cx="1325880" cy="1325880"/>
          </a:xfrm>
          <a:prstGeom prst="rect">
            <a:avLst/>
          </a:prstGeom>
        </p:spPr>
      </p:pic>
      <p:sp>
        <p:nvSpPr>
          <p:cNvPr id="12" name="Text 12"/>
          <p:cNvSpPr txBox="1"/>
          <p:nvPr/>
        </p:nvSpPr>
        <p:spPr>
          <a:xfrm>
            <a:off x="8055864" y="4690872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  <a:hlinkClick r:id="rId4"/>
              </a:rPr>
              <a:t>Course 5</a:t>
            </a:r>
            <a:endParaRPr lang="en-US" sz="1500"/>
          </a:p>
        </p:txBody>
      </p:sp>
      <p:sp>
        <p:nvSpPr>
          <p:cNvPr id="13" name="Text 13"/>
          <p:cNvSpPr txBox="1"/>
          <p:nvPr/>
        </p:nvSpPr>
        <p:spPr>
          <a:xfrm>
            <a:off x="8055864" y="5084064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FFFFFF"/>
                </a:solidFill>
                <a:latin typeface="Arial"/>
              </a:rPr>
              <a:t>connectea-course-</a:t>
            </a:r>
            <a:endParaRPr lang="en-US" sz="1100"/>
          </a:p>
        </p:txBody>
      </p:sp>
      <p:sp>
        <p:nvSpPr>
          <p:cNvPr id="14" name="Text 14"/>
          <p:cNvSpPr txBox="1"/>
          <p:nvPr/>
        </p:nvSpPr>
        <p:spPr>
          <a:xfrm>
            <a:off x="8055864" y="5272659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FFFFFF"/>
                </a:solidFill>
                <a:latin typeface="Arial"/>
              </a:rPr>
              <a:t>hub.vercel.app/course-5/</a:t>
            </a:r>
            <a:endParaRPr lang="en-US" sz="1100"/>
          </a:p>
        </p:txBody>
      </p:sp>
      <p:sp>
        <p:nvSpPr>
          <p:cNvPr id="15" name="Text 15"/>
          <p:cNvSpPr txBox="1"/>
          <p:nvPr/>
        </p:nvSpPr>
        <p:spPr>
          <a:xfrm>
            <a:off x="8055864" y="56235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FFFFFF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6" name="Text 1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Course 4 editorial illustration reused; fictional scene.</a:t>
            </a:r>
            <a:endParaRPr lang="en-US" sz="800"/>
          </a:p>
        </p:txBody>
      </p:sp>
      <p:sp>
        <p:nvSpPr>
          <p:cNvPr id="17" name="Text 1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01</a:t>
            </a:r>
            <a:endParaRPr lang="en-US"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TODAY / 180 MINUTES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Build a path from interest to evidence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67512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886968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01</a:t>
            </a:r>
            <a:endParaRPr lang="en-US" sz="3500"/>
          </a:p>
        </p:txBody>
      </p:sp>
      <p:sp>
        <p:nvSpPr>
          <p:cNvPr id="7" name="Text 7"/>
          <p:cNvSpPr txBox="1"/>
          <p:nvPr/>
        </p:nvSpPr>
        <p:spPr>
          <a:xfrm>
            <a:off x="886968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0-40: assignment</a:t>
            </a:r>
            <a:endParaRPr lang="en-US" sz="2100"/>
          </a:p>
        </p:txBody>
      </p:sp>
      <p:sp>
        <p:nvSpPr>
          <p:cNvPr id="8" name="Text 8"/>
          <p:cNvSpPr txBox="1"/>
          <p:nvPr/>
        </p:nvSpPr>
        <p:spPr>
          <a:xfrm>
            <a:off x="886968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walkthrough and evidence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886968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clinic.</a:t>
            </a:r>
            <a:endParaRPr lang="en-US" sz="2100"/>
          </a:p>
        </p:txBody>
      </p:sp>
      <p:sp>
        <p:nvSpPr>
          <p:cNvPr id="10" name="Field 10"/>
          <p:cNvSpPr/>
          <p:nvPr/>
        </p:nvSpPr>
        <p:spPr>
          <a:xfrm>
            <a:off x="4480560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4700016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02</a:t>
            </a:r>
            <a:endParaRPr lang="en-US" sz="3500"/>
          </a:p>
        </p:txBody>
      </p:sp>
      <p:sp>
        <p:nvSpPr>
          <p:cNvPr id="12" name="Text 12"/>
          <p:cNvSpPr txBox="1"/>
          <p:nvPr/>
        </p:nvSpPr>
        <p:spPr>
          <a:xfrm>
            <a:off x="4700016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40-90: customer, offer,</a:t>
            </a:r>
            <a:endParaRPr lang="en-US" sz="2100"/>
          </a:p>
        </p:txBody>
      </p:sp>
      <p:sp>
        <p:nvSpPr>
          <p:cNvPr id="13" name="Text 13"/>
          <p:cNvSpPr txBox="1"/>
          <p:nvPr/>
        </p:nvSpPr>
        <p:spPr>
          <a:xfrm>
            <a:off x="4700016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lead research; then</a:t>
            </a:r>
            <a:endParaRPr lang="en-US" sz="2100"/>
          </a:p>
        </p:txBody>
      </p:sp>
      <p:sp>
        <p:nvSpPr>
          <p:cNvPr id="14" name="Text 14"/>
          <p:cNvSpPr txBox="1"/>
          <p:nvPr/>
        </p:nvSpPr>
        <p:spPr>
          <a:xfrm>
            <a:off x="4700016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10-minute break.</a:t>
            </a:r>
            <a:endParaRPr lang="en-US" sz="2100"/>
          </a:p>
        </p:txBody>
      </p:sp>
      <p:sp>
        <p:nvSpPr>
          <p:cNvPr id="15" name="Field 15"/>
          <p:cNvSpPr/>
          <p:nvPr/>
        </p:nvSpPr>
        <p:spPr>
          <a:xfrm>
            <a:off x="8293608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6"/>
          <p:cNvSpPr txBox="1"/>
          <p:nvPr/>
        </p:nvSpPr>
        <p:spPr>
          <a:xfrm>
            <a:off x="8513064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03</a:t>
            </a:r>
            <a:endParaRPr lang="en-US" sz="3500"/>
          </a:p>
        </p:txBody>
      </p:sp>
      <p:sp>
        <p:nvSpPr>
          <p:cNvPr id="17" name="Text 17"/>
          <p:cNvSpPr txBox="1"/>
          <p:nvPr/>
        </p:nvSpPr>
        <p:spPr>
          <a:xfrm>
            <a:off x="8513064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100-160: CRM, outreach,</a:t>
            </a:r>
            <a:endParaRPr lang="en-US" sz="2100"/>
          </a:p>
        </p:txBody>
      </p:sp>
      <p:sp>
        <p:nvSpPr>
          <p:cNvPr id="18" name="Text 18"/>
          <p:cNvSpPr txBox="1"/>
          <p:nvPr/>
        </p:nvSpPr>
        <p:spPr>
          <a:xfrm>
            <a:off x="8513064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capture. 160-180:</a:t>
            </a:r>
            <a:endParaRPr lang="en-US" sz="2100"/>
          </a:p>
        </p:txBody>
      </p:sp>
      <p:sp>
        <p:nvSpPr>
          <p:cNvPr id="19" name="Text 19"/>
          <p:cNvSpPr txBox="1"/>
          <p:nvPr/>
        </p:nvSpPr>
        <p:spPr>
          <a:xfrm>
            <a:off x="8513064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portfolio review.</a:t>
            </a:r>
            <a:endParaRPr lang="en-US" sz="2100"/>
          </a:p>
        </p:txBody>
      </p:sp>
      <p:sp>
        <p:nvSpPr>
          <p:cNvPr id="20" name="Text 20"/>
          <p:cNvSpPr txBox="1"/>
          <p:nvPr/>
        </p:nvSpPr>
        <p:spPr>
          <a:xfrm>
            <a:off x="777240" y="5577840"/>
            <a:ext cx="105156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6545B5"/>
                </a:solidFill>
                <a:latin typeface="Arial"/>
              </a:rPr>
              <a:t>Apply this to your own project.</a:t>
            </a:r>
            <a:endParaRPr lang="en-US" sz="2000"/>
          </a:p>
        </p:txBody>
      </p:sp>
      <p:sp>
        <p:nvSpPr>
          <p:cNvPr id="21" name="Text 21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2" name="Text 22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02</a:t>
            </a:r>
            <a:endParaRPr lang="en-US"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THE ASSIGNMENT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What are you actually being asked to do?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Build a testable digital prototype for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a real opportunity.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Test an assumption with people and use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what you learn.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Submit your evidence and your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individual reflection.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  <a:hlinkClick r:id="rId4"/>
              </a:rPr>
              <a:t>Assignment workbook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FFFFFF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FFFFFF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03</a:t>
            </a:r>
            <a:endParaRPr lang="en-US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THE ASSIGNMENT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Eight required portfolio items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40080" y="1975104"/>
            <a:ext cx="2706624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786384" y="2093976"/>
            <a:ext cx="365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01</a:t>
            </a:r>
            <a:endParaRPr lang="en-US" sz="1500"/>
          </a:p>
        </p:txBody>
      </p:sp>
      <p:sp>
        <p:nvSpPr>
          <p:cNvPr id="7" name="Text 7"/>
          <p:cNvSpPr txBox="1"/>
          <p:nvPr/>
        </p:nvSpPr>
        <p:spPr>
          <a:xfrm>
            <a:off x="1243584" y="2093976"/>
            <a:ext cx="1956816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Opportunity</a:t>
            </a:r>
            <a:endParaRPr lang="en-US" sz="1600"/>
          </a:p>
        </p:txBody>
      </p:sp>
      <p:sp>
        <p:nvSpPr>
          <p:cNvPr id="8" name="Field 8"/>
          <p:cNvSpPr/>
          <p:nvPr/>
        </p:nvSpPr>
        <p:spPr>
          <a:xfrm>
            <a:off x="3520440" y="1975104"/>
            <a:ext cx="2706624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3666744" y="2093976"/>
            <a:ext cx="365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02</a:t>
            </a:r>
            <a:endParaRPr lang="en-US" sz="1500"/>
          </a:p>
        </p:txBody>
      </p:sp>
      <p:sp>
        <p:nvSpPr>
          <p:cNvPr id="10" name="Text 10"/>
          <p:cNvSpPr txBox="1"/>
          <p:nvPr/>
        </p:nvSpPr>
        <p:spPr>
          <a:xfrm>
            <a:off x="4123944" y="2093976"/>
            <a:ext cx="1956816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Concept</a:t>
            </a:r>
            <a:endParaRPr lang="en-US" sz="1600"/>
          </a:p>
        </p:txBody>
      </p:sp>
      <p:sp>
        <p:nvSpPr>
          <p:cNvPr id="11" name="Field 11"/>
          <p:cNvSpPr/>
          <p:nvPr/>
        </p:nvSpPr>
        <p:spPr>
          <a:xfrm>
            <a:off x="6400800" y="1975104"/>
            <a:ext cx="2706624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6547104" y="2093976"/>
            <a:ext cx="365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03</a:t>
            </a:r>
            <a:endParaRPr lang="en-US" sz="1500"/>
          </a:p>
        </p:txBody>
      </p:sp>
      <p:sp>
        <p:nvSpPr>
          <p:cNvPr id="13" name="Text 13"/>
          <p:cNvSpPr txBox="1"/>
          <p:nvPr/>
        </p:nvSpPr>
        <p:spPr>
          <a:xfrm>
            <a:off x="7004304" y="2093976"/>
            <a:ext cx="1956816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Live site + GitHub</a:t>
            </a:r>
            <a:endParaRPr lang="en-US" sz="1600"/>
          </a:p>
        </p:txBody>
      </p:sp>
      <p:sp>
        <p:nvSpPr>
          <p:cNvPr id="14" name="Field 14"/>
          <p:cNvSpPr/>
          <p:nvPr/>
        </p:nvSpPr>
        <p:spPr>
          <a:xfrm>
            <a:off x="9281160" y="1975104"/>
            <a:ext cx="2706624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9427464" y="2093976"/>
            <a:ext cx="365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04</a:t>
            </a:r>
            <a:endParaRPr lang="en-US" sz="1500"/>
          </a:p>
        </p:txBody>
      </p:sp>
      <p:sp>
        <p:nvSpPr>
          <p:cNvPr id="16" name="Text 16"/>
          <p:cNvSpPr txBox="1"/>
          <p:nvPr/>
        </p:nvSpPr>
        <p:spPr>
          <a:xfrm>
            <a:off x="9884664" y="2093976"/>
            <a:ext cx="1956816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Testing</a:t>
            </a:r>
            <a:endParaRPr lang="en-US" sz="1600"/>
          </a:p>
        </p:txBody>
      </p:sp>
      <p:sp>
        <p:nvSpPr>
          <p:cNvPr id="17" name="Field 17"/>
          <p:cNvSpPr/>
          <p:nvPr/>
        </p:nvSpPr>
        <p:spPr>
          <a:xfrm>
            <a:off x="640080" y="3026664"/>
            <a:ext cx="2706624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786384" y="3145536"/>
            <a:ext cx="365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05</a:t>
            </a:r>
            <a:endParaRPr lang="en-US" sz="1500"/>
          </a:p>
        </p:txBody>
      </p:sp>
      <p:sp>
        <p:nvSpPr>
          <p:cNvPr id="19" name="Text 19"/>
          <p:cNvSpPr txBox="1"/>
          <p:nvPr/>
        </p:nvSpPr>
        <p:spPr>
          <a:xfrm>
            <a:off x="1243584" y="3145536"/>
            <a:ext cx="1956816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Iterations</a:t>
            </a:r>
            <a:endParaRPr lang="en-US" sz="1600"/>
          </a:p>
        </p:txBody>
      </p:sp>
      <p:sp>
        <p:nvSpPr>
          <p:cNvPr id="20" name="Field 20"/>
          <p:cNvSpPr/>
          <p:nvPr/>
        </p:nvSpPr>
        <p:spPr>
          <a:xfrm>
            <a:off x="3520440" y="3026664"/>
            <a:ext cx="2706624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1" name="Text 21"/>
          <p:cNvSpPr txBox="1"/>
          <p:nvPr/>
        </p:nvSpPr>
        <p:spPr>
          <a:xfrm>
            <a:off x="3666744" y="3145536"/>
            <a:ext cx="365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06</a:t>
            </a:r>
            <a:endParaRPr lang="en-US" sz="1500"/>
          </a:p>
        </p:txBody>
      </p:sp>
      <p:sp>
        <p:nvSpPr>
          <p:cNvPr id="22" name="Text 22"/>
          <p:cNvSpPr txBox="1"/>
          <p:nvPr/>
        </p:nvSpPr>
        <p:spPr>
          <a:xfrm>
            <a:off x="4123944" y="3145536"/>
            <a:ext cx="1956816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Tool choices</a:t>
            </a:r>
            <a:endParaRPr lang="en-US" sz="1600"/>
          </a:p>
        </p:txBody>
      </p:sp>
      <p:sp>
        <p:nvSpPr>
          <p:cNvPr id="23" name="Field 23"/>
          <p:cNvSpPr/>
          <p:nvPr/>
        </p:nvSpPr>
        <p:spPr>
          <a:xfrm>
            <a:off x="6400800" y="3026664"/>
            <a:ext cx="2706624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4" name="Text 24"/>
          <p:cNvSpPr txBox="1"/>
          <p:nvPr/>
        </p:nvSpPr>
        <p:spPr>
          <a:xfrm>
            <a:off x="6547104" y="3145536"/>
            <a:ext cx="365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07</a:t>
            </a:r>
            <a:endParaRPr lang="en-US" sz="1500"/>
          </a:p>
        </p:txBody>
      </p:sp>
      <p:sp>
        <p:nvSpPr>
          <p:cNvPr id="25" name="Text 25"/>
          <p:cNvSpPr txBox="1"/>
          <p:nvPr/>
        </p:nvSpPr>
        <p:spPr>
          <a:xfrm>
            <a:off x="7004304" y="3145536"/>
            <a:ext cx="1956816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Your reflection</a:t>
            </a:r>
            <a:endParaRPr lang="en-US" sz="1600"/>
          </a:p>
        </p:txBody>
      </p:sp>
      <p:sp>
        <p:nvSpPr>
          <p:cNvPr id="26" name="Field 26"/>
          <p:cNvSpPr/>
          <p:nvPr/>
        </p:nvSpPr>
        <p:spPr>
          <a:xfrm>
            <a:off x="9281160" y="3026664"/>
            <a:ext cx="2706624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7" name="Text 27"/>
          <p:cNvSpPr txBox="1"/>
          <p:nvPr/>
        </p:nvSpPr>
        <p:spPr>
          <a:xfrm>
            <a:off x="9427464" y="3145536"/>
            <a:ext cx="365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08</a:t>
            </a:r>
            <a:endParaRPr lang="en-US" sz="1500"/>
          </a:p>
        </p:txBody>
      </p:sp>
      <p:sp>
        <p:nvSpPr>
          <p:cNvPr id="28" name="Text 28"/>
          <p:cNvSpPr txBox="1"/>
          <p:nvPr/>
        </p:nvSpPr>
        <p:spPr>
          <a:xfrm>
            <a:off x="9884664" y="3145536"/>
            <a:ext cx="1956816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Ad + copy</a:t>
            </a:r>
            <a:endParaRPr lang="en-US" sz="1600"/>
          </a:p>
        </p:txBody>
      </p:sp>
      <p:pic>
        <p:nvPicPr>
          <p:cNvPr id="29" name="Imag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261104"/>
            <a:ext cx="1417320" cy="1417320"/>
          </a:xfrm>
          <a:prstGeom prst="rect">
            <a:avLst/>
          </a:prstGeom>
        </p:spPr>
      </p:pic>
      <p:sp>
        <p:nvSpPr>
          <p:cNvPr id="30" name="Text 30"/>
          <p:cNvSpPr txBox="1"/>
          <p:nvPr/>
        </p:nvSpPr>
        <p:spPr>
          <a:xfrm>
            <a:off x="2313432" y="4352544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3"/>
              </a:rPr>
              <a:t>Assignment workbook</a:t>
            </a:r>
            <a:endParaRPr lang="en-US" sz="1500"/>
          </a:p>
        </p:txBody>
      </p:sp>
      <p:sp>
        <p:nvSpPr>
          <p:cNvPr id="31" name="Text 31"/>
          <p:cNvSpPr txBox="1"/>
          <p:nvPr/>
        </p:nvSpPr>
        <p:spPr>
          <a:xfrm>
            <a:off x="2313432" y="4745736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32" name="Text 32"/>
          <p:cNvSpPr txBox="1"/>
          <p:nvPr/>
        </p:nvSpPr>
        <p:spPr>
          <a:xfrm>
            <a:off x="2313432" y="5285232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4"/>
              </a:rPr>
              <a:t>SCAN OR CLICK TO OPEN</a:t>
            </a:r>
            <a:endParaRPr lang="en-US" sz="900"/>
          </a:p>
        </p:txBody>
      </p:sp>
      <p:sp>
        <p:nvSpPr>
          <p:cNvPr id="33" name="Text 33"/>
          <p:cNvSpPr txBox="1"/>
          <p:nvPr/>
        </p:nvSpPr>
        <p:spPr>
          <a:xfrm>
            <a:off x="6400800" y="4480560"/>
            <a:ext cx="4754880" cy="4267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111A2D"/>
                </a:solidFill>
                <a:latin typeface="Arial"/>
              </a:rPr>
              <a:t>Team prototype. Individual</a:t>
            </a:r>
            <a:endParaRPr lang="en-US" sz="2400"/>
          </a:p>
        </p:txBody>
      </p:sp>
      <p:sp>
        <p:nvSpPr>
          <p:cNvPr id="34" name="Text 34"/>
          <p:cNvSpPr txBox="1"/>
          <p:nvPr/>
        </p:nvSpPr>
        <p:spPr>
          <a:xfrm>
            <a:off x="6400800" y="4892040"/>
            <a:ext cx="4754880" cy="4267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111A2D"/>
                </a:solidFill>
                <a:latin typeface="Arial"/>
              </a:rPr>
              <a:t>evidence and reflection.</a:t>
            </a:r>
            <a:endParaRPr lang="en-US" sz="2400"/>
          </a:p>
        </p:txBody>
      </p:sp>
      <p:sp>
        <p:nvSpPr>
          <p:cNvPr id="35" name="Text 35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36" name="Text 36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04</a:t>
            </a:r>
            <a:endParaRPr lang="en-US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ASSESSMENT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Two assessed parts. Both must pass.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731520" y="1965960"/>
            <a:ext cx="5120640" cy="12801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800" b="1">
                <a:solidFill>
                  <a:srgbClr val="6545B5"/>
                </a:solidFill>
                <a:latin typeface="Arial"/>
              </a:rPr>
              <a:t>20%</a:t>
            </a:r>
            <a:endParaRPr lang="en-US" sz="7800"/>
          </a:p>
        </p:txBody>
      </p:sp>
      <p:sp>
        <p:nvSpPr>
          <p:cNvPr id="6" name="Text 6"/>
          <p:cNvSpPr txBox="1"/>
          <p:nvPr/>
        </p:nvSpPr>
        <p:spPr>
          <a:xfrm>
            <a:off x="731520" y="3520440"/>
            <a:ext cx="5120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ACTIVE PARTICIPATION</a:t>
            </a:r>
            <a:endParaRPr lang="en-US" sz="1600"/>
          </a:p>
        </p:txBody>
      </p:sp>
      <p:sp>
        <p:nvSpPr>
          <p:cNvPr id="7" name="Text 7"/>
          <p:cNvSpPr txBox="1"/>
          <p:nvPr/>
        </p:nvSpPr>
        <p:spPr>
          <a:xfrm>
            <a:off x="6217920" y="1965960"/>
            <a:ext cx="5120640" cy="12801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800" b="1">
                <a:solidFill>
                  <a:srgbClr val="146A89"/>
                </a:solidFill>
                <a:latin typeface="Arial"/>
              </a:rPr>
              <a:t>80%</a:t>
            </a:r>
            <a:endParaRPr lang="en-US" sz="7800"/>
          </a:p>
        </p:txBody>
      </p:sp>
      <p:sp>
        <p:nvSpPr>
          <p:cNvPr id="8" name="Text 8"/>
          <p:cNvSpPr txBox="1"/>
          <p:nvPr/>
        </p:nvSpPr>
        <p:spPr>
          <a:xfrm>
            <a:off x="6217920" y="3520440"/>
            <a:ext cx="5120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PROTOTYPE PORTFOLIO</a:t>
            </a:r>
            <a:endParaRPr lang="en-US" sz="1600"/>
          </a:p>
        </p:txBody>
      </p:sp>
      <p:sp>
        <p:nvSpPr>
          <p:cNvPr id="9" name="Field 9"/>
          <p:cNvSpPr/>
          <p:nvPr/>
        </p:nvSpPr>
        <p:spPr>
          <a:xfrm>
            <a:off x="731520" y="4389120"/>
            <a:ext cx="10744200" cy="1005840"/>
          </a:xfrm>
          <a:prstGeom prst="roundRect">
            <a:avLst/>
          </a:prstGeom>
          <a:solidFill>
            <a:srgbClr val="111A2D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1024128" y="4636008"/>
            <a:ext cx="10149840" cy="4572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At least 5.5 in EACH part.</a:t>
            </a:r>
            <a:endParaRPr lang="en-US" sz="2900"/>
          </a:p>
        </p:txBody>
      </p:sp>
      <p:sp>
        <p:nvSpPr>
          <p:cNvPr id="11" name="Text 11"/>
          <p:cNvSpPr txBox="1"/>
          <p:nvPr/>
        </p:nvSpPr>
        <p:spPr>
          <a:xfrm>
            <a:off x="777240" y="5623560"/>
            <a:ext cx="105156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Leaderboard points do not change the grade.</a:t>
            </a:r>
            <a:endParaRPr lang="en-US" sz="1600"/>
          </a:p>
        </p:txBody>
      </p:sp>
      <p:sp>
        <p:nvSpPr>
          <p:cNvPr id="12" name="Text 12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3" name="Text 13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05</a:t>
            </a:r>
            <a:endParaRPr lang="en-US"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ITEMS 1 + 2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Explain the opportunity and your choice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Who has the problem? What happens when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it is unsolved?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What is your riskiest assumption about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that customer?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Why is this prototype a useful way to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test it?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865" y="1938528"/>
            <a:ext cx="3733085" cy="2487168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6565392" y="5376672"/>
            <a:ext cx="4937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DISCUSS &gt; TRY &gt; CHECK &gt; REFLECT</a:t>
            </a:r>
            <a:endParaRPr lang="en-US" sz="1300"/>
          </a:p>
        </p:txBody>
      </p:sp>
      <p:sp>
        <p:nvSpPr>
          <p:cNvPr id="16" name="Text 1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7" name="Text 1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06</a:t>
            </a:r>
            <a:endParaRPr lang="en-US"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ITEM 3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A prototype must let someone do something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Give a specific user a specific task.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8" name="Text 8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Make the action and its outcome</a:t>
            </a:r>
            <a:endParaRPr lang="en-US" sz="1900"/>
          </a:p>
        </p:txBody>
      </p:sp>
      <p:sp>
        <p:nvSpPr>
          <p:cNvPr id="9" name="Text 9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visible.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1" name="Text 11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Share a working live link and the</a:t>
            </a:r>
            <a:endParaRPr lang="en-US" sz="1900"/>
          </a:p>
        </p:txBody>
      </p:sp>
      <p:sp>
        <p:nvSpPr>
          <p:cNvPr id="12" name="Text 12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matching repository.</a:t>
            </a:r>
            <a:endParaRPr lang="en-US" sz="1900"/>
          </a:p>
        </p:txBody>
      </p:sp>
      <p:pic>
        <p:nvPicPr>
          <p:cNvPr id="13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4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LEGIT AGENTIC</a:t>
            </a:r>
            <a:endParaRPr lang="en-US" sz="1500"/>
          </a:p>
        </p:txBody>
      </p:sp>
      <p:sp>
        <p:nvSpPr>
          <p:cNvPr id="16" name="Text 16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legit-agentic.vercel.app</a:t>
            </a:r>
            <a:endParaRPr lang="en-US" sz="1100"/>
          </a:p>
        </p:txBody>
      </p:sp>
      <p:sp>
        <p:nvSpPr>
          <p:cNvPr id="17" name="Text 17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07</a:t>
            </a:r>
            <a:endParaRPr lang="en-US"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ITEM 4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What counts as testing evidence?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Record the participant context, task,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date, and method.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Capture what happened: completion,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friction, or feedback.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Explain what the observation means for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your assumption.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Assignment workbook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08</a:t>
            </a:r>
            <a:endParaRPr lang="en-US"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ITEM 5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Make the before-and-after reasoning visible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731520" y="2240280"/>
            <a:ext cx="3154680" cy="25877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914400" y="2505456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6545B5"/>
                </a:solidFill>
                <a:latin typeface="Arial"/>
              </a:rPr>
              <a:t>OBSERVATION</a:t>
            </a:r>
            <a:endParaRPr lang="en-US" sz="1400"/>
          </a:p>
        </p:txBody>
      </p:sp>
      <p:sp>
        <p:nvSpPr>
          <p:cNvPr id="7" name="Text 7"/>
          <p:cNvSpPr txBox="1"/>
          <p:nvPr/>
        </p:nvSpPr>
        <p:spPr>
          <a:xfrm>
            <a:off x="914400" y="3081528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Two testers missed the</a:t>
            </a:r>
            <a:endParaRPr lang="en-US" sz="2300"/>
          </a:p>
        </p:txBody>
      </p:sp>
      <p:sp>
        <p:nvSpPr>
          <p:cNvPr id="8" name="Text 8"/>
          <p:cNvSpPr txBox="1"/>
          <p:nvPr/>
        </p:nvSpPr>
        <p:spPr>
          <a:xfrm>
            <a:off x="914400" y="3475863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enquiry action.</a:t>
            </a:r>
            <a:endParaRPr lang="en-US" sz="2300"/>
          </a:p>
        </p:txBody>
      </p:sp>
      <p:sp>
        <p:nvSpPr>
          <p:cNvPr id="9" name="Field 9"/>
          <p:cNvSpPr/>
          <p:nvPr/>
        </p:nvSpPr>
        <p:spPr>
          <a:xfrm>
            <a:off x="4526280" y="2240280"/>
            <a:ext cx="3154680" cy="25877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4709160" y="2505456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146A89"/>
                </a:solidFill>
                <a:latin typeface="Arial"/>
              </a:rPr>
              <a:t>CHANGE</a:t>
            </a:r>
            <a:endParaRPr lang="en-US" sz="1400"/>
          </a:p>
        </p:txBody>
      </p:sp>
      <p:sp>
        <p:nvSpPr>
          <p:cNvPr id="11" name="Text 11"/>
          <p:cNvSpPr txBox="1"/>
          <p:nvPr/>
        </p:nvSpPr>
        <p:spPr>
          <a:xfrm>
            <a:off x="4709160" y="3081528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Move it beside the</a:t>
            </a:r>
            <a:endParaRPr lang="en-US" sz="2300"/>
          </a:p>
        </p:txBody>
      </p:sp>
      <p:sp>
        <p:nvSpPr>
          <p:cNvPr id="12" name="Text 12"/>
          <p:cNvSpPr txBox="1"/>
          <p:nvPr/>
        </p:nvSpPr>
        <p:spPr>
          <a:xfrm>
            <a:off x="4709160" y="3475863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product details.</a:t>
            </a:r>
            <a:endParaRPr lang="en-US" sz="2300"/>
          </a:p>
        </p:txBody>
      </p:sp>
      <p:sp>
        <p:nvSpPr>
          <p:cNvPr id="13" name="Field 13"/>
          <p:cNvSpPr/>
          <p:nvPr/>
        </p:nvSpPr>
        <p:spPr>
          <a:xfrm>
            <a:off x="8321040" y="2240280"/>
            <a:ext cx="3154680" cy="25877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8503920" y="2505456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A84A31"/>
                </a:solidFill>
                <a:latin typeface="Arial"/>
              </a:rPr>
              <a:t>RETEST</a:t>
            </a:r>
            <a:endParaRPr lang="en-US" sz="1400"/>
          </a:p>
        </p:txBody>
      </p:sp>
      <p:sp>
        <p:nvSpPr>
          <p:cNvPr id="15" name="Text 15"/>
          <p:cNvSpPr txBox="1"/>
          <p:nvPr/>
        </p:nvSpPr>
        <p:spPr>
          <a:xfrm>
            <a:off x="8503920" y="3081528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Check whether new</a:t>
            </a:r>
            <a:endParaRPr lang="en-US" sz="2300"/>
          </a:p>
        </p:txBody>
      </p:sp>
      <p:sp>
        <p:nvSpPr>
          <p:cNvPr id="16" name="Text 16"/>
          <p:cNvSpPr txBox="1"/>
          <p:nvPr/>
        </p:nvSpPr>
        <p:spPr>
          <a:xfrm>
            <a:off x="8503920" y="3475863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users finish the task.</a:t>
            </a:r>
            <a:endParaRPr lang="en-US" sz="2300"/>
          </a:p>
        </p:txBody>
      </p:sp>
      <p:sp>
        <p:nvSpPr>
          <p:cNvPr id="17" name="Text 17"/>
          <p:cNvSpPr txBox="1"/>
          <p:nvPr/>
        </p:nvSpPr>
        <p:spPr>
          <a:xfrm>
            <a:off x="777240" y="5404104"/>
            <a:ext cx="106070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6545B5"/>
                </a:solidFill>
                <a:latin typeface="Arial"/>
              </a:rPr>
              <a:t>Make the evidence &gt; decision &gt; check visible.</a:t>
            </a:r>
            <a:endParaRPr lang="en-US" sz="23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Fictional example. A planned retest must not be presented as completed.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09</a:t>
            </a:r>
            <a:endParaRPr lang="en-US"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ITEMS 6 + 7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Explain your tools and your own contribution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Tools: why this choice fits the task,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limits, and budget.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Contribution: what you personally did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and checked.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Reflection: what changed your mind and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what comes next.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Assignment workbook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10</a:t>
            </a:r>
            <a:endParaRPr lang="en-US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ITEM 8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Your ad should lead somewhere useful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Name the audience, value promise, and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next action.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Include the creative link and the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advertisement copy.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Make the landing page deliver the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promise in the ad.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592" y="1938528"/>
            <a:ext cx="4421632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Assignment workbook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11</a:t>
            </a:r>
            <a:endParaRPr lang="en-US"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EVIDENCE CLINIC / 8 MIN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Replace a claim with an observation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731520" y="2240280"/>
            <a:ext cx="3154680" cy="25877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914400" y="2505456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6545B5"/>
                </a:solidFill>
                <a:latin typeface="Arial"/>
              </a:rPr>
              <a:t>OBSERVATION</a:t>
            </a:r>
            <a:endParaRPr lang="en-US" sz="1400"/>
          </a:p>
        </p:txBody>
      </p:sp>
      <p:sp>
        <p:nvSpPr>
          <p:cNvPr id="7" name="Text 7"/>
          <p:cNvSpPr txBox="1"/>
          <p:nvPr/>
        </p:nvSpPr>
        <p:spPr>
          <a:xfrm>
            <a:off x="914400" y="3081528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Two testers missed the</a:t>
            </a:r>
            <a:endParaRPr lang="en-US" sz="2300"/>
          </a:p>
        </p:txBody>
      </p:sp>
      <p:sp>
        <p:nvSpPr>
          <p:cNvPr id="8" name="Text 8"/>
          <p:cNvSpPr txBox="1"/>
          <p:nvPr/>
        </p:nvSpPr>
        <p:spPr>
          <a:xfrm>
            <a:off x="914400" y="3475863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enquiry action.</a:t>
            </a:r>
            <a:endParaRPr lang="en-US" sz="2300"/>
          </a:p>
        </p:txBody>
      </p:sp>
      <p:sp>
        <p:nvSpPr>
          <p:cNvPr id="9" name="Field 9"/>
          <p:cNvSpPr/>
          <p:nvPr/>
        </p:nvSpPr>
        <p:spPr>
          <a:xfrm>
            <a:off x="4526280" y="2240280"/>
            <a:ext cx="3154680" cy="25877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4709160" y="2505456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146A89"/>
                </a:solidFill>
                <a:latin typeface="Arial"/>
              </a:rPr>
              <a:t>CHANGE</a:t>
            </a:r>
            <a:endParaRPr lang="en-US" sz="1400"/>
          </a:p>
        </p:txBody>
      </p:sp>
      <p:sp>
        <p:nvSpPr>
          <p:cNvPr id="11" name="Text 11"/>
          <p:cNvSpPr txBox="1"/>
          <p:nvPr/>
        </p:nvSpPr>
        <p:spPr>
          <a:xfrm>
            <a:off x="4709160" y="3081528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Move it beside the</a:t>
            </a:r>
            <a:endParaRPr lang="en-US" sz="2300"/>
          </a:p>
        </p:txBody>
      </p:sp>
      <p:sp>
        <p:nvSpPr>
          <p:cNvPr id="12" name="Text 12"/>
          <p:cNvSpPr txBox="1"/>
          <p:nvPr/>
        </p:nvSpPr>
        <p:spPr>
          <a:xfrm>
            <a:off x="4709160" y="3475863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product details.</a:t>
            </a:r>
            <a:endParaRPr lang="en-US" sz="2300"/>
          </a:p>
        </p:txBody>
      </p:sp>
      <p:sp>
        <p:nvSpPr>
          <p:cNvPr id="13" name="Field 13"/>
          <p:cNvSpPr/>
          <p:nvPr/>
        </p:nvSpPr>
        <p:spPr>
          <a:xfrm>
            <a:off x="8321040" y="2240280"/>
            <a:ext cx="3154680" cy="25877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8503920" y="2505456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A84A31"/>
                </a:solidFill>
                <a:latin typeface="Arial"/>
              </a:rPr>
              <a:t>RETEST</a:t>
            </a:r>
            <a:endParaRPr lang="en-US" sz="1400"/>
          </a:p>
        </p:txBody>
      </p:sp>
      <p:sp>
        <p:nvSpPr>
          <p:cNvPr id="15" name="Text 15"/>
          <p:cNvSpPr txBox="1"/>
          <p:nvPr/>
        </p:nvSpPr>
        <p:spPr>
          <a:xfrm>
            <a:off x="8503920" y="3081528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Check whether new</a:t>
            </a:r>
            <a:endParaRPr lang="en-US" sz="2300"/>
          </a:p>
        </p:txBody>
      </p:sp>
      <p:sp>
        <p:nvSpPr>
          <p:cNvPr id="16" name="Text 16"/>
          <p:cNvSpPr txBox="1"/>
          <p:nvPr/>
        </p:nvSpPr>
        <p:spPr>
          <a:xfrm>
            <a:off x="8503920" y="3475863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users finish the task.</a:t>
            </a:r>
            <a:endParaRPr lang="en-US" sz="2300"/>
          </a:p>
        </p:txBody>
      </p:sp>
      <p:sp>
        <p:nvSpPr>
          <p:cNvPr id="17" name="Text 17"/>
          <p:cNvSpPr txBox="1"/>
          <p:nvPr/>
        </p:nvSpPr>
        <p:spPr>
          <a:xfrm>
            <a:off x="777240" y="5404104"/>
            <a:ext cx="106070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6545B5"/>
                </a:solidFill>
                <a:latin typeface="Arial"/>
              </a:rPr>
              <a:t>Make the evidence &gt; decision &gt; check visible.</a:t>
            </a:r>
            <a:endParaRPr lang="en-US" sz="23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Fictional example. A planned retest must not be presented as completed.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12</a:t>
            </a:r>
            <a:endParaRPr lang="en-US"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PORTFOLIO CHECKPOINT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Find your biggest missing piece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Open your portfolio and inspect all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eight items.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Choose the gap that most weakens your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evidence.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Name an owner and the next action to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close it.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Assignment workbook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13</a:t>
            </a:r>
            <a:endParaRPr lang="en-US"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CUSTOMER + OFFER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Who needs this enough to respond?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Choose one segment, one problem, and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one situation.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Distinguish the user from the person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who pays.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Offer a small, credible next step.</a:t>
            </a:r>
            <a:endParaRPr lang="en-US" sz="1900"/>
          </a:p>
        </p:txBody>
      </p:sp>
      <p:pic>
        <p:nvPicPr>
          <p:cNvPr id="13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865" y="1938528"/>
            <a:ext cx="3733085" cy="2487168"/>
          </a:xfrm>
          <a:prstGeom prst="rect">
            <a:avLst/>
          </a:prstGeom>
        </p:spPr>
      </p:pic>
      <p:sp>
        <p:nvSpPr>
          <p:cNvPr id="14" name="Text 14"/>
          <p:cNvSpPr txBox="1"/>
          <p:nvPr/>
        </p:nvSpPr>
        <p:spPr>
          <a:xfrm>
            <a:off x="6565392" y="5376672"/>
            <a:ext cx="4937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DISCUSS &gt; TRY &gt; CHECK &gt; REFLECT</a:t>
            </a:r>
            <a:endParaRPr lang="en-US" sz="1300"/>
          </a:p>
        </p:txBody>
      </p:sp>
      <p:sp>
        <p:nvSpPr>
          <p:cNvPr id="15" name="Text 15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6" name="Text 16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7" name="Text 17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14</a:t>
            </a:r>
            <a:endParaRPr lang="en-US"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TEAM EXERCISE / 8 MIN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Write your offer in one sentence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67512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886968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01</a:t>
            </a:r>
            <a:endParaRPr lang="en-US" sz="3500"/>
          </a:p>
        </p:txBody>
      </p:sp>
      <p:sp>
        <p:nvSpPr>
          <p:cNvPr id="7" name="Text 7"/>
          <p:cNvSpPr txBox="1"/>
          <p:nvPr/>
        </p:nvSpPr>
        <p:spPr>
          <a:xfrm>
            <a:off x="886968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For [specific audience]</a:t>
            </a:r>
            <a:endParaRPr lang="en-US" sz="2100"/>
          </a:p>
        </p:txBody>
      </p:sp>
      <p:sp>
        <p:nvSpPr>
          <p:cNvPr id="8" name="Text 8"/>
          <p:cNvSpPr txBox="1"/>
          <p:nvPr/>
        </p:nvSpPr>
        <p:spPr>
          <a:xfrm>
            <a:off x="886968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struggling with [problem]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886968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...</a:t>
            </a:r>
            <a:endParaRPr lang="en-US" sz="2100"/>
          </a:p>
        </p:txBody>
      </p:sp>
      <p:sp>
        <p:nvSpPr>
          <p:cNvPr id="10" name="Field 10"/>
          <p:cNvSpPr/>
          <p:nvPr/>
        </p:nvSpPr>
        <p:spPr>
          <a:xfrm>
            <a:off x="4480560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4700016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02</a:t>
            </a:r>
            <a:endParaRPr lang="en-US" sz="3500"/>
          </a:p>
        </p:txBody>
      </p:sp>
      <p:sp>
        <p:nvSpPr>
          <p:cNvPr id="12" name="Text 12"/>
          <p:cNvSpPr txBox="1"/>
          <p:nvPr/>
        </p:nvSpPr>
        <p:spPr>
          <a:xfrm>
            <a:off x="4700016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... we offer [useful</a:t>
            </a:r>
            <a:endParaRPr lang="en-US" sz="2100"/>
          </a:p>
        </p:txBody>
      </p:sp>
      <p:sp>
        <p:nvSpPr>
          <p:cNvPr id="13" name="Text 13"/>
          <p:cNvSpPr txBox="1"/>
          <p:nvPr/>
        </p:nvSpPr>
        <p:spPr>
          <a:xfrm>
            <a:off x="4700016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outcome] through</a:t>
            </a:r>
            <a:endParaRPr lang="en-US" sz="2100"/>
          </a:p>
        </p:txBody>
      </p:sp>
      <p:sp>
        <p:nvSpPr>
          <p:cNvPr id="14" name="Text 14"/>
          <p:cNvSpPr txBox="1"/>
          <p:nvPr/>
        </p:nvSpPr>
        <p:spPr>
          <a:xfrm>
            <a:off x="4700016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[solution].</a:t>
            </a:r>
            <a:endParaRPr lang="en-US" sz="2100"/>
          </a:p>
        </p:txBody>
      </p:sp>
      <p:sp>
        <p:nvSpPr>
          <p:cNvPr id="15" name="Field 15"/>
          <p:cNvSpPr/>
          <p:nvPr/>
        </p:nvSpPr>
        <p:spPr>
          <a:xfrm>
            <a:off x="8293608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6"/>
          <p:cNvSpPr txBox="1"/>
          <p:nvPr/>
        </p:nvSpPr>
        <p:spPr>
          <a:xfrm>
            <a:off x="8513064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03</a:t>
            </a:r>
            <a:endParaRPr lang="en-US" sz="3500"/>
          </a:p>
        </p:txBody>
      </p:sp>
      <p:sp>
        <p:nvSpPr>
          <p:cNvPr id="17" name="Text 17"/>
          <p:cNvSpPr txBox="1"/>
          <p:nvPr/>
        </p:nvSpPr>
        <p:spPr>
          <a:xfrm>
            <a:off x="8513064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First step: [interview,</a:t>
            </a:r>
            <a:endParaRPr lang="en-US" sz="2100"/>
          </a:p>
        </p:txBody>
      </p:sp>
      <p:sp>
        <p:nvSpPr>
          <p:cNvPr id="18" name="Text 18"/>
          <p:cNvSpPr txBox="1"/>
          <p:nvPr/>
        </p:nvSpPr>
        <p:spPr>
          <a:xfrm>
            <a:off x="8513064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test, enquiry, or pilot].</a:t>
            </a:r>
            <a:endParaRPr lang="en-US" sz="2100"/>
          </a:p>
        </p:txBody>
      </p:sp>
      <p:sp>
        <p:nvSpPr>
          <p:cNvPr id="19" name="Text 19"/>
          <p:cNvSpPr txBox="1"/>
          <p:nvPr/>
        </p:nvSpPr>
        <p:spPr>
          <a:xfrm>
            <a:off x="777240" y="5577840"/>
            <a:ext cx="105156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6545B5"/>
                </a:solidFill>
                <a:latin typeface="Arial"/>
              </a:rPr>
              <a:t>Apply this to your own project.</a:t>
            </a:r>
            <a:endParaRPr lang="en-US" sz="20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15</a:t>
            </a:r>
            <a:endParaRPr lang="en-US"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TWO ROUTES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Match acquisition to your project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67512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886968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01</a:t>
            </a:r>
            <a:endParaRPr lang="en-US" sz="3500"/>
          </a:p>
        </p:txBody>
      </p:sp>
      <p:sp>
        <p:nvSpPr>
          <p:cNvPr id="7" name="Text 7"/>
          <p:cNvSpPr txBox="1"/>
          <p:nvPr/>
        </p:nvSpPr>
        <p:spPr>
          <a:xfrm>
            <a:off x="886968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Business clients:</a:t>
            </a:r>
            <a:endParaRPr lang="en-US" sz="2100"/>
          </a:p>
        </p:txBody>
      </p:sp>
      <p:sp>
        <p:nvSpPr>
          <p:cNvPr id="8" name="Text 8"/>
          <p:cNvSpPr txBox="1"/>
          <p:nvPr/>
        </p:nvSpPr>
        <p:spPr>
          <a:xfrm>
            <a:off x="886968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research organisations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886968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and relevant roles.</a:t>
            </a:r>
            <a:endParaRPr lang="en-US" sz="2100"/>
          </a:p>
        </p:txBody>
      </p:sp>
      <p:sp>
        <p:nvSpPr>
          <p:cNvPr id="10" name="Field 10"/>
          <p:cNvSpPr/>
          <p:nvPr/>
        </p:nvSpPr>
        <p:spPr>
          <a:xfrm>
            <a:off x="4480560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4700016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02</a:t>
            </a:r>
            <a:endParaRPr lang="en-US" sz="3500"/>
          </a:p>
        </p:txBody>
      </p:sp>
      <p:sp>
        <p:nvSpPr>
          <p:cNvPr id="12" name="Text 12"/>
          <p:cNvSpPr txBox="1"/>
          <p:nvPr/>
        </p:nvSpPr>
        <p:spPr>
          <a:xfrm>
            <a:off x="4700016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Consumer projects: invite</a:t>
            </a:r>
            <a:endParaRPr lang="en-US" sz="2100"/>
          </a:p>
        </p:txBody>
      </p:sp>
      <p:sp>
        <p:nvSpPr>
          <p:cNvPr id="13" name="Text 13"/>
          <p:cNvSpPr txBox="1"/>
          <p:nvPr/>
        </p:nvSpPr>
        <p:spPr>
          <a:xfrm>
            <a:off x="4700016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voluntary signups or user</a:t>
            </a:r>
            <a:endParaRPr lang="en-US" sz="2100"/>
          </a:p>
        </p:txBody>
      </p:sp>
      <p:sp>
        <p:nvSpPr>
          <p:cNvPr id="14" name="Text 14"/>
          <p:cNvSpPr txBox="1"/>
          <p:nvPr/>
        </p:nvSpPr>
        <p:spPr>
          <a:xfrm>
            <a:off x="4700016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tests.</a:t>
            </a:r>
            <a:endParaRPr lang="en-US" sz="2100"/>
          </a:p>
        </p:txBody>
      </p:sp>
      <p:sp>
        <p:nvSpPr>
          <p:cNvPr id="15" name="Field 15"/>
          <p:cNvSpPr/>
          <p:nvPr/>
        </p:nvSpPr>
        <p:spPr>
          <a:xfrm>
            <a:off x="8293608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6"/>
          <p:cNvSpPr txBox="1"/>
          <p:nvPr/>
        </p:nvSpPr>
        <p:spPr>
          <a:xfrm>
            <a:off x="8513064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03</a:t>
            </a:r>
            <a:endParaRPr lang="en-US" sz="3500"/>
          </a:p>
        </p:txBody>
      </p:sp>
      <p:sp>
        <p:nvSpPr>
          <p:cNvPr id="17" name="Text 17"/>
          <p:cNvSpPr txBox="1"/>
          <p:nvPr/>
        </p:nvSpPr>
        <p:spPr>
          <a:xfrm>
            <a:off x="8513064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Both: explain fit and</a:t>
            </a:r>
            <a:endParaRPr lang="en-US" sz="2100"/>
          </a:p>
        </p:txBody>
      </p:sp>
      <p:sp>
        <p:nvSpPr>
          <p:cNvPr id="18" name="Text 18"/>
          <p:cNvSpPr txBox="1"/>
          <p:nvPr/>
        </p:nvSpPr>
        <p:spPr>
          <a:xfrm>
            <a:off x="8513064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choose an appropriate</a:t>
            </a:r>
            <a:endParaRPr lang="en-US" sz="2100"/>
          </a:p>
        </p:txBody>
      </p:sp>
      <p:sp>
        <p:nvSpPr>
          <p:cNvPr id="19" name="Text 19"/>
          <p:cNvSpPr txBox="1"/>
          <p:nvPr/>
        </p:nvSpPr>
        <p:spPr>
          <a:xfrm>
            <a:off x="8513064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contact route.</a:t>
            </a:r>
            <a:endParaRPr lang="en-US" sz="2100"/>
          </a:p>
        </p:txBody>
      </p:sp>
      <p:sp>
        <p:nvSpPr>
          <p:cNvPr id="20" name="Text 20"/>
          <p:cNvSpPr txBox="1"/>
          <p:nvPr/>
        </p:nvSpPr>
        <p:spPr>
          <a:xfrm>
            <a:off x="777240" y="5577840"/>
            <a:ext cx="105156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6545B5"/>
                </a:solidFill>
                <a:latin typeface="Arial"/>
              </a:rPr>
              <a:t>Apply this to your own project.</a:t>
            </a:r>
            <a:endParaRPr lang="en-US" sz="2000"/>
          </a:p>
        </p:txBody>
      </p:sp>
      <p:sp>
        <p:nvSpPr>
          <p:cNvPr id="21" name="Text 21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2" name="Text 22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16</a:t>
            </a:r>
            <a:endParaRPr lang="en-US"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LEAD RESEARCH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Where could the right people be?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Start with introductions, referrals,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and existing enquiries.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Inspect relevant public business sites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and directories.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Use communities with permission; offer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 clear signup.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6565392" y="5376672"/>
            <a:ext cx="4937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DISCUSS &gt; TRY &gt; CHECK &gt; REFLECT</a:t>
            </a:r>
            <a:endParaRPr lang="en-US" sz="1300"/>
          </a:p>
        </p:txBody>
      </p:sp>
      <p:sp>
        <p:nvSpPr>
          <p:cNvPr id="16" name="Text 1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7" name="Text 1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17</a:t>
            </a:r>
            <a:endParaRPr lang="en-US"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LEAD QUALITY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A lead needs a reason to be on the list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731520" y="1901952"/>
            <a:ext cx="5897880" cy="3886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987552" y="2167128"/>
            <a:ext cx="53949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111A2D"/>
                </a:solidFill>
                <a:latin typeface="Arial"/>
              </a:rPr>
              <a:t>EXAMPLE STUDIO</a:t>
            </a:r>
            <a:endParaRPr lang="en-US" sz="2500"/>
          </a:p>
        </p:txBody>
      </p:sp>
      <p:sp>
        <p:nvSpPr>
          <p:cNvPr id="7" name="Text 7"/>
          <p:cNvSpPr txBox="1"/>
          <p:nvPr/>
        </p:nvSpPr>
        <p:spPr>
          <a:xfrm>
            <a:off x="996696" y="2788920"/>
            <a:ext cx="14173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 b="1">
                <a:solidFill>
                  <a:srgbClr val="6545B5"/>
                </a:solidFill>
                <a:latin typeface="Arial"/>
              </a:rPr>
              <a:t>SOURCE</a:t>
            </a:r>
            <a:endParaRPr lang="en-US" sz="1000"/>
          </a:p>
        </p:txBody>
      </p:sp>
      <p:sp>
        <p:nvSpPr>
          <p:cNvPr id="8" name="Text 8"/>
          <p:cNvSpPr txBox="1"/>
          <p:nvPr/>
        </p:nvSpPr>
        <p:spPr>
          <a:xfrm>
            <a:off x="2514600" y="2788920"/>
            <a:ext cx="3767328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Fictional classroom scenario</a:t>
            </a:r>
            <a:endParaRPr lang="en-US" sz="1600"/>
          </a:p>
        </p:txBody>
      </p:sp>
      <p:sp>
        <p:nvSpPr>
          <p:cNvPr id="9" name="Text 9"/>
          <p:cNvSpPr txBox="1"/>
          <p:nvPr/>
        </p:nvSpPr>
        <p:spPr>
          <a:xfrm>
            <a:off x="996696" y="3429000"/>
            <a:ext cx="14173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 b="1">
                <a:solidFill>
                  <a:srgbClr val="6545B5"/>
                </a:solidFill>
                <a:latin typeface="Arial"/>
              </a:rPr>
              <a:t>OBSERVED</a:t>
            </a:r>
            <a:endParaRPr lang="en-US" sz="1000"/>
          </a:p>
        </p:txBody>
      </p:sp>
      <p:sp>
        <p:nvSpPr>
          <p:cNvPr id="10" name="Text 10"/>
          <p:cNvSpPr txBox="1"/>
          <p:nvPr/>
        </p:nvSpPr>
        <p:spPr>
          <a:xfrm>
            <a:off x="2514600" y="3429000"/>
            <a:ext cx="3767328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Publishes weekly articles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996696" y="4069080"/>
            <a:ext cx="14173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 b="1">
                <a:solidFill>
                  <a:srgbClr val="6545B5"/>
                </a:solidFill>
                <a:latin typeface="Arial"/>
              </a:rPr>
              <a:t>UNKNOWN</a:t>
            </a:r>
            <a:endParaRPr lang="en-US" sz="1000"/>
          </a:p>
        </p:txBody>
      </p:sp>
      <p:sp>
        <p:nvSpPr>
          <p:cNvPr id="12" name="Text 12"/>
          <p:cNvSpPr txBox="1"/>
          <p:nvPr/>
        </p:nvSpPr>
        <p:spPr>
          <a:xfrm>
            <a:off x="2514600" y="4069080"/>
            <a:ext cx="3767328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Need for outside support</a:t>
            </a:r>
            <a:endParaRPr lang="en-US" sz="1600"/>
          </a:p>
        </p:txBody>
      </p:sp>
      <p:sp>
        <p:nvSpPr>
          <p:cNvPr id="13" name="Text 13"/>
          <p:cNvSpPr txBox="1"/>
          <p:nvPr/>
        </p:nvSpPr>
        <p:spPr>
          <a:xfrm>
            <a:off x="996696" y="4709160"/>
            <a:ext cx="14173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 b="1">
                <a:solidFill>
                  <a:srgbClr val="6545B5"/>
                </a:solidFill>
                <a:latin typeface="Arial"/>
              </a:rPr>
              <a:t>NEXT ACTION</a:t>
            </a:r>
            <a:endParaRPr lang="en-US" sz="1000"/>
          </a:p>
        </p:txBody>
      </p:sp>
      <p:sp>
        <p:nvSpPr>
          <p:cNvPr id="14" name="Text 14"/>
          <p:cNvSpPr txBox="1"/>
          <p:nvPr/>
        </p:nvSpPr>
        <p:spPr>
          <a:xfrm>
            <a:off x="2514600" y="4709160"/>
            <a:ext cx="3767328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Ask about the current process</a:t>
            </a:r>
            <a:endParaRPr lang="en-US" sz="1600"/>
          </a:p>
        </p:txBody>
      </p:sp>
      <p:sp>
        <p:nvSpPr>
          <p:cNvPr id="15" name="Text 15"/>
          <p:cNvSpPr txBox="1"/>
          <p:nvPr/>
        </p:nvSpPr>
        <p:spPr>
          <a:xfrm>
            <a:off x="7086600" y="212140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16" name="Text 16"/>
          <p:cNvSpPr txBox="1"/>
          <p:nvPr/>
        </p:nvSpPr>
        <p:spPr>
          <a:xfrm>
            <a:off x="7635240" y="2121408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Source: where did you find the person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7635240" y="2395728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or organisation?</a:t>
            </a:r>
            <a:endParaRPr lang="en-US" sz="1600"/>
          </a:p>
        </p:txBody>
      </p:sp>
      <p:sp>
        <p:nvSpPr>
          <p:cNvPr id="18" name="Text 18"/>
          <p:cNvSpPr txBox="1"/>
          <p:nvPr/>
        </p:nvSpPr>
        <p:spPr>
          <a:xfrm>
            <a:off x="7086600" y="292608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19" name="Text 19"/>
          <p:cNvSpPr txBox="1"/>
          <p:nvPr/>
        </p:nvSpPr>
        <p:spPr>
          <a:xfrm>
            <a:off x="7635240" y="2926080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Evidence: what observable fact</a:t>
            </a:r>
            <a:endParaRPr lang="en-US" sz="1600"/>
          </a:p>
        </p:txBody>
      </p:sp>
      <p:sp>
        <p:nvSpPr>
          <p:cNvPr id="20" name="Text 20"/>
          <p:cNvSpPr txBox="1"/>
          <p:nvPr/>
        </p:nvSpPr>
        <p:spPr>
          <a:xfrm>
            <a:off x="7635240" y="3200400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suggests a possible fit?</a:t>
            </a:r>
            <a:endParaRPr lang="en-US" sz="1600"/>
          </a:p>
        </p:txBody>
      </p:sp>
      <p:sp>
        <p:nvSpPr>
          <p:cNvPr id="21" name="Text 21"/>
          <p:cNvSpPr txBox="1"/>
          <p:nvPr/>
        </p:nvSpPr>
        <p:spPr>
          <a:xfrm>
            <a:off x="7086600" y="373075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22" name="Text 22"/>
          <p:cNvSpPr txBox="1"/>
          <p:nvPr/>
        </p:nvSpPr>
        <p:spPr>
          <a:xfrm>
            <a:off x="7635240" y="3730752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Unknown: what must you verify before</a:t>
            </a:r>
            <a:endParaRPr lang="en-US" sz="1600"/>
          </a:p>
        </p:txBody>
      </p:sp>
      <p:sp>
        <p:nvSpPr>
          <p:cNvPr id="23" name="Text 23"/>
          <p:cNvSpPr txBox="1"/>
          <p:nvPr/>
        </p:nvSpPr>
        <p:spPr>
          <a:xfrm>
            <a:off x="7635240" y="4005072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reaching out?</a:t>
            </a:r>
            <a:endParaRPr lang="en-US" sz="1600"/>
          </a:p>
        </p:txBody>
      </p:sp>
      <p:pic>
        <p:nvPicPr>
          <p:cNvPr id="24" name="Imag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4617720"/>
            <a:ext cx="1124712" cy="1124712"/>
          </a:xfrm>
          <a:prstGeom prst="rect">
            <a:avLst/>
          </a:prstGeom>
        </p:spPr>
      </p:pic>
      <p:sp>
        <p:nvSpPr>
          <p:cNvPr id="25" name="Text 25"/>
          <p:cNvSpPr txBox="1"/>
          <p:nvPr/>
        </p:nvSpPr>
        <p:spPr>
          <a:xfrm>
            <a:off x="8659368" y="4919472"/>
            <a:ext cx="2834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  <a:hlinkClick r:id="rId3"/>
              </a:rPr>
              <a:t>Get the template</a:t>
            </a:r>
            <a:endParaRPr lang="en-US" sz="1700"/>
          </a:p>
        </p:txBody>
      </p:sp>
      <p:sp>
        <p:nvSpPr>
          <p:cNvPr id="26" name="Text 2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Fictional record. An observation and an inference are different kinds of evidence.</a:t>
            </a:r>
            <a:endParaRPr lang="en-US" sz="800"/>
          </a:p>
        </p:txBody>
      </p:sp>
      <p:sp>
        <p:nvSpPr>
          <p:cNvPr id="27" name="Text 2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8" name="Text 2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18</a:t>
            </a:r>
            <a:endParaRPr lang="en-US"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AI RESEARCH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Ask for evidence, not invented contacts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Use only these sources. Quote the fact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supporting fit.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Return source, observation,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uncertainty, and next question.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Mark unknowns. Never guess an email or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buying intent.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All classroom links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resources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19</a:t>
            </a:r>
            <a:endParaRPr lang="en-US"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RESEARCH SPRINT / 15 MIN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Build five useful starting records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67512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886968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01</a:t>
            </a:r>
            <a:endParaRPr lang="en-US" sz="3500"/>
          </a:p>
        </p:txBody>
      </p:sp>
      <p:sp>
        <p:nvSpPr>
          <p:cNvPr id="7" name="Text 7"/>
          <p:cNvSpPr txBox="1"/>
          <p:nvPr/>
        </p:nvSpPr>
        <p:spPr>
          <a:xfrm>
            <a:off x="886968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Find five candidates, or</a:t>
            </a:r>
            <a:endParaRPr lang="en-US" sz="2100"/>
          </a:p>
        </p:txBody>
      </p:sp>
      <p:sp>
        <p:nvSpPr>
          <p:cNvPr id="8" name="Text 8"/>
          <p:cNvSpPr txBox="1"/>
          <p:nvPr/>
        </p:nvSpPr>
        <p:spPr>
          <a:xfrm>
            <a:off x="886968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a relevant opt-in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886968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recruitment route.</a:t>
            </a:r>
            <a:endParaRPr lang="en-US" sz="2100"/>
          </a:p>
        </p:txBody>
      </p:sp>
      <p:sp>
        <p:nvSpPr>
          <p:cNvPr id="10" name="Field 10"/>
          <p:cNvSpPr/>
          <p:nvPr/>
        </p:nvSpPr>
        <p:spPr>
          <a:xfrm>
            <a:off x="4480560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4700016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02</a:t>
            </a:r>
            <a:endParaRPr lang="en-US" sz="3500"/>
          </a:p>
        </p:txBody>
      </p:sp>
      <p:sp>
        <p:nvSpPr>
          <p:cNvPr id="12" name="Text 12"/>
          <p:cNvSpPr txBox="1"/>
          <p:nvPr/>
        </p:nvSpPr>
        <p:spPr>
          <a:xfrm>
            <a:off x="4700016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For each, record evidence</a:t>
            </a:r>
            <a:endParaRPr lang="en-US" sz="2100"/>
          </a:p>
        </p:txBody>
      </p:sp>
      <p:sp>
        <p:nvSpPr>
          <p:cNvPr id="13" name="Text 13"/>
          <p:cNvSpPr txBox="1"/>
          <p:nvPr/>
        </p:nvSpPr>
        <p:spPr>
          <a:xfrm>
            <a:off x="4700016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of fit and what is</a:t>
            </a:r>
            <a:endParaRPr lang="en-US" sz="2100"/>
          </a:p>
        </p:txBody>
      </p:sp>
      <p:sp>
        <p:nvSpPr>
          <p:cNvPr id="14" name="Text 14"/>
          <p:cNvSpPr txBox="1"/>
          <p:nvPr/>
        </p:nvSpPr>
        <p:spPr>
          <a:xfrm>
            <a:off x="4700016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unknown.</a:t>
            </a:r>
            <a:endParaRPr lang="en-US" sz="2100"/>
          </a:p>
        </p:txBody>
      </p:sp>
      <p:sp>
        <p:nvSpPr>
          <p:cNvPr id="15" name="Field 15"/>
          <p:cNvSpPr/>
          <p:nvPr/>
        </p:nvSpPr>
        <p:spPr>
          <a:xfrm>
            <a:off x="8293608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6"/>
          <p:cNvSpPr txBox="1"/>
          <p:nvPr/>
        </p:nvSpPr>
        <p:spPr>
          <a:xfrm>
            <a:off x="8513064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03</a:t>
            </a:r>
            <a:endParaRPr lang="en-US" sz="3500"/>
          </a:p>
        </p:txBody>
      </p:sp>
      <p:sp>
        <p:nvSpPr>
          <p:cNvPr id="17" name="Text 17"/>
          <p:cNvSpPr txBox="1"/>
          <p:nvPr/>
        </p:nvSpPr>
        <p:spPr>
          <a:xfrm>
            <a:off x="8513064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Peer-check the sources</a:t>
            </a:r>
            <a:endParaRPr lang="en-US" sz="2100"/>
          </a:p>
        </p:txBody>
      </p:sp>
      <p:sp>
        <p:nvSpPr>
          <p:cNvPr id="18" name="Text 18"/>
          <p:cNvSpPr txBox="1"/>
          <p:nvPr/>
        </p:nvSpPr>
        <p:spPr>
          <a:xfrm>
            <a:off x="8513064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and reject weak matches.</a:t>
            </a:r>
            <a:endParaRPr lang="en-US" sz="2100"/>
          </a:p>
        </p:txBody>
      </p:sp>
      <p:pic>
        <p:nvPicPr>
          <p:cNvPr id="19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4828032"/>
            <a:ext cx="1234440" cy="123444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2176272" y="4919472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3"/>
              </a:rPr>
              <a:t>CRM template</a:t>
            </a:r>
            <a:endParaRPr lang="en-US" sz="1500"/>
          </a:p>
        </p:txBody>
      </p:sp>
      <p:sp>
        <p:nvSpPr>
          <p:cNvPr id="21" name="Text 21"/>
          <p:cNvSpPr txBox="1"/>
          <p:nvPr/>
        </p:nvSpPr>
        <p:spPr>
          <a:xfrm>
            <a:off x="2176272" y="5312664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CRM template</a:t>
            </a:r>
            <a:endParaRPr lang="en-US" sz="1100"/>
          </a:p>
        </p:txBody>
      </p:sp>
      <p:sp>
        <p:nvSpPr>
          <p:cNvPr id="22" name="Text 22"/>
          <p:cNvSpPr txBox="1"/>
          <p:nvPr/>
        </p:nvSpPr>
        <p:spPr>
          <a:xfrm>
            <a:off x="2176272" y="5852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4"/>
              </a:rPr>
              <a:t>SCAN OR CLICK TO OPEN</a:t>
            </a:r>
            <a:endParaRPr lang="en-US" sz="900"/>
          </a:p>
        </p:txBody>
      </p:sp>
      <p:sp>
        <p:nvSpPr>
          <p:cNvPr id="23" name="Text 23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4" name="Text 24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20</a:t>
            </a:r>
            <a:endParaRPr lang="en-US"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BREAK / 10 MIN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Bring back one candidate worth discussing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What makes this person or organisation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relevant?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What evidence do you have?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1" name="Text 11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What is the smallest sensible next</a:t>
            </a:r>
            <a:endParaRPr lang="en-US" sz="1900"/>
          </a:p>
        </p:txBody>
      </p:sp>
      <p:sp>
        <p:nvSpPr>
          <p:cNvPr id="12" name="Text 12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step?</a:t>
            </a:r>
            <a:endParaRPr lang="en-US" sz="1900"/>
          </a:p>
        </p:txBody>
      </p:sp>
      <p:pic>
        <p:nvPicPr>
          <p:cNvPr id="13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4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  <a:hlinkClick r:id="rId4"/>
              </a:rPr>
              <a:t>All classroom links</a:t>
            </a:r>
            <a:endParaRPr lang="en-US" sz="1500"/>
          </a:p>
        </p:txBody>
      </p:sp>
      <p:sp>
        <p:nvSpPr>
          <p:cNvPr id="16" name="Text 16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FFFFFF"/>
                </a:solidFill>
                <a:latin typeface="Arial"/>
              </a:rPr>
              <a:t>Course 5 / resources</a:t>
            </a:r>
            <a:endParaRPr lang="en-US" sz="1100"/>
          </a:p>
        </p:txBody>
      </p:sp>
      <p:sp>
        <p:nvSpPr>
          <p:cNvPr id="17" name="Text 17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FFFFFF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21</a:t>
            </a:r>
            <a:endParaRPr lang="en-US"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CRM BASICS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A CRM remembers the relationship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40080" y="1956816"/>
            <a:ext cx="3611880" cy="3273552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6" name="Field 6"/>
          <p:cNvSpPr/>
          <p:nvPr/>
        </p:nvSpPr>
        <p:spPr>
          <a:xfrm>
            <a:off x="640080" y="1956816"/>
            <a:ext cx="3611880" cy="9144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841248" y="2267712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IDENTIFIED</a:t>
            </a:r>
            <a:endParaRPr lang="en-US" sz="1400"/>
          </a:p>
        </p:txBody>
      </p:sp>
      <p:sp>
        <p:nvSpPr>
          <p:cNvPr id="8" name="Field 8"/>
          <p:cNvSpPr/>
          <p:nvPr/>
        </p:nvSpPr>
        <p:spPr>
          <a:xfrm>
            <a:off x="804672" y="2852928"/>
            <a:ext cx="3282696" cy="1783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969264" y="3118104"/>
            <a:ext cx="2907792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11A2D"/>
                </a:solidFill>
                <a:latin typeface="Arial"/>
              </a:rPr>
              <a:t>Example Studio</a:t>
            </a:r>
            <a:endParaRPr lang="en-US" sz="1800"/>
          </a:p>
        </p:txBody>
      </p:sp>
      <p:sp>
        <p:nvSpPr>
          <p:cNvPr id="10" name="Text 10"/>
          <p:cNvSpPr txBox="1"/>
          <p:nvPr/>
        </p:nvSpPr>
        <p:spPr>
          <a:xfrm>
            <a:off x="969264" y="3730752"/>
            <a:ext cx="288036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Verify the need</a:t>
            </a:r>
            <a:endParaRPr lang="en-US" sz="1500"/>
          </a:p>
        </p:txBody>
      </p:sp>
      <p:sp>
        <p:nvSpPr>
          <p:cNvPr id="11" name="Field 11"/>
          <p:cNvSpPr/>
          <p:nvPr/>
        </p:nvSpPr>
        <p:spPr>
          <a:xfrm>
            <a:off x="4434840" y="1956816"/>
            <a:ext cx="3611880" cy="3273552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12" name="Field 12"/>
          <p:cNvSpPr/>
          <p:nvPr/>
        </p:nvSpPr>
        <p:spPr>
          <a:xfrm>
            <a:off x="4434840" y="1956816"/>
            <a:ext cx="3611880" cy="91440"/>
          </a:xfrm>
          <a:prstGeom prst="rect">
            <a:avLst/>
          </a:prstGeom>
          <a:solidFill>
            <a:srgbClr val="146A89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4636008" y="2267712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REVIEWED</a:t>
            </a:r>
            <a:endParaRPr lang="en-US" sz="1400"/>
          </a:p>
        </p:txBody>
      </p:sp>
      <p:sp>
        <p:nvSpPr>
          <p:cNvPr id="14" name="Field 14"/>
          <p:cNvSpPr/>
          <p:nvPr/>
        </p:nvSpPr>
        <p:spPr>
          <a:xfrm>
            <a:off x="4599432" y="2852928"/>
            <a:ext cx="3282696" cy="1783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4764024" y="3118104"/>
            <a:ext cx="2907792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11A2D"/>
                </a:solidFill>
                <a:latin typeface="Arial"/>
              </a:rPr>
              <a:t>Example Shop</a:t>
            </a:r>
            <a:endParaRPr lang="en-US" sz="1800"/>
          </a:p>
        </p:txBody>
      </p:sp>
      <p:sp>
        <p:nvSpPr>
          <p:cNvPr id="16" name="Text 16"/>
          <p:cNvSpPr txBox="1"/>
          <p:nvPr/>
        </p:nvSpPr>
        <p:spPr>
          <a:xfrm>
            <a:off x="4764024" y="3730752"/>
            <a:ext cx="288036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Draft an invitation</a:t>
            </a:r>
            <a:endParaRPr lang="en-US" sz="1500"/>
          </a:p>
        </p:txBody>
      </p:sp>
      <p:sp>
        <p:nvSpPr>
          <p:cNvPr id="17" name="Field 17"/>
          <p:cNvSpPr/>
          <p:nvPr/>
        </p:nvSpPr>
        <p:spPr>
          <a:xfrm>
            <a:off x="8229600" y="1956816"/>
            <a:ext cx="3611880" cy="3273552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18" name="Field 18"/>
          <p:cNvSpPr/>
          <p:nvPr/>
        </p:nvSpPr>
        <p:spPr>
          <a:xfrm>
            <a:off x="8229600" y="1956816"/>
            <a:ext cx="3611880" cy="91440"/>
          </a:xfrm>
          <a:prstGeom prst="rect">
            <a:avLst/>
          </a:prstGeom>
          <a:solidFill>
            <a:srgbClr val="A84A31"/>
          </a:solidFill>
          <a:ln>
            <a:noFill/>
          </a:ln>
        </p:spPr>
      </p:sp>
      <p:sp>
        <p:nvSpPr>
          <p:cNvPr id="19" name="Text 19"/>
          <p:cNvSpPr txBox="1"/>
          <p:nvPr/>
        </p:nvSpPr>
        <p:spPr>
          <a:xfrm>
            <a:off x="8430768" y="2267712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REPLIED</a:t>
            </a:r>
            <a:endParaRPr lang="en-US" sz="1400"/>
          </a:p>
        </p:txBody>
      </p:sp>
      <p:sp>
        <p:nvSpPr>
          <p:cNvPr id="20" name="Field 20"/>
          <p:cNvSpPr/>
          <p:nvPr/>
        </p:nvSpPr>
        <p:spPr>
          <a:xfrm>
            <a:off x="8394192" y="2852928"/>
            <a:ext cx="3282696" cy="1783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1" name="Text 21"/>
          <p:cNvSpPr txBox="1"/>
          <p:nvPr/>
        </p:nvSpPr>
        <p:spPr>
          <a:xfrm>
            <a:off x="8558784" y="3118104"/>
            <a:ext cx="2907792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11A2D"/>
                </a:solidFill>
                <a:latin typeface="Arial"/>
              </a:rPr>
              <a:t>Example Academy</a:t>
            </a:r>
            <a:endParaRPr lang="en-US" sz="1800"/>
          </a:p>
        </p:txBody>
      </p:sp>
      <p:sp>
        <p:nvSpPr>
          <p:cNvPr id="22" name="Text 22"/>
          <p:cNvSpPr txBox="1"/>
          <p:nvPr/>
        </p:nvSpPr>
        <p:spPr>
          <a:xfrm>
            <a:off x="8558784" y="3730752"/>
            <a:ext cx="288036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Agree a test date</a:t>
            </a:r>
            <a:endParaRPr lang="en-US" sz="1500"/>
          </a:p>
        </p:txBody>
      </p:sp>
      <p:sp>
        <p:nvSpPr>
          <p:cNvPr id="23" name="Text 23"/>
          <p:cNvSpPr txBox="1"/>
          <p:nvPr/>
        </p:nvSpPr>
        <p:spPr>
          <a:xfrm>
            <a:off x="731520" y="5532120"/>
            <a:ext cx="9692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FFFF"/>
                </a:solidFill>
                <a:latin typeface="Arial"/>
              </a:rPr>
              <a:t>Every active record: an owner + a dated next action.</a:t>
            </a:r>
            <a:endParaRPr lang="en-US" sz="2300"/>
          </a:p>
        </p:txBody>
      </p:sp>
      <p:sp>
        <p:nvSpPr>
          <p:cNvPr id="24" name="Text 24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Teaching diagram with fictional organisations; not an Attio screenshot.</a:t>
            </a:r>
            <a:endParaRPr lang="en-US" sz="800"/>
          </a:p>
        </p:txBody>
      </p:sp>
      <p:sp>
        <p:nvSpPr>
          <p:cNvPr id="25" name="Text 25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6" name="Text 26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22</a:t>
            </a:r>
            <a:endParaRPr lang="en-US"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TOOL MAP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Choose tools by the job they do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731520" y="1901952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8EDCFF"/>
                </a:solidFill>
                <a:latin typeface="Arial"/>
              </a:rPr>
              <a:t>FIND</a:t>
            </a:r>
            <a:endParaRPr lang="en-US" sz="2400"/>
          </a:p>
        </p:txBody>
      </p:sp>
      <p:sp>
        <p:nvSpPr>
          <p:cNvPr id="6" name="Text 6"/>
          <p:cNvSpPr txBox="1"/>
          <p:nvPr/>
        </p:nvSpPr>
        <p:spPr>
          <a:xfrm>
            <a:off x="2743200" y="1901952"/>
            <a:ext cx="87782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FFFFFF"/>
                </a:solidFill>
                <a:latin typeface="Arial"/>
              </a:rPr>
              <a:t>DistroNow + Treg</a:t>
            </a:r>
            <a:endParaRPr lang="en-US" sz="2500"/>
          </a:p>
        </p:txBody>
      </p:sp>
      <p:sp>
        <p:nvSpPr>
          <p:cNvPr id="7" name="Text 7"/>
          <p:cNvSpPr txBox="1"/>
          <p:nvPr/>
        </p:nvSpPr>
        <p:spPr>
          <a:xfrm>
            <a:off x="2743200" y="2322576"/>
            <a:ext cx="87782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C9D3E1"/>
                </a:solidFill>
                <a:latin typeface="Arial"/>
              </a:rPr>
              <a:t>Candidates and source evidence</a:t>
            </a:r>
            <a:endParaRPr lang="en-US" sz="1600"/>
          </a:p>
        </p:txBody>
      </p:sp>
      <p:sp>
        <p:nvSpPr>
          <p:cNvPr id="8" name="Text 8"/>
          <p:cNvSpPr txBox="1"/>
          <p:nvPr/>
        </p:nvSpPr>
        <p:spPr>
          <a:xfrm>
            <a:off x="731520" y="2935224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D5F36A"/>
                </a:solidFill>
                <a:latin typeface="Arial"/>
              </a:rPr>
              <a:t>ORGANISE</a:t>
            </a:r>
            <a:endParaRPr lang="en-US" sz="2400"/>
          </a:p>
        </p:txBody>
      </p:sp>
      <p:sp>
        <p:nvSpPr>
          <p:cNvPr id="9" name="Text 9"/>
          <p:cNvSpPr txBox="1"/>
          <p:nvPr/>
        </p:nvSpPr>
        <p:spPr>
          <a:xfrm>
            <a:off x="2743200" y="2935224"/>
            <a:ext cx="87782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FFFFFF"/>
                </a:solidFill>
                <a:latin typeface="Arial"/>
              </a:rPr>
              <a:t>Attio / HubSpot / folk / Twenty</a:t>
            </a:r>
            <a:endParaRPr lang="en-US" sz="2500"/>
          </a:p>
        </p:txBody>
      </p:sp>
      <p:sp>
        <p:nvSpPr>
          <p:cNvPr id="10" name="Text 10"/>
          <p:cNvSpPr txBox="1"/>
          <p:nvPr/>
        </p:nvSpPr>
        <p:spPr>
          <a:xfrm>
            <a:off x="2743200" y="3355848"/>
            <a:ext cx="87782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C9D3E1"/>
                </a:solidFill>
                <a:latin typeface="Arial"/>
              </a:rPr>
              <a:t>Contacts and next actions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731520" y="3968496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FF9778"/>
                </a:solidFill>
                <a:latin typeface="Arial"/>
              </a:rPr>
              <a:t>CHECK</a:t>
            </a:r>
            <a:endParaRPr lang="en-US" sz="2400"/>
          </a:p>
        </p:txBody>
      </p:sp>
      <p:sp>
        <p:nvSpPr>
          <p:cNvPr id="12" name="Text 12"/>
          <p:cNvSpPr txBox="1"/>
          <p:nvPr/>
        </p:nvSpPr>
        <p:spPr>
          <a:xfrm>
            <a:off x="2743200" y="3968496"/>
            <a:ext cx="87782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FFFFFF"/>
                </a:solidFill>
                <a:latin typeface="Arial"/>
              </a:rPr>
              <a:t>LEGIT AGENTIC + Ora</a:t>
            </a:r>
            <a:endParaRPr lang="en-US" sz="2500"/>
          </a:p>
        </p:txBody>
      </p:sp>
      <p:sp>
        <p:nvSpPr>
          <p:cNvPr id="13" name="Text 13"/>
          <p:cNvSpPr txBox="1"/>
          <p:nvPr/>
        </p:nvSpPr>
        <p:spPr>
          <a:xfrm>
            <a:off x="2743200" y="4389120"/>
            <a:ext cx="87782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C9D3E1"/>
                </a:solidFill>
                <a:latin typeface="Arial"/>
              </a:rPr>
              <a:t>Website readiness</a:t>
            </a:r>
            <a:endParaRPr lang="en-US" sz="16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828032"/>
            <a:ext cx="1234440" cy="1234440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2130552" y="4919472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  <a:hlinkClick r:id="rId3"/>
              </a:rPr>
              <a:t>All classroom links</a:t>
            </a:r>
            <a:endParaRPr lang="en-US" sz="1500"/>
          </a:p>
        </p:txBody>
      </p:sp>
      <p:sp>
        <p:nvSpPr>
          <p:cNvPr id="16" name="Text 16"/>
          <p:cNvSpPr txBox="1"/>
          <p:nvPr/>
        </p:nvSpPr>
        <p:spPr>
          <a:xfrm>
            <a:off x="2130552" y="5312664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FFFFFF"/>
                </a:solidFill>
                <a:latin typeface="Arial"/>
              </a:rPr>
              <a:t>Course 5 / resources</a:t>
            </a:r>
            <a:endParaRPr lang="en-US" sz="1100"/>
          </a:p>
        </p:txBody>
      </p:sp>
      <p:sp>
        <p:nvSpPr>
          <p:cNvPr id="17" name="Text 17"/>
          <p:cNvSpPr txBox="1"/>
          <p:nvPr/>
        </p:nvSpPr>
        <p:spPr>
          <a:xfrm>
            <a:off x="2130552" y="5852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FFFFFF"/>
                </a:solidFill>
                <a:latin typeface="Arial"/>
                <a:hlinkClick r:id="rId4"/>
              </a:rPr>
              <a:t>SCAN OR CLICK TO OPEN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Choose one CRM for the workshop; other tools support different parts of the journey.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23</a:t>
            </a:r>
            <a:endParaRPr lang="en-US"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CRM / CLASS DEFAULT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Attio: start with a small shared pipeline</a:t>
            </a:r>
            <a:endParaRPr lang="en-US" sz="3300"/>
          </a:p>
        </p:txBody>
      </p:sp>
      <p:pic>
        <p:nvPicPr>
          <p:cNvPr id="5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39" y="1874520"/>
            <a:ext cx="5727802" cy="3977640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7315200" y="192024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7" name="Text 7"/>
          <p:cNvSpPr txBox="1"/>
          <p:nvPr/>
        </p:nvSpPr>
        <p:spPr>
          <a:xfrm>
            <a:off x="7863840" y="1920240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Free plan: up to 3 seats and 50,000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7863840" y="2177415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records.</a:t>
            </a:r>
            <a:endParaRPr lang="en-US" sz="1500"/>
          </a:p>
        </p:txBody>
      </p:sp>
      <p:sp>
        <p:nvSpPr>
          <p:cNvPr id="9" name="Text 9"/>
          <p:cNvSpPr txBox="1"/>
          <p:nvPr/>
        </p:nvSpPr>
        <p:spPr>
          <a:xfrm>
            <a:off x="7315200" y="262432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10" name="Text 10"/>
          <p:cNvSpPr txBox="1"/>
          <p:nvPr/>
        </p:nvSpPr>
        <p:spPr>
          <a:xfrm>
            <a:off x="7863840" y="2624328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Create one list with stage, owner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7863840" y="2881503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and next action.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7315200" y="3328416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3" name="Text 13"/>
          <p:cNvSpPr txBox="1"/>
          <p:nvPr/>
        </p:nvSpPr>
        <p:spPr>
          <a:xfrm>
            <a:off x="7863840" y="3328416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Keep advanced AI and automation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7863840" y="3585591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optional.</a:t>
            </a:r>
            <a:endParaRPr lang="en-US" sz="1500"/>
          </a:p>
        </p:txBody>
      </p:sp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4279392"/>
            <a:ext cx="1527048" cy="1527048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9125712" y="4434840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  <a:hlinkClick r:id="rId4"/>
              </a:rPr>
              <a:t>Attio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9125712" y="4882896"/>
            <a:ext cx="2377440" cy="177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111A2D"/>
                </a:solidFill>
                <a:latin typeface="Arial"/>
              </a:rPr>
              <a:t>attio.com</a:t>
            </a:r>
            <a:endParaRPr lang="en-US" sz="10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Attio official public website, captured 5 Oct 2026. QR opens the named resource.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24</a:t>
            </a:r>
            <a:endParaRPr lang="en-US" sz="1000"/>
          </a:p>
        </p:txBody>
      </p:sp>
      <p:sp>
        <p:nvSpPr>
          <p:cNvPr id="21" name="Text 21"/>
          <p:cNvSpPr txBox="1"/>
          <p:nvPr/>
        </p:nvSpPr>
        <p:spPr>
          <a:xfrm>
            <a:off x="64922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687183"/>
                </a:solidFill>
                <a:latin typeface="Arial"/>
                <a:hlinkClick r:id="rId5"/>
              </a:rPr>
              <a:t>Attio pricing</a:t>
            </a:r>
            <a:endParaRPr lang="en-US" sz="7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ATTIO / 12-MINUTE LAB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Import, review, and move one record</a:t>
            </a:r>
            <a:endParaRPr lang="en-US" sz="3300"/>
          </a:p>
        </p:txBody>
      </p:sp>
      <p:pic>
        <p:nvPicPr>
          <p:cNvPr id="5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39" y="1874520"/>
            <a:ext cx="5727802" cy="3977640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7315200" y="192024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7" name="Text 7"/>
          <p:cNvSpPr txBox="1"/>
          <p:nvPr/>
        </p:nvSpPr>
        <p:spPr>
          <a:xfrm>
            <a:off x="7863840" y="1920240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Prepare five company records with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7863840" y="2177415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unique domains.</a:t>
            </a:r>
            <a:endParaRPr lang="en-US" sz="1500"/>
          </a:p>
        </p:txBody>
      </p:sp>
      <p:sp>
        <p:nvSpPr>
          <p:cNvPr id="9" name="Text 9"/>
          <p:cNvSpPr txBox="1"/>
          <p:nvPr/>
        </p:nvSpPr>
        <p:spPr>
          <a:xfrm>
            <a:off x="7315200" y="262432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10" name="Text 10"/>
          <p:cNvSpPr txBox="1"/>
          <p:nvPr/>
        </p:nvSpPr>
        <p:spPr>
          <a:xfrm>
            <a:off x="7863840" y="2624328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Map CSV columns, preview, then check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7863840" y="2881503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the saved data.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7315200" y="3328416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3" name="Text 13"/>
          <p:cNvSpPr txBox="1"/>
          <p:nvPr/>
        </p:nvSpPr>
        <p:spPr>
          <a:xfrm>
            <a:off x="7863840" y="3328416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Update one stage and next action;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7863840" y="3585591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export your evidence.</a:t>
            </a:r>
            <a:endParaRPr lang="en-US" sz="1500"/>
          </a:p>
        </p:txBody>
      </p:sp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4279392"/>
            <a:ext cx="1527048" cy="1527048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9125712" y="4434840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  <a:hlinkClick r:id="rId4"/>
              </a:rPr>
              <a:t>Attio Academy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9125712" y="4882896"/>
            <a:ext cx="2377440" cy="177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111A2D"/>
                </a:solidFill>
                <a:latin typeface="Arial"/>
              </a:rPr>
              <a:t>attio.com / Help /</a:t>
            </a:r>
            <a:endParaRPr lang="en-US" sz="1000"/>
          </a:p>
        </p:txBody>
      </p:sp>
      <p:sp>
        <p:nvSpPr>
          <p:cNvPr id="18" name="Text 18"/>
          <p:cNvSpPr txBox="1"/>
          <p:nvPr/>
        </p:nvSpPr>
        <p:spPr>
          <a:xfrm>
            <a:off x="9125712" y="5054346"/>
            <a:ext cx="2377440" cy="177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111A2D"/>
                </a:solidFill>
                <a:latin typeface="Arial"/>
              </a:rPr>
              <a:t>Academy</a:t>
            </a:r>
            <a:endParaRPr lang="en-US" sz="10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Attio official public website, captured 5 Oct 2026. QR opens the named resource.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25</a:t>
            </a:r>
            <a:endParaRPr lang="en-US" sz="1000"/>
          </a:p>
        </p:txBody>
      </p:sp>
      <p:sp>
        <p:nvSpPr>
          <p:cNvPr id="22" name="Text 22"/>
          <p:cNvSpPr txBox="1"/>
          <p:nvPr/>
        </p:nvSpPr>
        <p:spPr>
          <a:xfrm>
            <a:off x="64922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687183"/>
                </a:solidFill>
                <a:latin typeface="Arial"/>
                <a:hlinkClick r:id="rId5"/>
              </a:rPr>
              <a:t>Attio CSV import guide</a:t>
            </a:r>
            <a:endParaRPr lang="en-US" sz="7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CRM / ALTERNATIVES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HubSpot or folk: choose for your workflow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40080" y="1764792"/>
            <a:ext cx="5120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800" b="1">
                <a:solidFill>
                  <a:srgbClr val="111A2D"/>
                </a:solidFill>
                <a:latin typeface="Arial"/>
                <a:hlinkClick r:id="rId2"/>
              </a:rPr>
              <a:t>HubSpot CRM</a:t>
            </a:r>
            <a:endParaRPr lang="en-US" sz="28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923" y="2340864"/>
            <a:ext cx="3423514" cy="2377440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2029968" y="4800600"/>
            <a:ext cx="3730752" cy="2133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Free CRM: 2 users / 1,000 contacts</a:t>
            </a:r>
            <a:endParaRPr lang="en-US" sz="1200"/>
          </a:p>
        </p:txBody>
      </p:sp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837176"/>
            <a:ext cx="1234440" cy="1234440"/>
          </a:xfrm>
          <a:prstGeom prst="rect">
            <a:avLst/>
          </a:prstGeom>
        </p:spPr>
      </p:pic>
      <p:sp>
        <p:nvSpPr>
          <p:cNvPr id="9" name="Text 9"/>
          <p:cNvSpPr txBox="1"/>
          <p:nvPr/>
        </p:nvSpPr>
        <p:spPr>
          <a:xfrm>
            <a:off x="2029968" y="5303520"/>
            <a:ext cx="3840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11A2D"/>
                </a:solidFill>
                <a:latin typeface="Arial"/>
                <a:hlinkClick r:id="rId5"/>
              </a:rPr>
              <a:t>hubspot.com/products/crm</a:t>
            </a:r>
            <a:endParaRPr lang="en-US" sz="1800"/>
          </a:p>
        </p:txBody>
      </p:sp>
      <p:sp>
        <p:nvSpPr>
          <p:cNvPr id="10" name="Text 10"/>
          <p:cNvSpPr txBox="1"/>
          <p:nvPr/>
        </p:nvSpPr>
        <p:spPr>
          <a:xfrm>
            <a:off x="6492240" y="1764792"/>
            <a:ext cx="5120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800" b="1">
                <a:solidFill>
                  <a:srgbClr val="111A2D"/>
                </a:solidFill>
                <a:latin typeface="Arial"/>
                <a:hlinkClick r:id="rId6"/>
              </a:rPr>
              <a:t>folk</a:t>
            </a:r>
            <a:endParaRPr lang="en-US" sz="2800"/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5083" y="2340864"/>
            <a:ext cx="3423514" cy="2377440"/>
          </a:xfrm>
          <a:prstGeom prst="rect">
            <a:avLst/>
          </a:prstGeom>
        </p:spPr>
      </p:pic>
      <p:sp>
        <p:nvSpPr>
          <p:cNvPr id="12" name="Text 12"/>
          <p:cNvSpPr txBox="1"/>
          <p:nvPr/>
        </p:nvSpPr>
        <p:spPr>
          <a:xfrm>
            <a:off x="7882128" y="4800600"/>
            <a:ext cx="3730752" cy="2133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Relationship CRM / 14-day trial</a:t>
            </a:r>
            <a:endParaRPr lang="en-US" sz="1200"/>
          </a:p>
        </p:txBody>
      </p:sp>
      <p:pic>
        <p:nvPicPr>
          <p:cNvPr id="13" name="Imag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0" y="4837176"/>
            <a:ext cx="1234440" cy="1234440"/>
          </a:xfrm>
          <a:prstGeom prst="rect">
            <a:avLst/>
          </a:prstGeom>
        </p:spPr>
      </p:pic>
      <p:sp>
        <p:nvSpPr>
          <p:cNvPr id="14" name="Text 14"/>
          <p:cNvSpPr txBox="1"/>
          <p:nvPr/>
        </p:nvSpPr>
        <p:spPr>
          <a:xfrm>
            <a:off x="7882128" y="5303520"/>
            <a:ext cx="3840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11A2D"/>
                </a:solidFill>
                <a:latin typeface="Arial"/>
                <a:hlinkClick r:id="rId9"/>
              </a:rPr>
              <a:t>folk.app</a:t>
            </a:r>
            <a:endParaRPr lang="en-US" sz="1800"/>
          </a:p>
        </p:txBody>
      </p:sp>
      <p:sp>
        <p:nvSpPr>
          <p:cNvPr id="15" name="Text 15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Official public product pages. Plans checked 5 Oct 2026; recheck before choosing.</a:t>
            </a:r>
            <a:endParaRPr lang="en-US" sz="800"/>
          </a:p>
        </p:txBody>
      </p:sp>
      <p:sp>
        <p:nvSpPr>
          <p:cNvPr id="16" name="Text 16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7" name="Text 17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26</a:t>
            </a:r>
            <a:endParaRPr lang="en-US" sz="1000"/>
          </a:p>
        </p:txBody>
      </p:sp>
      <p:sp>
        <p:nvSpPr>
          <p:cNvPr id="18" name="Text 18"/>
          <p:cNvSpPr txBox="1"/>
          <p:nvPr/>
        </p:nvSpPr>
        <p:spPr>
          <a:xfrm>
            <a:off x="64922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687183"/>
                </a:solidFill>
                <a:latin typeface="Arial"/>
                <a:hlinkClick r:id="rId10"/>
              </a:rPr>
              <a:t>HubSpot CRM</a:t>
            </a:r>
            <a:endParaRPr lang="en-US" sz="700"/>
          </a:p>
        </p:txBody>
      </p:sp>
      <p:sp>
        <p:nvSpPr>
          <p:cNvPr id="19" name="Text 19"/>
          <p:cNvSpPr txBox="1"/>
          <p:nvPr/>
        </p:nvSpPr>
        <p:spPr>
          <a:xfrm>
            <a:off x="90068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687183"/>
                </a:solidFill>
                <a:latin typeface="Arial"/>
                <a:hlinkClick r:id="rId11"/>
              </a:rPr>
              <a:t>folk pricing</a:t>
            </a:r>
            <a:endParaRPr lang="en-US" sz="7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CRM / BUILDER EXTENSION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Twenty: explore a customisable CRM</a:t>
            </a:r>
            <a:endParaRPr lang="en-US" sz="3300"/>
          </a:p>
        </p:txBody>
      </p:sp>
      <p:pic>
        <p:nvPicPr>
          <p:cNvPr id="5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39" y="1874520"/>
            <a:ext cx="5727802" cy="3977640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7315200" y="192024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7" name="Text 7"/>
          <p:cNvSpPr txBox="1"/>
          <p:nvPr/>
        </p:nvSpPr>
        <p:spPr>
          <a:xfrm>
            <a:off x="7863840" y="1920240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Open-source CRM with cloud and self-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7863840" y="2177415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hosting options.</a:t>
            </a:r>
            <a:endParaRPr lang="en-US" sz="1500"/>
          </a:p>
        </p:txBody>
      </p:sp>
      <p:sp>
        <p:nvSpPr>
          <p:cNvPr id="9" name="Text 9"/>
          <p:cNvSpPr txBox="1"/>
          <p:nvPr/>
        </p:nvSpPr>
        <p:spPr>
          <a:xfrm>
            <a:off x="7315200" y="262432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10" name="Text 10"/>
          <p:cNvSpPr txBox="1"/>
          <p:nvPr/>
        </p:nvSpPr>
        <p:spPr>
          <a:xfrm>
            <a:off x="7863840" y="2624328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Cloud: 30-day trial; Pro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7863840" y="2881503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$9/user/month billed yearly.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7315200" y="3328416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3" name="Text 13"/>
          <p:cNvSpPr txBox="1"/>
          <p:nvPr/>
        </p:nvSpPr>
        <p:spPr>
          <a:xfrm>
            <a:off x="7863840" y="3328416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Use an existing workspace for the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7863840" y="3585591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optional demo.</a:t>
            </a:r>
            <a:endParaRPr lang="en-US" sz="1500"/>
          </a:p>
        </p:txBody>
      </p:sp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4279392"/>
            <a:ext cx="1527048" cy="1527048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9125712" y="4434840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  <a:hlinkClick r:id="rId4"/>
              </a:rPr>
              <a:t>Twenty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9125712" y="4882896"/>
            <a:ext cx="2377440" cy="177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111A2D"/>
                </a:solidFill>
                <a:latin typeface="Arial"/>
              </a:rPr>
              <a:t>twenty.com</a:t>
            </a:r>
            <a:endParaRPr lang="en-US" sz="10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Twenty official public website, captured 5 Oct 2026. QR opens the named resource.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27</a:t>
            </a:r>
            <a:endParaRPr lang="en-US" sz="1000"/>
          </a:p>
        </p:txBody>
      </p:sp>
      <p:sp>
        <p:nvSpPr>
          <p:cNvPr id="21" name="Text 21"/>
          <p:cNvSpPr txBox="1"/>
          <p:nvPr/>
        </p:nvSpPr>
        <p:spPr>
          <a:xfrm>
            <a:off x="64922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687183"/>
                </a:solidFill>
                <a:latin typeface="Arial"/>
                <a:hlinkClick r:id="rId5"/>
              </a:rPr>
              <a:t>Twenty pricing</a:t>
            </a:r>
            <a:endParaRPr lang="en-US" sz="7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OKRA / EVALUATE FIRST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Okra CRM focuses on inbound enquiries</a:t>
            </a:r>
            <a:endParaRPr lang="en-US" sz="3300"/>
          </a:p>
        </p:txBody>
      </p:sp>
      <p:pic>
        <p:nvPicPr>
          <p:cNvPr id="5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39" y="1874520"/>
            <a:ext cx="5727802" cy="3977640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7315200" y="192024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7" name="Text 7"/>
          <p:cNvSpPr txBox="1"/>
          <p:nvPr/>
        </p:nvSpPr>
        <p:spPr>
          <a:xfrm>
            <a:off x="7863840" y="1920240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Vendor describes AI response,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7863840" y="2177415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qualification and booking.</a:t>
            </a:r>
            <a:endParaRPr lang="en-US" sz="1500"/>
          </a:p>
        </p:txBody>
      </p:sp>
      <p:sp>
        <p:nvSpPr>
          <p:cNvPr id="9" name="Text 9"/>
          <p:cNvSpPr txBox="1"/>
          <p:nvPr/>
        </p:nvSpPr>
        <p:spPr>
          <a:xfrm>
            <a:off x="7315200" y="262432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10" name="Text 10"/>
          <p:cNvSpPr txBox="1"/>
          <p:nvPr/>
        </p:nvSpPr>
        <p:spPr>
          <a:xfrm>
            <a:off x="7863840" y="2624328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Classroom access and pricing still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7863840" y="2881503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need confirmation.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7315200" y="3328416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3" name="Text 13"/>
          <p:cNvSpPr txBox="1"/>
          <p:nvPr/>
        </p:nvSpPr>
        <p:spPr>
          <a:xfrm>
            <a:off x="7863840" y="3328416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Use it as a workflow discussion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7863840" y="3585591"/>
            <a:ext cx="365760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until verified.</a:t>
            </a:r>
            <a:endParaRPr lang="en-US" sz="1500"/>
          </a:p>
        </p:txBody>
      </p:sp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4279392"/>
            <a:ext cx="1527048" cy="1527048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9125712" y="4434840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  <a:hlinkClick r:id="rId4"/>
              </a:rPr>
              <a:t>Okra CRM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9125712" y="4882896"/>
            <a:ext cx="2377440" cy="177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111A2D"/>
                </a:solidFill>
                <a:latin typeface="Arial"/>
              </a:rPr>
              <a:t>okracrm.com</a:t>
            </a:r>
            <a:endParaRPr lang="en-US" sz="10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Okra official public website, captured 5 Oct 2026. QR opens the named resource.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28</a:t>
            </a:r>
            <a:endParaRPr lang="en-US" sz="1000"/>
          </a:p>
        </p:txBody>
      </p:sp>
      <p:sp>
        <p:nvSpPr>
          <p:cNvPr id="21" name="Text 21"/>
          <p:cNvSpPr txBox="1"/>
          <p:nvPr/>
        </p:nvSpPr>
        <p:spPr>
          <a:xfrm>
            <a:off x="64922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687183"/>
                </a:solidFill>
                <a:latin typeface="Arial"/>
                <a:hlinkClick r:id="rId5"/>
              </a:rPr>
              <a:t>Okra CRM vendor site</a:t>
            </a:r>
            <a:endParaRPr lang="en-US" sz="7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YOUR STACK / DISTRONOW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Demonstrate the complete lead journey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40080" y="2048256"/>
            <a:ext cx="2670048" cy="1234440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786384" y="2276856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D5F36A"/>
                </a:solidFill>
                <a:latin typeface="Arial"/>
              </a:rPr>
              <a:t>REVIEW</a:t>
            </a:r>
            <a:endParaRPr lang="en-US" sz="2000"/>
          </a:p>
        </p:txBody>
      </p:sp>
      <p:sp>
        <p:nvSpPr>
          <p:cNvPr id="7" name="Text 7"/>
          <p:cNvSpPr txBox="1"/>
          <p:nvPr/>
        </p:nvSpPr>
        <p:spPr>
          <a:xfrm>
            <a:off x="786384" y="2770632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FFFFFF"/>
                </a:solidFill>
                <a:latin typeface="Arial"/>
              </a:rPr>
              <a:t>Buyer fit</a:t>
            </a:r>
            <a:endParaRPr lang="en-US" sz="1400"/>
          </a:p>
        </p:txBody>
      </p:sp>
      <p:sp>
        <p:nvSpPr>
          <p:cNvPr id="8" name="Field 8"/>
          <p:cNvSpPr/>
          <p:nvPr/>
        </p:nvSpPr>
        <p:spPr>
          <a:xfrm>
            <a:off x="3502152" y="2048256"/>
            <a:ext cx="2670048" cy="1234440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3648456" y="2276856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D5F36A"/>
                </a:solidFill>
                <a:latin typeface="Arial"/>
              </a:rPr>
              <a:t>VERIFY</a:t>
            </a:r>
            <a:endParaRPr lang="en-US" sz="2000"/>
          </a:p>
        </p:txBody>
      </p:sp>
      <p:sp>
        <p:nvSpPr>
          <p:cNvPr id="10" name="Text 10"/>
          <p:cNvSpPr txBox="1"/>
          <p:nvPr/>
        </p:nvSpPr>
        <p:spPr>
          <a:xfrm>
            <a:off x="3648456" y="2770632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FFFFFF"/>
                </a:solidFill>
                <a:latin typeface="Arial"/>
              </a:rPr>
              <a:t>Demo result</a:t>
            </a:r>
            <a:endParaRPr lang="en-US" sz="1400"/>
          </a:p>
        </p:txBody>
      </p:sp>
      <p:sp>
        <p:nvSpPr>
          <p:cNvPr id="11" name="Field 11"/>
          <p:cNvSpPr/>
          <p:nvPr/>
        </p:nvSpPr>
        <p:spPr>
          <a:xfrm>
            <a:off x="6364224" y="2048256"/>
            <a:ext cx="2670048" cy="1234440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6510528" y="2276856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D5F36A"/>
                </a:solidFill>
                <a:latin typeface="Arial"/>
              </a:rPr>
              <a:t>DRAFT</a:t>
            </a:r>
            <a:endParaRPr lang="en-US" sz="2000"/>
          </a:p>
        </p:txBody>
      </p:sp>
      <p:sp>
        <p:nvSpPr>
          <p:cNvPr id="13" name="Text 13"/>
          <p:cNvSpPr txBox="1"/>
          <p:nvPr/>
        </p:nvSpPr>
        <p:spPr>
          <a:xfrm>
            <a:off x="6510528" y="2770632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FFFFFF"/>
                </a:solidFill>
                <a:latin typeface="Arial"/>
              </a:rPr>
              <a:t>Human check</a:t>
            </a:r>
            <a:endParaRPr lang="en-US" sz="1400"/>
          </a:p>
        </p:txBody>
      </p:sp>
      <p:sp>
        <p:nvSpPr>
          <p:cNvPr id="14" name="Field 14"/>
          <p:cNvSpPr/>
          <p:nvPr/>
        </p:nvSpPr>
        <p:spPr>
          <a:xfrm>
            <a:off x="9226296" y="2048256"/>
            <a:ext cx="2670048" cy="1234440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9372600" y="2276856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D5F36A"/>
                </a:solidFill>
                <a:latin typeface="Arial"/>
              </a:rPr>
              <a:t>RECORD</a:t>
            </a:r>
            <a:endParaRPr lang="en-US" sz="2000"/>
          </a:p>
        </p:txBody>
      </p:sp>
      <p:sp>
        <p:nvSpPr>
          <p:cNvPr id="16" name="Text 16"/>
          <p:cNvSpPr txBox="1"/>
          <p:nvPr/>
        </p:nvSpPr>
        <p:spPr>
          <a:xfrm>
            <a:off x="9372600" y="2770632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FFFFFF"/>
                </a:solidFill>
                <a:latin typeface="Arial"/>
              </a:rPr>
              <a:t>Reply + meeting</a:t>
            </a:r>
            <a:endParaRPr lang="en-US" sz="1400"/>
          </a:p>
        </p:txBody>
      </p:sp>
      <p:sp>
        <p:nvSpPr>
          <p:cNvPr id="17" name="Text 17"/>
          <p:cNvSpPr txBox="1"/>
          <p:nvPr/>
        </p:nvSpPr>
        <p:spPr>
          <a:xfrm>
            <a:off x="731520" y="3675888"/>
            <a:ext cx="557784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>
                <a:solidFill>
                  <a:srgbClr val="FFFFFF"/>
                </a:solidFill>
                <a:latin typeface="Arial"/>
              </a:rPr>
              <a:t>Use the fictional /leads-finder</a:t>
            </a:r>
            <a:endParaRPr lang="en-US" sz="2300"/>
          </a:p>
        </p:txBody>
      </p:sp>
      <p:sp>
        <p:nvSpPr>
          <p:cNvPr id="18" name="Text 18"/>
          <p:cNvSpPr txBox="1"/>
          <p:nvPr/>
        </p:nvSpPr>
        <p:spPr>
          <a:xfrm>
            <a:off x="731520" y="4070223"/>
            <a:ext cx="557784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>
                <a:solidFill>
                  <a:srgbClr val="FFFFFF"/>
                </a:solidFill>
                <a:latin typeface="Arial"/>
              </a:rPr>
              <a:t>workspace. Simulated results are</a:t>
            </a:r>
            <a:endParaRPr lang="en-US" sz="2300"/>
          </a:p>
        </p:txBody>
      </p:sp>
      <p:sp>
        <p:nvSpPr>
          <p:cNvPr id="19" name="Text 19"/>
          <p:cNvSpPr txBox="1"/>
          <p:nvPr/>
        </p:nvSpPr>
        <p:spPr>
          <a:xfrm>
            <a:off x="731520" y="4464558"/>
            <a:ext cx="557784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>
                <a:solidFill>
                  <a:srgbClr val="FFFFFF"/>
                </a:solidFill>
                <a:latin typeface="Arial"/>
              </a:rPr>
              <a:t>practice evidence only.</a:t>
            </a:r>
            <a:endParaRPr lang="en-US" sz="2300"/>
          </a:p>
        </p:txBody>
      </p:sp>
      <p:pic>
        <p:nvPicPr>
          <p:cNvPr id="20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4078224"/>
            <a:ext cx="1554480" cy="1554480"/>
          </a:xfrm>
          <a:prstGeom prst="rect">
            <a:avLst/>
          </a:prstGeom>
        </p:spPr>
      </p:pic>
      <p:sp>
        <p:nvSpPr>
          <p:cNvPr id="21" name="Text 21"/>
          <p:cNvSpPr txBox="1"/>
          <p:nvPr/>
        </p:nvSpPr>
        <p:spPr>
          <a:xfrm>
            <a:off x="8348472" y="4169664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  <a:hlinkClick r:id="rId3"/>
              </a:rPr>
              <a:t>DistroNow demo guide</a:t>
            </a:r>
            <a:endParaRPr lang="en-US" sz="1500"/>
          </a:p>
        </p:txBody>
      </p:sp>
      <p:sp>
        <p:nvSpPr>
          <p:cNvPr id="22" name="Text 22"/>
          <p:cNvSpPr txBox="1"/>
          <p:nvPr/>
        </p:nvSpPr>
        <p:spPr>
          <a:xfrm>
            <a:off x="8348472" y="4562856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FFFFFF"/>
                </a:solidFill>
                <a:latin typeface="Arial"/>
              </a:rPr>
              <a:t>Course 5 / tools / DistroNow demo</a:t>
            </a:r>
            <a:endParaRPr lang="en-US" sz="1100"/>
          </a:p>
        </p:txBody>
      </p:sp>
      <p:sp>
        <p:nvSpPr>
          <p:cNvPr id="23" name="Text 23"/>
          <p:cNvSpPr txBox="1"/>
          <p:nvPr/>
        </p:nvSpPr>
        <p:spPr>
          <a:xfrm>
            <a:off x="8348472" y="5102352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FFFFFF"/>
                </a:solidFill>
                <a:latin typeface="Arial"/>
                <a:hlinkClick r:id="rId4"/>
              </a:rPr>
              <a:t>SCAN OR CLICK TO OPEN</a:t>
            </a:r>
            <a:endParaRPr lang="en-US" sz="900"/>
          </a:p>
        </p:txBody>
      </p:sp>
      <p:sp>
        <p:nvSpPr>
          <p:cNvPr id="24" name="Text 24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DistroNow repository demo. Live data-provider compatibility still requires checking.</a:t>
            </a:r>
            <a:endParaRPr lang="en-US" sz="800"/>
          </a:p>
        </p:txBody>
      </p:sp>
      <p:sp>
        <p:nvSpPr>
          <p:cNvPr id="25" name="Text 25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6" name="Text 26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29</a:t>
            </a:r>
            <a:endParaRPr lang="en-US" sz="1000"/>
          </a:p>
        </p:txBody>
      </p:sp>
      <p:sp>
        <p:nvSpPr>
          <p:cNvPr id="27" name="Text 27"/>
          <p:cNvSpPr txBox="1"/>
          <p:nvPr/>
        </p:nvSpPr>
        <p:spPr>
          <a:xfrm>
            <a:off x="64922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ABB8CC"/>
                </a:solidFill>
                <a:latin typeface="Arial"/>
                <a:hlinkClick r:id="rId5"/>
              </a:rPr>
              <a:t>DistroNow setup</a:t>
            </a:r>
            <a:endParaRPr lang="en-US" sz="700"/>
          </a:p>
        </p:txBody>
      </p:sp>
      <p:sp>
        <p:nvSpPr>
          <p:cNvPr id="28" name="Text 28"/>
          <p:cNvSpPr txBox="1"/>
          <p:nvPr/>
        </p:nvSpPr>
        <p:spPr>
          <a:xfrm>
            <a:off x="90068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ABB8CC"/>
                </a:solidFill>
                <a:latin typeface="Arial"/>
                <a:hlinkClick r:id="rId6"/>
              </a:rPr>
              <a:t>Current Treg docs</a:t>
            </a:r>
            <a:endParaRPr lang="en-US" sz="7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YOUR STACK / WEBSITE CHECK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Use LEGIT AGENTIC or Ora to find friction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40080" y="1764792"/>
            <a:ext cx="5120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11A2D"/>
                </a:solidFill>
                <a:latin typeface="Arial"/>
                <a:hlinkClick r:id="rId2"/>
              </a:rPr>
              <a:t>LEGIT AGENTIC</a:t>
            </a:r>
            <a:endParaRPr lang="en-US" sz="26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923" y="2331720"/>
            <a:ext cx="3423514" cy="2377440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818888"/>
            <a:ext cx="1115568" cy="1115568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1947672" y="5029200"/>
            <a:ext cx="384048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</a:rPr>
              <a:t>legit-agentic.vercel.app</a:t>
            </a:r>
            <a:endParaRPr lang="en-US" sz="1500"/>
          </a:p>
        </p:txBody>
      </p:sp>
      <p:sp>
        <p:nvSpPr>
          <p:cNvPr id="9" name="Text 9"/>
          <p:cNvSpPr txBox="1"/>
          <p:nvPr/>
        </p:nvSpPr>
        <p:spPr>
          <a:xfrm>
            <a:off x="6492240" y="1764792"/>
            <a:ext cx="5120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11A2D"/>
                </a:solidFill>
                <a:latin typeface="Arial"/>
                <a:hlinkClick r:id="rId5"/>
              </a:rPr>
              <a:t>Ora</a:t>
            </a:r>
            <a:endParaRPr lang="en-US" sz="2600"/>
          </a:p>
        </p:txBody>
      </p:sp>
      <p:pic>
        <p:nvPicPr>
          <p:cNvPr id="10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5083" y="2331720"/>
            <a:ext cx="3423514" cy="2377440"/>
          </a:xfrm>
          <a:prstGeom prst="rect">
            <a:avLst/>
          </a:prstGeom>
        </p:spPr>
      </p:pic>
      <p:pic>
        <p:nvPicPr>
          <p:cNvPr id="11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0" y="4818888"/>
            <a:ext cx="1115568" cy="1115568"/>
          </a:xfrm>
          <a:prstGeom prst="rect">
            <a:avLst/>
          </a:prstGeom>
        </p:spPr>
      </p:pic>
      <p:sp>
        <p:nvSpPr>
          <p:cNvPr id="12" name="Text 12"/>
          <p:cNvSpPr txBox="1"/>
          <p:nvPr/>
        </p:nvSpPr>
        <p:spPr>
          <a:xfrm>
            <a:off x="7799832" y="5029200"/>
            <a:ext cx="384048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</a:rPr>
              <a:t>ora.ai</a:t>
            </a:r>
            <a:endParaRPr lang="en-US" sz="1500"/>
          </a:p>
        </p:txBody>
      </p:sp>
      <p:sp>
        <p:nvSpPr>
          <p:cNvPr id="13" name="Text 13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Website-readiness checks do not prove customer demand or AI recommendations.</a:t>
            </a:r>
            <a:endParaRPr lang="en-US" sz="800"/>
          </a:p>
        </p:txBody>
      </p:sp>
      <p:sp>
        <p:nvSpPr>
          <p:cNvPr id="14" name="Text 14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5" name="Text 15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30</a:t>
            </a:r>
            <a:endParaRPr lang="en-US" sz="1000"/>
          </a:p>
        </p:txBody>
      </p:sp>
      <p:sp>
        <p:nvSpPr>
          <p:cNvPr id="16" name="Text 16"/>
          <p:cNvSpPr txBox="1"/>
          <p:nvPr/>
        </p:nvSpPr>
        <p:spPr>
          <a:xfrm>
            <a:off x="64922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687183"/>
                </a:solidFill>
                <a:latin typeface="Arial"/>
                <a:hlinkClick r:id="rId8"/>
              </a:rPr>
              <a:t>LEGIT AGENTIC</a:t>
            </a:r>
            <a:endParaRPr lang="en-US" sz="700"/>
          </a:p>
        </p:txBody>
      </p:sp>
      <p:sp>
        <p:nvSpPr>
          <p:cNvPr id="17" name="Text 17"/>
          <p:cNvSpPr txBox="1"/>
          <p:nvPr/>
        </p:nvSpPr>
        <p:spPr>
          <a:xfrm>
            <a:off x="9006840" y="6574536"/>
            <a:ext cx="242316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">
                <a:solidFill>
                  <a:srgbClr val="687183"/>
                </a:solidFill>
                <a:latin typeface="Arial"/>
                <a:hlinkClick r:id="rId9"/>
              </a:rPr>
              <a:t>Ora / Vercel announcement</a:t>
            </a:r>
            <a:endParaRPr lang="en-US" sz="7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PIPELINE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Move a record when something actually happens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40080" y="1956816"/>
            <a:ext cx="3611880" cy="3273552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6" name="Field 6"/>
          <p:cNvSpPr/>
          <p:nvPr/>
        </p:nvSpPr>
        <p:spPr>
          <a:xfrm>
            <a:off x="640080" y="1956816"/>
            <a:ext cx="3611880" cy="9144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841248" y="2267712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IDENTIFIED</a:t>
            </a:r>
            <a:endParaRPr lang="en-US" sz="1400"/>
          </a:p>
        </p:txBody>
      </p:sp>
      <p:sp>
        <p:nvSpPr>
          <p:cNvPr id="8" name="Field 8"/>
          <p:cNvSpPr/>
          <p:nvPr/>
        </p:nvSpPr>
        <p:spPr>
          <a:xfrm>
            <a:off x="804672" y="2852928"/>
            <a:ext cx="3282696" cy="1783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969264" y="3118104"/>
            <a:ext cx="2907792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11A2D"/>
                </a:solidFill>
                <a:latin typeface="Arial"/>
              </a:rPr>
              <a:t>Example Studio</a:t>
            </a:r>
            <a:endParaRPr lang="en-US" sz="1800"/>
          </a:p>
        </p:txBody>
      </p:sp>
      <p:sp>
        <p:nvSpPr>
          <p:cNvPr id="10" name="Text 10"/>
          <p:cNvSpPr txBox="1"/>
          <p:nvPr/>
        </p:nvSpPr>
        <p:spPr>
          <a:xfrm>
            <a:off x="969264" y="3730752"/>
            <a:ext cx="288036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Verify the need</a:t>
            </a:r>
            <a:endParaRPr lang="en-US" sz="1500"/>
          </a:p>
        </p:txBody>
      </p:sp>
      <p:sp>
        <p:nvSpPr>
          <p:cNvPr id="11" name="Field 11"/>
          <p:cNvSpPr/>
          <p:nvPr/>
        </p:nvSpPr>
        <p:spPr>
          <a:xfrm>
            <a:off x="4434840" y="1956816"/>
            <a:ext cx="3611880" cy="3273552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12" name="Field 12"/>
          <p:cNvSpPr/>
          <p:nvPr/>
        </p:nvSpPr>
        <p:spPr>
          <a:xfrm>
            <a:off x="4434840" y="1956816"/>
            <a:ext cx="3611880" cy="91440"/>
          </a:xfrm>
          <a:prstGeom prst="rect">
            <a:avLst/>
          </a:prstGeom>
          <a:solidFill>
            <a:srgbClr val="146A89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4636008" y="2267712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REVIEWED</a:t>
            </a:r>
            <a:endParaRPr lang="en-US" sz="1400"/>
          </a:p>
        </p:txBody>
      </p:sp>
      <p:sp>
        <p:nvSpPr>
          <p:cNvPr id="14" name="Field 14"/>
          <p:cNvSpPr/>
          <p:nvPr/>
        </p:nvSpPr>
        <p:spPr>
          <a:xfrm>
            <a:off x="4599432" y="2852928"/>
            <a:ext cx="3282696" cy="1783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4764024" y="3118104"/>
            <a:ext cx="2907792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11A2D"/>
                </a:solidFill>
                <a:latin typeface="Arial"/>
              </a:rPr>
              <a:t>Example Shop</a:t>
            </a:r>
            <a:endParaRPr lang="en-US" sz="1800"/>
          </a:p>
        </p:txBody>
      </p:sp>
      <p:sp>
        <p:nvSpPr>
          <p:cNvPr id="16" name="Text 16"/>
          <p:cNvSpPr txBox="1"/>
          <p:nvPr/>
        </p:nvSpPr>
        <p:spPr>
          <a:xfrm>
            <a:off x="4764024" y="3730752"/>
            <a:ext cx="288036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Draft an invitation</a:t>
            </a:r>
            <a:endParaRPr lang="en-US" sz="1500"/>
          </a:p>
        </p:txBody>
      </p:sp>
      <p:sp>
        <p:nvSpPr>
          <p:cNvPr id="17" name="Field 17"/>
          <p:cNvSpPr/>
          <p:nvPr/>
        </p:nvSpPr>
        <p:spPr>
          <a:xfrm>
            <a:off x="8229600" y="1956816"/>
            <a:ext cx="3611880" cy="3273552"/>
          </a:xfrm>
          <a:prstGeom prst="roundRect">
            <a:avLst/>
          </a:prstGeom>
          <a:solidFill>
            <a:srgbClr val="223047"/>
          </a:solidFill>
          <a:ln>
            <a:noFill/>
          </a:ln>
        </p:spPr>
      </p:sp>
      <p:sp>
        <p:nvSpPr>
          <p:cNvPr id="18" name="Field 18"/>
          <p:cNvSpPr/>
          <p:nvPr/>
        </p:nvSpPr>
        <p:spPr>
          <a:xfrm>
            <a:off x="8229600" y="1956816"/>
            <a:ext cx="3611880" cy="91440"/>
          </a:xfrm>
          <a:prstGeom prst="rect">
            <a:avLst/>
          </a:prstGeom>
          <a:solidFill>
            <a:srgbClr val="A84A31"/>
          </a:solidFill>
          <a:ln>
            <a:noFill/>
          </a:ln>
        </p:spPr>
      </p:sp>
      <p:sp>
        <p:nvSpPr>
          <p:cNvPr id="19" name="Text 19"/>
          <p:cNvSpPr txBox="1"/>
          <p:nvPr/>
        </p:nvSpPr>
        <p:spPr>
          <a:xfrm>
            <a:off x="8430768" y="2267712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REPLIED</a:t>
            </a:r>
            <a:endParaRPr lang="en-US" sz="1400"/>
          </a:p>
        </p:txBody>
      </p:sp>
      <p:sp>
        <p:nvSpPr>
          <p:cNvPr id="20" name="Field 20"/>
          <p:cNvSpPr/>
          <p:nvPr/>
        </p:nvSpPr>
        <p:spPr>
          <a:xfrm>
            <a:off x="8394192" y="2852928"/>
            <a:ext cx="3282696" cy="1783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1" name="Text 21"/>
          <p:cNvSpPr txBox="1"/>
          <p:nvPr/>
        </p:nvSpPr>
        <p:spPr>
          <a:xfrm>
            <a:off x="8558784" y="3118104"/>
            <a:ext cx="2907792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11A2D"/>
                </a:solidFill>
                <a:latin typeface="Arial"/>
              </a:rPr>
              <a:t>Example Academy</a:t>
            </a:r>
            <a:endParaRPr lang="en-US" sz="1800"/>
          </a:p>
        </p:txBody>
      </p:sp>
      <p:sp>
        <p:nvSpPr>
          <p:cNvPr id="22" name="Text 22"/>
          <p:cNvSpPr txBox="1"/>
          <p:nvPr/>
        </p:nvSpPr>
        <p:spPr>
          <a:xfrm>
            <a:off x="8558784" y="3730752"/>
            <a:ext cx="2880360" cy="2667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11A2D"/>
                </a:solidFill>
                <a:latin typeface="Arial"/>
              </a:rPr>
              <a:t>Agree a test date</a:t>
            </a:r>
            <a:endParaRPr lang="en-US" sz="1500"/>
          </a:p>
        </p:txBody>
      </p:sp>
      <p:sp>
        <p:nvSpPr>
          <p:cNvPr id="23" name="Text 23"/>
          <p:cNvSpPr txBox="1"/>
          <p:nvPr/>
        </p:nvSpPr>
        <p:spPr>
          <a:xfrm>
            <a:off x="731520" y="5532120"/>
            <a:ext cx="9692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FFFF"/>
                </a:solidFill>
                <a:latin typeface="Arial"/>
              </a:rPr>
              <a:t>Every active record: an owner + a dated next action.</a:t>
            </a:r>
            <a:endParaRPr lang="en-US" sz="2300"/>
          </a:p>
        </p:txBody>
      </p:sp>
      <p:sp>
        <p:nvSpPr>
          <p:cNvPr id="24" name="Text 24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Teaching diagram with fictional organisations; not an Attio screenshot.</a:t>
            </a:r>
            <a:endParaRPr lang="en-US" sz="800"/>
          </a:p>
        </p:txBody>
      </p:sp>
      <p:sp>
        <p:nvSpPr>
          <p:cNvPr id="25" name="Text 25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6" name="Text 26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31</a:t>
            </a:r>
            <a:endParaRPr lang="en-US" sz="1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MINIMUM RECORD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Every active lead needs a next action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731520" y="1901952"/>
            <a:ext cx="5897880" cy="3886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987552" y="2167128"/>
            <a:ext cx="53949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111A2D"/>
                </a:solidFill>
                <a:latin typeface="Arial"/>
              </a:rPr>
              <a:t>EXAMPLE STUDIO</a:t>
            </a:r>
            <a:endParaRPr lang="en-US" sz="2500"/>
          </a:p>
        </p:txBody>
      </p:sp>
      <p:sp>
        <p:nvSpPr>
          <p:cNvPr id="7" name="Text 7"/>
          <p:cNvSpPr txBox="1"/>
          <p:nvPr/>
        </p:nvSpPr>
        <p:spPr>
          <a:xfrm>
            <a:off x="996696" y="2788920"/>
            <a:ext cx="14173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 b="1">
                <a:solidFill>
                  <a:srgbClr val="6545B5"/>
                </a:solidFill>
                <a:latin typeface="Arial"/>
              </a:rPr>
              <a:t>SOURCE</a:t>
            </a:r>
            <a:endParaRPr lang="en-US" sz="1000"/>
          </a:p>
        </p:txBody>
      </p:sp>
      <p:sp>
        <p:nvSpPr>
          <p:cNvPr id="8" name="Text 8"/>
          <p:cNvSpPr txBox="1"/>
          <p:nvPr/>
        </p:nvSpPr>
        <p:spPr>
          <a:xfrm>
            <a:off x="2514600" y="2788920"/>
            <a:ext cx="3767328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Fictional classroom scenario</a:t>
            </a:r>
            <a:endParaRPr lang="en-US" sz="1600"/>
          </a:p>
        </p:txBody>
      </p:sp>
      <p:sp>
        <p:nvSpPr>
          <p:cNvPr id="9" name="Text 9"/>
          <p:cNvSpPr txBox="1"/>
          <p:nvPr/>
        </p:nvSpPr>
        <p:spPr>
          <a:xfrm>
            <a:off x="996696" y="3429000"/>
            <a:ext cx="14173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 b="1">
                <a:solidFill>
                  <a:srgbClr val="6545B5"/>
                </a:solidFill>
                <a:latin typeface="Arial"/>
              </a:rPr>
              <a:t>OBSERVED</a:t>
            </a:r>
            <a:endParaRPr lang="en-US" sz="1000"/>
          </a:p>
        </p:txBody>
      </p:sp>
      <p:sp>
        <p:nvSpPr>
          <p:cNvPr id="10" name="Text 10"/>
          <p:cNvSpPr txBox="1"/>
          <p:nvPr/>
        </p:nvSpPr>
        <p:spPr>
          <a:xfrm>
            <a:off x="2514600" y="3429000"/>
            <a:ext cx="3767328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Publishes weekly articles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996696" y="4069080"/>
            <a:ext cx="14173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 b="1">
                <a:solidFill>
                  <a:srgbClr val="6545B5"/>
                </a:solidFill>
                <a:latin typeface="Arial"/>
              </a:rPr>
              <a:t>UNKNOWN</a:t>
            </a:r>
            <a:endParaRPr lang="en-US" sz="1000"/>
          </a:p>
        </p:txBody>
      </p:sp>
      <p:sp>
        <p:nvSpPr>
          <p:cNvPr id="12" name="Text 12"/>
          <p:cNvSpPr txBox="1"/>
          <p:nvPr/>
        </p:nvSpPr>
        <p:spPr>
          <a:xfrm>
            <a:off x="2514600" y="4069080"/>
            <a:ext cx="3767328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Need for outside support</a:t>
            </a:r>
            <a:endParaRPr lang="en-US" sz="1600"/>
          </a:p>
        </p:txBody>
      </p:sp>
      <p:sp>
        <p:nvSpPr>
          <p:cNvPr id="13" name="Text 13"/>
          <p:cNvSpPr txBox="1"/>
          <p:nvPr/>
        </p:nvSpPr>
        <p:spPr>
          <a:xfrm>
            <a:off x="996696" y="4709160"/>
            <a:ext cx="14173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 b="1">
                <a:solidFill>
                  <a:srgbClr val="6545B5"/>
                </a:solidFill>
                <a:latin typeface="Arial"/>
              </a:rPr>
              <a:t>NEXT ACTION</a:t>
            </a:r>
            <a:endParaRPr lang="en-US" sz="1000"/>
          </a:p>
        </p:txBody>
      </p:sp>
      <p:sp>
        <p:nvSpPr>
          <p:cNvPr id="14" name="Text 14"/>
          <p:cNvSpPr txBox="1"/>
          <p:nvPr/>
        </p:nvSpPr>
        <p:spPr>
          <a:xfrm>
            <a:off x="2514600" y="4709160"/>
            <a:ext cx="3767328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Ask about the current process</a:t>
            </a:r>
            <a:endParaRPr lang="en-US" sz="1600"/>
          </a:p>
        </p:txBody>
      </p:sp>
      <p:sp>
        <p:nvSpPr>
          <p:cNvPr id="15" name="Text 15"/>
          <p:cNvSpPr txBox="1"/>
          <p:nvPr/>
        </p:nvSpPr>
        <p:spPr>
          <a:xfrm>
            <a:off x="7086600" y="212140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16" name="Text 16"/>
          <p:cNvSpPr txBox="1"/>
          <p:nvPr/>
        </p:nvSpPr>
        <p:spPr>
          <a:xfrm>
            <a:off x="7635240" y="2121408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Identity, source, evidence of fit,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7635240" y="2395728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and unknowns.</a:t>
            </a:r>
            <a:endParaRPr lang="en-US" sz="1600"/>
          </a:p>
        </p:txBody>
      </p:sp>
      <p:sp>
        <p:nvSpPr>
          <p:cNvPr id="18" name="Text 18"/>
          <p:cNvSpPr txBox="1"/>
          <p:nvPr/>
        </p:nvSpPr>
        <p:spPr>
          <a:xfrm>
            <a:off x="7086600" y="292608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19" name="Text 19"/>
          <p:cNvSpPr txBox="1"/>
          <p:nvPr/>
        </p:nvSpPr>
        <p:spPr>
          <a:xfrm>
            <a:off x="7635240" y="2926080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Stage, owner, last interaction, next</a:t>
            </a:r>
            <a:endParaRPr lang="en-US" sz="1600"/>
          </a:p>
        </p:txBody>
      </p:sp>
      <p:sp>
        <p:nvSpPr>
          <p:cNvPr id="20" name="Text 20"/>
          <p:cNvSpPr txBox="1"/>
          <p:nvPr/>
        </p:nvSpPr>
        <p:spPr>
          <a:xfrm>
            <a:off x="7635240" y="3200400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action, due date.</a:t>
            </a:r>
            <a:endParaRPr lang="en-US" sz="1600"/>
          </a:p>
        </p:txBody>
      </p:sp>
      <p:sp>
        <p:nvSpPr>
          <p:cNvPr id="21" name="Text 21"/>
          <p:cNvSpPr txBox="1"/>
          <p:nvPr/>
        </p:nvSpPr>
        <p:spPr>
          <a:xfrm>
            <a:off x="7086600" y="373075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22" name="Text 22"/>
          <p:cNvSpPr txBox="1"/>
          <p:nvPr/>
        </p:nvSpPr>
        <p:spPr>
          <a:xfrm>
            <a:off x="7635240" y="3730752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Outcome and contact preference,</a:t>
            </a:r>
            <a:endParaRPr lang="en-US" sz="1600"/>
          </a:p>
        </p:txBody>
      </p:sp>
      <p:sp>
        <p:nvSpPr>
          <p:cNvPr id="23" name="Text 23"/>
          <p:cNvSpPr txBox="1"/>
          <p:nvPr/>
        </p:nvSpPr>
        <p:spPr>
          <a:xfrm>
            <a:off x="7635240" y="4005072"/>
            <a:ext cx="3931920" cy="2844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11A2D"/>
                </a:solidFill>
                <a:latin typeface="Arial"/>
              </a:rPr>
              <a:t>including do not contact.</a:t>
            </a:r>
            <a:endParaRPr lang="en-US" sz="1600"/>
          </a:p>
        </p:txBody>
      </p:sp>
      <p:pic>
        <p:nvPicPr>
          <p:cNvPr id="24" name="Imag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4617720"/>
            <a:ext cx="1124712" cy="1124712"/>
          </a:xfrm>
          <a:prstGeom prst="rect">
            <a:avLst/>
          </a:prstGeom>
        </p:spPr>
      </p:pic>
      <p:sp>
        <p:nvSpPr>
          <p:cNvPr id="25" name="Text 25"/>
          <p:cNvSpPr txBox="1"/>
          <p:nvPr/>
        </p:nvSpPr>
        <p:spPr>
          <a:xfrm>
            <a:off x="8659368" y="4919472"/>
            <a:ext cx="2834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  <a:hlinkClick r:id="rId3"/>
              </a:rPr>
              <a:t>Get the template</a:t>
            </a:r>
            <a:endParaRPr lang="en-US" sz="1700"/>
          </a:p>
        </p:txBody>
      </p:sp>
      <p:sp>
        <p:nvSpPr>
          <p:cNvPr id="26" name="Text 2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Fictional record. An observation and an inference are different kinds of evidence.</a:t>
            </a:r>
            <a:endParaRPr lang="en-US" sz="800"/>
          </a:p>
        </p:txBody>
      </p:sp>
      <p:sp>
        <p:nvSpPr>
          <p:cNvPr id="27" name="Text 2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8" name="Text 2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32</a:t>
            </a:r>
            <a:endParaRPr lang="en-US" sz="1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CRM SPRINT / 12 MIN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Make the list usable by someone else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Import or copy your researched records.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8" name="Text 8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Assign each active record an owner and</a:t>
            </a:r>
            <a:endParaRPr lang="en-US" sz="1900"/>
          </a:p>
        </p:txBody>
      </p:sp>
      <p:sp>
        <p:nvSpPr>
          <p:cNvPr id="9" name="Text 9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next action.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1" name="Text 11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Hand it to a teammate: can they explain</a:t>
            </a:r>
            <a:endParaRPr lang="en-US" sz="1900"/>
          </a:p>
        </p:txBody>
      </p:sp>
      <p:sp>
        <p:nvSpPr>
          <p:cNvPr id="12" name="Text 12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what to do next?</a:t>
            </a:r>
            <a:endParaRPr lang="en-US" sz="1900"/>
          </a:p>
        </p:txBody>
      </p:sp>
      <p:pic>
        <p:nvPicPr>
          <p:cNvPr id="13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4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Attio classroom lab</a:t>
            </a:r>
            <a:endParaRPr lang="en-US" sz="1500"/>
          </a:p>
        </p:txBody>
      </p:sp>
      <p:sp>
        <p:nvSpPr>
          <p:cNvPr id="16" name="Text 16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tools / Attio lab</a:t>
            </a:r>
            <a:endParaRPr lang="en-US" sz="1100"/>
          </a:p>
        </p:txBody>
      </p:sp>
      <p:sp>
        <p:nvSpPr>
          <p:cNvPr id="17" name="Text 17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33</a:t>
            </a:r>
            <a:endParaRPr lang="en-US" sz="1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FIRST MESSAGE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Give someone a reason to answer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Relevant observation: something you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actually verified.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Useful offer: a clear outcome, without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invented claims.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Small ask: one question or a short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conversation.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52" y="2179930"/>
            <a:ext cx="5010912" cy="2004365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6565392" y="5376672"/>
            <a:ext cx="4937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DISCUSS &gt; TRY &gt; CHECK &gt; REFLECT</a:t>
            </a:r>
            <a:endParaRPr lang="en-US" sz="1300"/>
          </a:p>
        </p:txBody>
      </p:sp>
      <p:sp>
        <p:nvSpPr>
          <p:cNvPr id="16" name="Text 1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7" name="Text 1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34</a:t>
            </a:r>
            <a:endParaRPr lang="en-US" sz="1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DISCOVERY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Learn about what already happens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When did you last experience this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problem?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How did you handle it, and what was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difficult?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What would make trying a different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approach worthwhile?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6565392" y="5376672"/>
            <a:ext cx="4937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DISCUSS &gt; TRY &gt; CHECK &gt; REFLECT</a:t>
            </a:r>
            <a:endParaRPr lang="en-US" sz="1300"/>
          </a:p>
        </p:txBody>
      </p:sp>
      <p:sp>
        <p:nvSpPr>
          <p:cNvPr id="16" name="Text 1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7" name="Text 1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35</a:t>
            </a:r>
            <a:endParaRPr lang="en-US" sz="1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FOLLOW-UP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Respect the answer, including no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Log the response and agree the next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step if there is one.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For this exercise, make at most one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unanswered follow-up.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Stop on refusal and mark the record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accordingly.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6565392" y="5376672"/>
            <a:ext cx="4937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DISCUSS &gt; TRY &gt; CHECK &gt; REFLECT</a:t>
            </a:r>
            <a:endParaRPr lang="en-US" sz="1300"/>
          </a:p>
        </p:txBody>
      </p:sp>
      <p:sp>
        <p:nvSpPr>
          <p:cNvPr id="16" name="Text 1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7" name="Text 1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36</a:t>
            </a:r>
            <a:endParaRPr lang="en-US" sz="1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MESSAGE CLINIC / 8 MIN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Write three drafts and review one closely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Personalise with relevant verified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facts.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Remove vague promises, false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familiarity, and pressure.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Ask a teammate: would you understand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why this was sent?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52" y="2179930"/>
            <a:ext cx="5010912" cy="2004365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Assignment workbook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37</a:t>
            </a:r>
            <a:endParaRPr lang="en-US" sz="1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CAPTURE FLOW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Connect the advertisement to the next step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Ad or website &gt; clear action &gt; short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enquiry form.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Form &gt; saved record &gt; responsible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owner.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Owner &gt; dated follow-up task &gt; visible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outcome.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6565392" y="5376672"/>
            <a:ext cx="4937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DISCUSS &gt; TRY &gt; CHECK &gt; REFLECT</a:t>
            </a:r>
            <a:endParaRPr lang="en-US" sz="1300"/>
          </a:p>
        </p:txBody>
      </p:sp>
      <p:sp>
        <p:nvSpPr>
          <p:cNvPr id="16" name="Text 1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7" name="Text 1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38</a:t>
            </a:r>
            <a:endParaRPr lang="en-US" sz="1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CAPTURE TEST / 10 MIN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Check the handoff, not just the button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Submit dummy data and locate the saved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result.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Try missing fields, a duplicate, and a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failed handoff.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Confirm who follows up and what the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visitor is told.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Assignment workbook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39</a:t>
            </a:r>
            <a:endParaRPr lang="en-US" sz="1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MEASUREMENT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Count each step separately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731520" y="1947672"/>
            <a:ext cx="9875520" cy="813816"/>
          </a:xfrm>
          <a:prstGeom prst="round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941832" y="2066544"/>
            <a:ext cx="914400" cy="5029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5</a:t>
            </a:r>
            <a:endParaRPr lang="en-US" sz="3600"/>
          </a:p>
        </p:txBody>
      </p:sp>
      <p:sp>
        <p:nvSpPr>
          <p:cNvPr id="7" name="Text 7"/>
          <p:cNvSpPr txBox="1"/>
          <p:nvPr/>
        </p:nvSpPr>
        <p:spPr>
          <a:xfrm>
            <a:off x="1965960" y="2167128"/>
            <a:ext cx="8503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INVITATIONS</a:t>
            </a:r>
            <a:endParaRPr lang="en-US" sz="1800"/>
          </a:p>
        </p:txBody>
      </p:sp>
      <p:sp>
        <p:nvSpPr>
          <p:cNvPr id="8" name="Field 8"/>
          <p:cNvSpPr/>
          <p:nvPr/>
        </p:nvSpPr>
        <p:spPr>
          <a:xfrm>
            <a:off x="731520" y="2935224"/>
            <a:ext cx="7132320" cy="813816"/>
          </a:xfrm>
          <a:prstGeom prst="roundRect">
            <a:avLst/>
          </a:prstGeom>
          <a:solidFill>
            <a:srgbClr val="146A89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941832" y="3054096"/>
            <a:ext cx="914400" cy="5029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2</a:t>
            </a:r>
            <a:endParaRPr lang="en-US" sz="3600"/>
          </a:p>
        </p:txBody>
      </p:sp>
      <p:sp>
        <p:nvSpPr>
          <p:cNvPr id="10" name="Text 10"/>
          <p:cNvSpPr txBox="1"/>
          <p:nvPr/>
        </p:nvSpPr>
        <p:spPr>
          <a:xfrm>
            <a:off x="1965960" y="3154680"/>
            <a:ext cx="57607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REPLIES</a:t>
            </a:r>
            <a:endParaRPr lang="en-US" sz="1800"/>
          </a:p>
        </p:txBody>
      </p:sp>
      <p:sp>
        <p:nvSpPr>
          <p:cNvPr id="11" name="Field 11"/>
          <p:cNvSpPr/>
          <p:nvPr/>
        </p:nvSpPr>
        <p:spPr>
          <a:xfrm>
            <a:off x="731520" y="3922776"/>
            <a:ext cx="4480560" cy="813816"/>
          </a:xfrm>
          <a:prstGeom prst="roundRect">
            <a:avLst/>
          </a:prstGeom>
          <a:solidFill>
            <a:srgbClr val="A84A31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941832" y="4041648"/>
            <a:ext cx="914400" cy="5029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1</a:t>
            </a:r>
            <a:endParaRPr lang="en-US" sz="3600"/>
          </a:p>
        </p:txBody>
      </p:sp>
      <p:sp>
        <p:nvSpPr>
          <p:cNvPr id="13" name="Text 13"/>
          <p:cNvSpPr txBox="1"/>
          <p:nvPr/>
        </p:nvSpPr>
        <p:spPr>
          <a:xfrm>
            <a:off x="1965960" y="4142232"/>
            <a:ext cx="31089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BOOKED TEST</a:t>
            </a:r>
            <a:endParaRPr lang="en-US" sz="1800"/>
          </a:p>
        </p:txBody>
      </p:sp>
      <p:sp>
        <p:nvSpPr>
          <p:cNvPr id="14" name="Text 14"/>
          <p:cNvSpPr txBox="1"/>
          <p:nvPr/>
        </p:nvSpPr>
        <p:spPr>
          <a:xfrm>
            <a:off x="777240" y="5330952"/>
            <a:ext cx="106070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Reply rate = 2 / 5. A booking is not a completed test.</a:t>
            </a:r>
            <a:endParaRPr lang="en-US" sz="2100"/>
          </a:p>
        </p:txBody>
      </p:sp>
      <p:sp>
        <p:nvSpPr>
          <p:cNvPr id="15" name="Text 15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Fictional numbers for learning. Record actual outcomes and the observation period.</a:t>
            </a:r>
            <a:endParaRPr lang="en-US" sz="800"/>
          </a:p>
        </p:txBody>
      </p:sp>
      <p:sp>
        <p:nvSpPr>
          <p:cNvPr id="16" name="Text 16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7" name="Text 17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40</a:t>
            </a:r>
            <a:endParaRPr lang="en-US" sz="1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SEVEN-DAY EXPERIMENT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Decide what the evidence would change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We believe [segment] experiences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[problem].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We will test [offer] through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[appropriate channel].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If [signal], we will [decision];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otherwise investigate [why].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sp>
        <p:nvSpPr>
          <p:cNvPr id="15" name="Text 15"/>
          <p:cNvSpPr txBox="1"/>
          <p:nvPr/>
        </p:nvSpPr>
        <p:spPr>
          <a:xfrm>
            <a:off x="6565392" y="5376672"/>
            <a:ext cx="493776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DISCUSS &gt; TRY &gt; CHECK &gt; REFLECT</a:t>
            </a:r>
            <a:endParaRPr lang="en-US" sz="1300"/>
          </a:p>
        </p:txBody>
      </p:sp>
      <p:sp>
        <p:nvSpPr>
          <p:cNvPr id="16" name="Text 16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17" name="Text 17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8" name="Text 18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41</a:t>
            </a:r>
            <a:endParaRPr lang="en-US" sz="1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BACK TO THE ASSIGNMENT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Where does this work go?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731520" y="214884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CUSTOMER RESEARCH</a:t>
            </a:r>
            <a:endParaRPr lang="en-US" sz="1700"/>
          </a:p>
        </p:txBody>
      </p:sp>
      <p:sp>
        <p:nvSpPr>
          <p:cNvPr id="6" name="Text 6"/>
          <p:cNvSpPr txBox="1"/>
          <p:nvPr/>
        </p:nvSpPr>
        <p:spPr>
          <a:xfrm>
            <a:off x="5486400" y="2148840"/>
            <a:ext cx="548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9778"/>
                </a:solidFill>
                <a:latin typeface="Arial"/>
              </a:rPr>
              <a:t>&gt;</a:t>
            </a:r>
            <a:endParaRPr lang="en-US" sz="2300"/>
          </a:p>
        </p:txBody>
      </p:sp>
      <p:sp>
        <p:nvSpPr>
          <p:cNvPr id="7" name="Text 7"/>
          <p:cNvSpPr txBox="1"/>
          <p:nvPr/>
        </p:nvSpPr>
        <p:spPr>
          <a:xfrm>
            <a:off x="6217920" y="2148840"/>
            <a:ext cx="52120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FFFF"/>
                </a:solidFill>
                <a:latin typeface="Arial"/>
              </a:rPr>
              <a:t>Opportunity + concept</a:t>
            </a:r>
            <a:endParaRPr lang="en-US" sz="2300"/>
          </a:p>
        </p:txBody>
      </p:sp>
      <p:sp>
        <p:nvSpPr>
          <p:cNvPr id="8" name="Text 8"/>
          <p:cNvSpPr txBox="1"/>
          <p:nvPr/>
        </p:nvSpPr>
        <p:spPr>
          <a:xfrm>
            <a:off x="731520" y="320040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CONVERSATIONS + TESTS</a:t>
            </a:r>
            <a:endParaRPr lang="en-US" sz="1700"/>
          </a:p>
        </p:txBody>
      </p:sp>
      <p:sp>
        <p:nvSpPr>
          <p:cNvPr id="9" name="Text 9"/>
          <p:cNvSpPr txBox="1"/>
          <p:nvPr/>
        </p:nvSpPr>
        <p:spPr>
          <a:xfrm>
            <a:off x="5486400" y="3200400"/>
            <a:ext cx="548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9778"/>
                </a:solidFill>
                <a:latin typeface="Arial"/>
              </a:rPr>
              <a:t>&gt;</a:t>
            </a:r>
            <a:endParaRPr lang="en-US" sz="2300"/>
          </a:p>
        </p:txBody>
      </p:sp>
      <p:sp>
        <p:nvSpPr>
          <p:cNvPr id="10" name="Text 10"/>
          <p:cNvSpPr txBox="1"/>
          <p:nvPr/>
        </p:nvSpPr>
        <p:spPr>
          <a:xfrm>
            <a:off x="6217920" y="3200400"/>
            <a:ext cx="52120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FFFF"/>
                </a:solidFill>
                <a:latin typeface="Arial"/>
              </a:rPr>
              <a:t>Testing evidence</a:t>
            </a:r>
            <a:endParaRPr lang="en-US" sz="2300"/>
          </a:p>
        </p:txBody>
      </p:sp>
      <p:sp>
        <p:nvSpPr>
          <p:cNvPr id="11" name="Text 11"/>
          <p:cNvSpPr txBox="1"/>
          <p:nvPr/>
        </p:nvSpPr>
        <p:spPr>
          <a:xfrm>
            <a:off x="731520" y="425196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DECISIONS + CHANGES</a:t>
            </a:r>
            <a:endParaRPr lang="en-US" sz="1700"/>
          </a:p>
        </p:txBody>
      </p:sp>
      <p:sp>
        <p:nvSpPr>
          <p:cNvPr id="12" name="Text 12"/>
          <p:cNvSpPr txBox="1"/>
          <p:nvPr/>
        </p:nvSpPr>
        <p:spPr>
          <a:xfrm>
            <a:off x="5486400" y="4251960"/>
            <a:ext cx="5486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9778"/>
                </a:solidFill>
                <a:latin typeface="Arial"/>
              </a:rPr>
              <a:t>&gt;</a:t>
            </a:r>
            <a:endParaRPr lang="en-US" sz="2300"/>
          </a:p>
        </p:txBody>
      </p:sp>
      <p:sp>
        <p:nvSpPr>
          <p:cNvPr id="13" name="Text 13"/>
          <p:cNvSpPr txBox="1"/>
          <p:nvPr/>
        </p:nvSpPr>
        <p:spPr>
          <a:xfrm>
            <a:off x="6217920" y="4251960"/>
            <a:ext cx="52120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FFFF"/>
                </a:solidFill>
                <a:latin typeface="Arial"/>
              </a:rPr>
              <a:t>Iterations + reflection</a:t>
            </a:r>
            <a:endParaRPr lang="en-US" sz="2300"/>
          </a:p>
        </p:txBody>
      </p:sp>
      <p:sp>
        <p:nvSpPr>
          <p:cNvPr id="14" name="Text 14"/>
          <p:cNvSpPr txBox="1"/>
          <p:nvPr/>
        </p:nvSpPr>
        <p:spPr>
          <a:xfrm>
            <a:off x="777240" y="5577840"/>
            <a:ext cx="106070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Your tools serve the eight existing portfolio items.</a:t>
            </a:r>
            <a:endParaRPr lang="en-US" sz="2000"/>
          </a:p>
        </p:txBody>
      </p:sp>
      <p:sp>
        <p:nvSpPr>
          <p:cNvPr id="15" name="Text 15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No ninth submission item and no new sales quota.</a:t>
            </a:r>
            <a:endParaRPr lang="en-US" sz="800"/>
          </a:p>
        </p:txBody>
      </p:sp>
      <p:sp>
        <p:nvSpPr>
          <p:cNvPr id="16" name="Text 16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17" name="Text 17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42</a:t>
            </a:r>
            <a:endParaRPr lang="en-US" sz="1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WORKED EXAMPLE / FICTIONAL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A complete evidence chain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731520" y="2240280"/>
            <a:ext cx="3154680" cy="25877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914400" y="2505456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6545B5"/>
                </a:solidFill>
                <a:latin typeface="Arial"/>
              </a:rPr>
              <a:t>OBSERVATION</a:t>
            </a:r>
            <a:endParaRPr lang="en-US" sz="1400"/>
          </a:p>
        </p:txBody>
      </p:sp>
      <p:sp>
        <p:nvSpPr>
          <p:cNvPr id="7" name="Text 7"/>
          <p:cNvSpPr txBox="1"/>
          <p:nvPr/>
        </p:nvSpPr>
        <p:spPr>
          <a:xfrm>
            <a:off x="914400" y="3081528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Two testers missed the</a:t>
            </a:r>
            <a:endParaRPr lang="en-US" sz="2300"/>
          </a:p>
        </p:txBody>
      </p:sp>
      <p:sp>
        <p:nvSpPr>
          <p:cNvPr id="8" name="Text 8"/>
          <p:cNvSpPr txBox="1"/>
          <p:nvPr/>
        </p:nvSpPr>
        <p:spPr>
          <a:xfrm>
            <a:off x="914400" y="3475863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enquiry action.</a:t>
            </a:r>
            <a:endParaRPr lang="en-US" sz="2300"/>
          </a:p>
        </p:txBody>
      </p:sp>
      <p:sp>
        <p:nvSpPr>
          <p:cNvPr id="9" name="Field 9"/>
          <p:cNvSpPr/>
          <p:nvPr/>
        </p:nvSpPr>
        <p:spPr>
          <a:xfrm>
            <a:off x="4526280" y="2240280"/>
            <a:ext cx="3154680" cy="25877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4709160" y="2505456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146A89"/>
                </a:solidFill>
                <a:latin typeface="Arial"/>
              </a:rPr>
              <a:t>CHANGE</a:t>
            </a:r>
            <a:endParaRPr lang="en-US" sz="1400"/>
          </a:p>
        </p:txBody>
      </p:sp>
      <p:sp>
        <p:nvSpPr>
          <p:cNvPr id="11" name="Text 11"/>
          <p:cNvSpPr txBox="1"/>
          <p:nvPr/>
        </p:nvSpPr>
        <p:spPr>
          <a:xfrm>
            <a:off x="4709160" y="3081528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Move it beside the</a:t>
            </a:r>
            <a:endParaRPr lang="en-US" sz="2300"/>
          </a:p>
        </p:txBody>
      </p:sp>
      <p:sp>
        <p:nvSpPr>
          <p:cNvPr id="12" name="Text 12"/>
          <p:cNvSpPr txBox="1"/>
          <p:nvPr/>
        </p:nvSpPr>
        <p:spPr>
          <a:xfrm>
            <a:off x="4709160" y="3475863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product details.</a:t>
            </a:r>
            <a:endParaRPr lang="en-US" sz="2300"/>
          </a:p>
        </p:txBody>
      </p:sp>
      <p:sp>
        <p:nvSpPr>
          <p:cNvPr id="13" name="Field 13"/>
          <p:cNvSpPr/>
          <p:nvPr/>
        </p:nvSpPr>
        <p:spPr>
          <a:xfrm>
            <a:off x="8321040" y="2240280"/>
            <a:ext cx="3154680" cy="25877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8503920" y="2505456"/>
            <a:ext cx="2788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A84A31"/>
                </a:solidFill>
                <a:latin typeface="Arial"/>
              </a:rPr>
              <a:t>RETEST</a:t>
            </a:r>
            <a:endParaRPr lang="en-US" sz="1400"/>
          </a:p>
        </p:txBody>
      </p:sp>
      <p:sp>
        <p:nvSpPr>
          <p:cNvPr id="15" name="Text 15"/>
          <p:cNvSpPr txBox="1"/>
          <p:nvPr/>
        </p:nvSpPr>
        <p:spPr>
          <a:xfrm>
            <a:off x="8503920" y="3081528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Check whether new</a:t>
            </a:r>
            <a:endParaRPr lang="en-US" sz="2300"/>
          </a:p>
        </p:txBody>
      </p:sp>
      <p:sp>
        <p:nvSpPr>
          <p:cNvPr id="16" name="Text 16"/>
          <p:cNvSpPr txBox="1"/>
          <p:nvPr/>
        </p:nvSpPr>
        <p:spPr>
          <a:xfrm>
            <a:off x="8503920" y="3475863"/>
            <a:ext cx="2743200" cy="4089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11A2D"/>
                </a:solidFill>
                <a:latin typeface="Arial"/>
              </a:rPr>
              <a:t>users finish the task.</a:t>
            </a:r>
            <a:endParaRPr lang="en-US" sz="2300"/>
          </a:p>
        </p:txBody>
      </p:sp>
      <p:sp>
        <p:nvSpPr>
          <p:cNvPr id="17" name="Text 17"/>
          <p:cNvSpPr txBox="1"/>
          <p:nvPr/>
        </p:nvSpPr>
        <p:spPr>
          <a:xfrm>
            <a:off x="777240" y="5404104"/>
            <a:ext cx="106070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6545B5"/>
                </a:solidFill>
                <a:latin typeface="Arial"/>
              </a:rPr>
              <a:t>Make the evidence &gt; decision &gt; check visible.</a:t>
            </a:r>
            <a:endParaRPr lang="en-US" sz="2300"/>
          </a:p>
        </p:txBody>
      </p:sp>
      <p:sp>
        <p:nvSpPr>
          <p:cNvPr id="18" name="Text 18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Fictional example. A planned retest must not be presented as completed.</a:t>
            </a:r>
            <a:endParaRPr lang="en-US" sz="800"/>
          </a:p>
        </p:txBody>
      </p:sp>
      <p:sp>
        <p:nvSpPr>
          <p:cNvPr id="19" name="Text 19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0" name="Text 20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43</a:t>
            </a:r>
            <a:endParaRPr lang="en-US" sz="1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INDIVIDUAL REFLECTION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Say what you did and what you learned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 contributed [specific work] and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checked [evidence].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 expected [assumption], but observed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[actual result].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 changed [decision]; next I will test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[remaining risk].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Assignment workbook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44</a:t>
            </a:r>
            <a:endParaRPr lang="en-US" sz="10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ASSESSMENT DISCUSSION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What makes a portfolio stronger?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67512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886968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01</a:t>
            </a:r>
            <a:endParaRPr lang="en-US" sz="3500"/>
          </a:p>
        </p:txBody>
      </p:sp>
      <p:sp>
        <p:nvSpPr>
          <p:cNvPr id="7" name="Text 7"/>
          <p:cNvSpPr txBox="1"/>
          <p:nvPr/>
        </p:nvSpPr>
        <p:spPr>
          <a:xfrm>
            <a:off x="886968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Functional prototype and</a:t>
            </a:r>
            <a:endParaRPr lang="en-US" sz="2100"/>
          </a:p>
        </p:txBody>
      </p:sp>
      <p:sp>
        <p:nvSpPr>
          <p:cNvPr id="8" name="Text 8"/>
          <p:cNvSpPr txBox="1"/>
          <p:nvPr/>
        </p:nvSpPr>
        <p:spPr>
          <a:xfrm>
            <a:off x="886968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basic evidence establish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886968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the base.</a:t>
            </a:r>
            <a:endParaRPr lang="en-US" sz="2100"/>
          </a:p>
        </p:txBody>
      </p:sp>
      <p:sp>
        <p:nvSpPr>
          <p:cNvPr id="10" name="Field 10"/>
          <p:cNvSpPr/>
          <p:nvPr/>
        </p:nvSpPr>
        <p:spPr>
          <a:xfrm>
            <a:off x="4480560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4700016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02</a:t>
            </a:r>
            <a:endParaRPr lang="en-US" sz="3500"/>
          </a:p>
        </p:txBody>
      </p:sp>
      <p:sp>
        <p:nvSpPr>
          <p:cNvPr id="12" name="Text 12"/>
          <p:cNvSpPr txBox="1"/>
          <p:nvPr/>
        </p:nvSpPr>
        <p:spPr>
          <a:xfrm>
            <a:off x="4700016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Clear reasoning and</a:t>
            </a:r>
            <a:endParaRPr lang="en-US" sz="2100"/>
          </a:p>
        </p:txBody>
      </p:sp>
      <p:sp>
        <p:nvSpPr>
          <p:cNvPr id="13" name="Text 13"/>
          <p:cNvSpPr txBox="1"/>
          <p:nvPr/>
        </p:nvSpPr>
        <p:spPr>
          <a:xfrm>
            <a:off x="4700016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evidence-led changes</a:t>
            </a:r>
            <a:endParaRPr lang="en-US" sz="2100"/>
          </a:p>
        </p:txBody>
      </p:sp>
      <p:sp>
        <p:nvSpPr>
          <p:cNvPr id="14" name="Text 14"/>
          <p:cNvSpPr txBox="1"/>
          <p:nvPr/>
        </p:nvSpPr>
        <p:spPr>
          <a:xfrm>
            <a:off x="4700016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strengthen it.</a:t>
            </a:r>
            <a:endParaRPr lang="en-US" sz="2100"/>
          </a:p>
        </p:txBody>
      </p:sp>
      <p:sp>
        <p:nvSpPr>
          <p:cNvPr id="15" name="Field 15"/>
          <p:cNvSpPr/>
          <p:nvPr/>
        </p:nvSpPr>
        <p:spPr>
          <a:xfrm>
            <a:off x="8293608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6"/>
          <p:cNvSpPr txBox="1"/>
          <p:nvPr/>
        </p:nvSpPr>
        <p:spPr>
          <a:xfrm>
            <a:off x="8513064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03</a:t>
            </a:r>
            <a:endParaRPr lang="en-US" sz="3500"/>
          </a:p>
        </p:txBody>
      </p:sp>
      <p:sp>
        <p:nvSpPr>
          <p:cNvPr id="17" name="Text 17"/>
          <p:cNvSpPr txBox="1"/>
          <p:nvPr/>
        </p:nvSpPr>
        <p:spPr>
          <a:xfrm>
            <a:off x="8513064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Robust validation and</a:t>
            </a:r>
            <a:endParaRPr lang="en-US" sz="2100"/>
          </a:p>
        </p:txBody>
      </p:sp>
      <p:sp>
        <p:nvSpPr>
          <p:cNvPr id="18" name="Text 18"/>
          <p:cNvSpPr txBox="1"/>
          <p:nvPr/>
        </p:nvSpPr>
        <p:spPr>
          <a:xfrm>
            <a:off x="8513064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mature reflection support</a:t>
            </a:r>
            <a:endParaRPr lang="en-US" sz="2100"/>
          </a:p>
        </p:txBody>
      </p:sp>
      <p:sp>
        <p:nvSpPr>
          <p:cNvPr id="19" name="Text 19"/>
          <p:cNvSpPr txBox="1"/>
          <p:nvPr/>
        </p:nvSpPr>
        <p:spPr>
          <a:xfrm>
            <a:off x="8513064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excellence.</a:t>
            </a:r>
            <a:endParaRPr lang="en-US" sz="2100"/>
          </a:p>
        </p:txBody>
      </p:sp>
      <p:sp>
        <p:nvSpPr>
          <p:cNvPr id="20" name="Text 20"/>
          <p:cNvSpPr txBox="1"/>
          <p:nvPr/>
        </p:nvSpPr>
        <p:spPr>
          <a:xfrm>
            <a:off x="777240" y="5577840"/>
            <a:ext cx="1051560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6545B5"/>
                </a:solidFill>
                <a:latin typeface="Arial"/>
              </a:rPr>
              <a:t>Apply this to your own project.</a:t>
            </a:r>
            <a:endParaRPr lang="en-US" sz="2000"/>
          </a:p>
        </p:txBody>
      </p:sp>
      <p:sp>
        <p:nvSpPr>
          <p:cNvPr id="21" name="Text 21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2" name="Text 22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45</a:t>
            </a:r>
            <a:endParaRPr lang="en-US" sz="10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PEER REVIEW / 8 MIN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Can another person follow your evidence?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Open the live site, repository, and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advertisement links.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Trace one observation to a change and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its check.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Identify one missing item and one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111A2D"/>
                </a:solidFill>
                <a:latin typeface="Arial"/>
              </a:rPr>
              <a:t>unclear claim.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4"/>
              </a:rPr>
              <a:t>Assignment workbook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687183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46</a:t>
            </a:r>
            <a:endParaRPr lang="en-US" sz="1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ASSIGNMENT QUESTIONS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111A2D"/>
                </a:solidFill>
                <a:latin typeface="Arial"/>
              </a:rPr>
              <a:t>Resolve these before you submit</a:t>
            </a:r>
            <a:endParaRPr lang="en-US" sz="3300"/>
          </a:p>
        </p:txBody>
      </p:sp>
      <p:sp>
        <p:nvSpPr>
          <p:cNvPr id="5" name="Field 5"/>
          <p:cNvSpPr/>
          <p:nvPr/>
        </p:nvSpPr>
        <p:spPr>
          <a:xfrm>
            <a:off x="667512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886968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01</a:t>
            </a:r>
            <a:endParaRPr lang="en-US" sz="3500"/>
          </a:p>
        </p:txBody>
      </p:sp>
      <p:sp>
        <p:nvSpPr>
          <p:cNvPr id="7" name="Text 7"/>
          <p:cNvSpPr txBox="1"/>
          <p:nvPr/>
        </p:nvSpPr>
        <p:spPr>
          <a:xfrm>
            <a:off x="886968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No sales yet? Show honest</a:t>
            </a:r>
            <a:endParaRPr lang="en-US" sz="2100"/>
          </a:p>
        </p:txBody>
      </p:sp>
      <p:sp>
        <p:nvSpPr>
          <p:cNvPr id="8" name="Text 8"/>
          <p:cNvSpPr txBox="1"/>
          <p:nvPr/>
        </p:nvSpPr>
        <p:spPr>
          <a:xfrm>
            <a:off x="886968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testing, learning, and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886968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iteration.</a:t>
            </a:r>
            <a:endParaRPr lang="en-US" sz="2100"/>
          </a:p>
        </p:txBody>
      </p:sp>
      <p:sp>
        <p:nvSpPr>
          <p:cNvPr id="10" name="Field 10"/>
          <p:cNvSpPr/>
          <p:nvPr/>
        </p:nvSpPr>
        <p:spPr>
          <a:xfrm>
            <a:off x="4480560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4700016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02</a:t>
            </a:r>
            <a:endParaRPr lang="en-US" sz="3500"/>
          </a:p>
        </p:txBody>
      </p:sp>
      <p:sp>
        <p:nvSpPr>
          <p:cNvPr id="12" name="Text 12"/>
          <p:cNvSpPr txBox="1"/>
          <p:nvPr/>
        </p:nvSpPr>
        <p:spPr>
          <a:xfrm>
            <a:off x="4700016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Worked as a team? Explain</a:t>
            </a:r>
            <a:endParaRPr lang="en-US" sz="2100"/>
          </a:p>
        </p:txBody>
      </p:sp>
      <p:sp>
        <p:nvSpPr>
          <p:cNvPr id="13" name="Text 13"/>
          <p:cNvSpPr txBox="1"/>
          <p:nvPr/>
        </p:nvSpPr>
        <p:spPr>
          <a:xfrm>
            <a:off x="4700016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your individual</a:t>
            </a:r>
            <a:endParaRPr lang="en-US" sz="2100"/>
          </a:p>
        </p:txBody>
      </p:sp>
      <p:sp>
        <p:nvSpPr>
          <p:cNvPr id="14" name="Text 14"/>
          <p:cNvSpPr txBox="1"/>
          <p:nvPr/>
        </p:nvSpPr>
        <p:spPr>
          <a:xfrm>
            <a:off x="4700016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contribution.</a:t>
            </a:r>
            <a:endParaRPr lang="en-US" sz="2100"/>
          </a:p>
        </p:txBody>
      </p:sp>
      <p:sp>
        <p:nvSpPr>
          <p:cNvPr id="15" name="Field 15"/>
          <p:cNvSpPr/>
          <p:nvPr/>
        </p:nvSpPr>
        <p:spPr>
          <a:xfrm>
            <a:off x="8293608" y="2084832"/>
            <a:ext cx="3602736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6"/>
          <p:cNvSpPr txBox="1"/>
          <p:nvPr/>
        </p:nvSpPr>
        <p:spPr>
          <a:xfrm>
            <a:off x="8513064" y="23774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6545B5"/>
                </a:solidFill>
                <a:latin typeface="Arial"/>
              </a:rPr>
              <a:t>03</a:t>
            </a:r>
            <a:endParaRPr lang="en-US" sz="3500"/>
          </a:p>
        </p:txBody>
      </p:sp>
      <p:sp>
        <p:nvSpPr>
          <p:cNvPr id="17" name="Text 17"/>
          <p:cNvSpPr txBox="1"/>
          <p:nvPr/>
        </p:nvSpPr>
        <p:spPr>
          <a:xfrm>
            <a:off x="8513064" y="320040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No reply? Record it;</a:t>
            </a:r>
            <a:endParaRPr lang="en-US" sz="2100"/>
          </a:p>
        </p:txBody>
      </p:sp>
      <p:sp>
        <p:nvSpPr>
          <p:cNvPr id="18" name="Text 18"/>
          <p:cNvSpPr txBox="1"/>
          <p:nvPr/>
        </p:nvSpPr>
        <p:spPr>
          <a:xfrm>
            <a:off x="8513064" y="3560445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investigate fit, channel,</a:t>
            </a:r>
            <a:endParaRPr lang="en-US" sz="2100"/>
          </a:p>
        </p:txBody>
      </p:sp>
      <p:sp>
        <p:nvSpPr>
          <p:cNvPr id="19" name="Text 19"/>
          <p:cNvSpPr txBox="1"/>
          <p:nvPr/>
        </p:nvSpPr>
        <p:spPr>
          <a:xfrm>
            <a:off x="8513064" y="3920490"/>
            <a:ext cx="3145536" cy="3733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11A2D"/>
                </a:solidFill>
                <a:latin typeface="Arial"/>
              </a:rPr>
              <a:t>and offer.</a:t>
            </a:r>
            <a:endParaRPr lang="en-US" sz="2100"/>
          </a:p>
        </p:txBody>
      </p:sp>
      <p:pic>
        <p:nvPicPr>
          <p:cNvPr id="20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4828032"/>
            <a:ext cx="1234440" cy="1234440"/>
          </a:xfrm>
          <a:prstGeom prst="rect">
            <a:avLst/>
          </a:prstGeom>
        </p:spPr>
      </p:pic>
      <p:sp>
        <p:nvSpPr>
          <p:cNvPr id="21" name="Text 21"/>
          <p:cNvSpPr txBox="1"/>
          <p:nvPr/>
        </p:nvSpPr>
        <p:spPr>
          <a:xfrm>
            <a:off x="2176272" y="4919472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  <a:hlinkClick r:id="rId3"/>
              </a:rPr>
              <a:t>Assignment workbook</a:t>
            </a:r>
            <a:endParaRPr lang="en-US" sz="1500"/>
          </a:p>
        </p:txBody>
      </p:sp>
      <p:sp>
        <p:nvSpPr>
          <p:cNvPr id="22" name="Text 22"/>
          <p:cNvSpPr txBox="1"/>
          <p:nvPr/>
        </p:nvSpPr>
        <p:spPr>
          <a:xfrm>
            <a:off x="2176272" y="5312664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111A2D"/>
                </a:solidFill>
                <a:latin typeface="Arial"/>
              </a:rPr>
              <a:t>Course 5 / assignment workbook</a:t>
            </a:r>
            <a:endParaRPr lang="en-US" sz="1100"/>
          </a:p>
        </p:txBody>
      </p:sp>
      <p:sp>
        <p:nvSpPr>
          <p:cNvPr id="23" name="Text 23"/>
          <p:cNvSpPr txBox="1"/>
          <p:nvPr/>
        </p:nvSpPr>
        <p:spPr>
          <a:xfrm>
            <a:off x="2176272" y="5852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111A2D"/>
                </a:solidFill>
                <a:latin typeface="Arial"/>
                <a:hlinkClick r:id="rId4"/>
              </a:rPr>
              <a:t>SCAN OR CLICK TO OPEN</a:t>
            </a:r>
            <a:endParaRPr lang="en-US" sz="900"/>
          </a:p>
        </p:txBody>
      </p:sp>
      <p:sp>
        <p:nvSpPr>
          <p:cNvPr id="24" name="Text 24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687183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5" name="Text 25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687183"/>
                </a:solidFill>
                <a:latin typeface="Arial"/>
              </a:rPr>
              <a:t>47</a:t>
            </a:r>
            <a:endParaRPr lang="en-US" sz="1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40080" y="393192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LEAVE WITH A NEXT STEP</a:t>
            </a:r>
            <a:endParaRPr lang="en-US" sz="1200"/>
          </a:p>
        </p:txBody>
      </p:sp>
      <p:sp>
        <p:nvSpPr>
          <p:cNvPr id="4" name="Text 4"/>
          <p:cNvSpPr txBox="1"/>
          <p:nvPr/>
        </p:nvSpPr>
        <p:spPr>
          <a:xfrm>
            <a:off x="640080" y="960120"/>
            <a:ext cx="1088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One customer. One question. One action.</a:t>
            </a:r>
            <a:endParaRPr lang="en-US" sz="3300"/>
          </a:p>
        </p:txBody>
      </p:sp>
      <p:sp>
        <p:nvSpPr>
          <p:cNvPr id="5" name="Text 5"/>
          <p:cNvSpPr txBox="1"/>
          <p:nvPr/>
        </p:nvSpPr>
        <p:spPr>
          <a:xfrm>
            <a:off x="685800" y="2029968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01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1234440" y="2029968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A credible customer hypothesis and a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234440" y="2355723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usable CRM.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685800" y="3017520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02</a:t>
            </a:r>
            <a:endParaRPr lang="en-US" sz="1300"/>
          </a:p>
        </p:txBody>
      </p:sp>
      <p:sp>
        <p:nvSpPr>
          <p:cNvPr id="9" name="Text 9"/>
          <p:cNvSpPr txBox="1"/>
          <p:nvPr/>
        </p:nvSpPr>
        <p:spPr>
          <a:xfrm>
            <a:off x="1234440" y="3017520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A tested capture flow and a seven-day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1234440" y="3343275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experiment.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685800" y="4005072"/>
            <a:ext cx="41148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03</a:t>
            </a:r>
            <a:endParaRPr lang="en-US" sz="1300"/>
          </a:p>
        </p:txBody>
      </p:sp>
      <p:sp>
        <p:nvSpPr>
          <p:cNvPr id="12" name="Text 12"/>
          <p:cNvSpPr txBox="1"/>
          <p:nvPr/>
        </p:nvSpPr>
        <p:spPr>
          <a:xfrm>
            <a:off x="1234440" y="4005072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An honest portfolio with a clear next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1234440" y="4330827"/>
            <a:ext cx="4937760" cy="3378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improvement.</a:t>
            </a:r>
            <a:endParaRPr lang="en-US" sz="1900"/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767" y="1938528"/>
            <a:ext cx="4419283" cy="2487168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4617720"/>
            <a:ext cx="1417320" cy="1417320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8119872" y="470916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  <a:hlinkClick r:id="rId4"/>
              </a:rPr>
              <a:t>All classroom links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8119872" y="5102352"/>
            <a:ext cx="3291840" cy="1955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FFFFFF"/>
                </a:solidFill>
                <a:latin typeface="Arial"/>
              </a:rPr>
              <a:t>Course 5 / resources</a:t>
            </a:r>
            <a:endParaRPr lang="en-US" sz="1100"/>
          </a:p>
        </p:txBody>
      </p:sp>
      <p:sp>
        <p:nvSpPr>
          <p:cNvPr id="18" name="Text 18"/>
          <p:cNvSpPr txBox="1"/>
          <p:nvPr/>
        </p:nvSpPr>
        <p:spPr>
          <a:xfrm>
            <a:off x="8119872" y="5641848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 b="1">
                <a:solidFill>
                  <a:srgbClr val="FFFFFF"/>
                </a:solidFill>
                <a:latin typeface="Arial"/>
                <a:hlinkClick r:id="rId5"/>
              </a:rPr>
              <a:t>SCAN OR CLICK TO OPEN</a:t>
            </a:r>
            <a:endParaRPr lang="en-US" sz="900"/>
          </a:p>
        </p:txBody>
      </p:sp>
      <p:sp>
        <p:nvSpPr>
          <p:cNvPr id="19" name="Text 19"/>
          <p:cNvSpPr txBox="1"/>
          <p:nvPr/>
        </p:nvSpPr>
        <p:spPr>
          <a:xfrm>
            <a:off x="640080" y="6272784"/>
            <a:ext cx="10607040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BB8CC"/>
                </a:solidFill>
                <a:latin typeface="Arial"/>
              </a:rPr>
              <a:t>Visual reused from Course 4; editorial illustrations depict fictional scenes.</a:t>
            </a:r>
            <a:endParaRPr lang="en-US" sz="800"/>
          </a:p>
        </p:txBody>
      </p:sp>
      <p:sp>
        <p:nvSpPr>
          <p:cNvPr id="20" name="Text 20"/>
          <p:cNvSpPr txBox="1"/>
          <p:nvPr/>
        </p:nvSpPr>
        <p:spPr>
          <a:xfrm>
            <a:off x="640080" y="6574536"/>
            <a:ext cx="9601200" cy="16459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900">
                <a:solidFill>
                  <a:srgbClr val="ABB8CC"/>
                </a:solidFill>
                <a:latin typeface="Arial"/>
              </a:rPr>
              <a:t>CONNECTEA / COURSE 5 / 0205EE</a:t>
            </a:r>
            <a:endParaRPr lang="en-US" sz="900"/>
          </a:p>
        </p:txBody>
      </p:sp>
      <p:sp>
        <p:nvSpPr>
          <p:cNvPr id="21" name="Text 21"/>
          <p:cNvSpPr txBox="1"/>
          <p:nvPr/>
        </p:nvSpPr>
        <p:spPr>
          <a:xfrm>
            <a:off x="11064240" y="653796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000">
                <a:solidFill>
                  <a:srgbClr val="ABB8CC"/>
                </a:solidFill>
                <a:latin typeface="Arial"/>
              </a:rPr>
              <a:t>48</a:t>
            </a:r>
            <a:endParaRPr lang="en-US"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urse 4">
  <a:themeElements>
    <a:clrScheme name="Course">
      <a:dk1>
        <a:srgbClr val="17223A"/>
      </a:dk1>
      <a:lt1>
        <a:srgbClr val="FFFFFF"/>
      </a:lt1>
      <a:dk2>
        <a:srgbClr val="233149"/>
      </a:dk2>
      <a:lt2>
        <a:srgbClr val="F7F7F7"/>
      </a:lt2>
      <a:accent1>
        <a:srgbClr val="148C70"/>
      </a:accent1>
      <a:accent2>
        <a:srgbClr val="7755BB"/>
      </a:accent2>
      <a:accent3>
        <a:srgbClr val="FFAB91"/>
      </a:accent3>
      <a:accent4>
        <a:srgbClr val="D8F3E7"/>
      </a:accent4>
      <a:accent5>
        <a:srgbClr val="EAE4FA"/>
      </a:accent5>
      <a:accent6>
        <a:srgbClr val="FFF9F1"/>
      </a:accent6>
      <a:hlink>
        <a:srgbClr val="148C70"/>
      </a:hlink>
      <a:folHlink>
        <a:srgbClr val="7755BB"/>
      </a:folHlink>
    </a:clrScheme>
    <a:fontScheme name="Course">
      <a:majorFont>
        <a:latin typeface="Arial"/>
      </a:majorFont>
      <a:minorFont>
        <a:latin typeface="Arial"/>
      </a:minorFont>
    </a:fontScheme>
    <a:fmtScheme name="Course">
      <a:fillStyleLst>
        <a:solidFill>
          <a:schemeClr val="accent1"/>
        </a:solidFill>
      </a:fillStyleLst>
      <a:lnStyleLst>
        <a:ln w="9525">
          <a:solidFill>
            <a:schemeClr val="accent1"/>
          </a:solidFill>
        </a:ln>
      </a:lnStyleLst>
      <a:effectStyleLst>
        <a:effectStyle>
          <a:effectLst/>
        </a:effectStyle>
      </a:effectStyleLst>
      <a:bgFillStyleLst>
        <a:solidFill>
          <a:schemeClr val="lt1"/>
        </a:solidFill>
      </a:bgFillStyleLst>
    </a:fmtScheme>
  </a:themeElements>
</a:theme>
</file>