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NotesMaster"/>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Lst>
  <p:sldSz cx="12191695" cy="6858000" type="screen16x9"/>
  <p:notesSz cx="6858000" cy="9144000"/>
</p:presentation>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NotesMaster" Type="http://schemas.openxmlformats.org/officeDocument/2006/relationships/notesMaster" Target="notesMasters/notesMaster1.xml"/></Relationships>
</file>

<file path=ppt/notesMasters/_rels/notesMaster1.xml.rels><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notesMaster>
</file>

<file path=ppt/notesSlides/_rels/notesSlide1.xml.rels><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42.xml.rels><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43.xml.rels><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44.xml.rels><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45.xml.rels><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46.xml.rels><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47.xml.rels><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48.xml.rels><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49.xml.rels><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50.xml.rels><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51.xml.rels><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_rels/notesSlide52.xml.rels><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_rels/notesSlide53.xml.rels><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54.xml.rels><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55.xml.rels><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56.xml.rels><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57.xml.rels><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58.xml.rels><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s>
</file>

<file path=ppt/notesSlides/_rels/notesSlide59.xml.rels><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60.xml.rels><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_rels/notesSlide61.xml.rels><Relationships xmlns="http://schemas.openxmlformats.org/package/2006/relationships"><Relationship Id="rId1" Type="http://schemas.openxmlformats.org/officeDocument/2006/relationships/slide" Target="../slides/slide61.xml"/><Relationship Id="rId2" Type="http://schemas.openxmlformats.org/officeDocument/2006/relationships/notesMaster" Target="../notesMasters/notesMaster1.xml"/></Relationships>
</file>

<file path=ppt/notesSlides/_rels/notesSlide62.xml.rels><Relationships xmlns="http://schemas.openxmlformats.org/package/2006/relationships"><Relationship Id="rId1" Type="http://schemas.openxmlformats.org/officeDocument/2006/relationships/slide" Target="../slides/slide62.xml"/><Relationship Id="rId2" Type="http://schemas.openxmlformats.org/officeDocument/2006/relationships/notesMaster" Target="../notesMasters/notesMaster1.xml"/></Relationships>
</file>

<file path=ppt/notesSlides/_rels/notesSlide63.xml.rels><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64.xml.rels><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65.xml.rels><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66.xml.rels><Relationships xmlns="http://schemas.openxmlformats.org/package/2006/relationships"><Relationship Id="rId1" Type="http://schemas.openxmlformats.org/officeDocument/2006/relationships/slide" Target="../slides/slide66.xml"/><Relationship Id="rId2" Type="http://schemas.openxmlformats.org/officeDocument/2006/relationships/notesMaster" Target="../notesMasters/notesMaster1.xml"/></Relationships>
</file>

<file path=ppt/notesSlides/_rels/notesSlide67.xml.rels><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68.xml.rels><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69.xml.rels><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_rels/notesSlide71.xml.rels><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Relationships>
</file>

<file path=ppt/notesSlides/_rels/notesSlide72.xml.rels><Relationships xmlns="http://schemas.openxmlformats.org/package/2006/relationships"><Relationship Id="rId1" Type="http://schemas.openxmlformats.org/officeDocument/2006/relationships/slide" Target="../slides/slide72.xml"/><Relationship Id="rId2" Type="http://schemas.openxmlformats.org/officeDocument/2006/relationships/notesMaster" Target="../notesMasters/notesMaster1.xml"/></Relationships>
</file>

<file path=ppt/notesSlides/_rels/notesSlide73.xml.rels><Relationships xmlns="http://schemas.openxmlformats.org/package/2006/relationships"><Relationship Id="rId1" Type="http://schemas.openxmlformats.org/officeDocument/2006/relationships/slide" Target="../slides/slide73.xml"/><Relationship Id="rId2" Type="http://schemas.openxmlformats.org/officeDocument/2006/relationships/notesMaster" Target="../notesMasters/notesMaster1.xml"/></Relationships>
</file>

<file path=ppt/notesSlides/_rels/notesSlide74.xml.rels><Relationships xmlns="http://schemas.openxmlformats.org/package/2006/relationships"><Relationship Id="rId1" Type="http://schemas.openxmlformats.org/officeDocument/2006/relationships/slide" Target="../slides/slide74.xml"/><Relationship Id="rId2" Type="http://schemas.openxmlformats.org/officeDocument/2006/relationships/notesMaster" Target="../notesMasters/notesMaster1.xml"/></Relationships>
</file>

<file path=ppt/notesSlides/_rels/notesSlide75.xml.rels><Relationships xmlns="http://schemas.openxmlformats.org/package/2006/relationships"><Relationship Id="rId1" Type="http://schemas.openxmlformats.org/officeDocument/2006/relationships/slide" Target="../slides/slide75.xml"/><Relationship Id="rId2" Type="http://schemas.openxmlformats.org/officeDocument/2006/relationships/notesMaster" Target="../notesMasters/notesMaster1.xml"/></Relationships>
</file>

<file path=ppt/notesSlides/_rels/notesSlide76.xml.rels><Relationships xmlns="http://schemas.openxmlformats.org/package/2006/relationships"><Relationship Id="rId1" Type="http://schemas.openxmlformats.org/officeDocument/2006/relationships/slide" Target="../slides/slide76.xml"/><Relationship Id="rId2" Type="http://schemas.openxmlformats.org/officeDocument/2006/relationships/notesMaster" Target="../notesMasters/notesMaster1.xml"/></Relationships>
</file>

<file path=ppt/notesSlides/_rels/notesSlide77.xml.rels><Relationships xmlns="http://schemas.openxmlformats.org/package/2006/relationships"><Relationship Id="rId1" Type="http://schemas.openxmlformats.org/officeDocument/2006/relationships/slide" Target="../slides/slide77.xml"/><Relationship Id="rId2" Type="http://schemas.openxmlformats.org/officeDocument/2006/relationships/notesMaster" Target="../notesMasters/notesMaster1.xml"/></Relationships>
</file>

<file path=ppt/notesSlides/_rels/notesSlide78.xml.rels><Relationships xmlns="http://schemas.openxmlformats.org/package/2006/relationships"><Relationship Id="rId1" Type="http://schemas.openxmlformats.org/officeDocument/2006/relationships/slide" Target="../slides/slide78.xml"/><Relationship Id="rId2" Type="http://schemas.openxmlformats.org/officeDocument/2006/relationships/notesMaster" Target="../notesMasters/notesMaster1.xml"/></Relationships>
</file>

<file path=ppt/notesSlides/_rels/notesSlide79.xml.rels><Relationships xmlns="http://schemas.openxmlformats.org/package/2006/relationships"><Relationship Id="rId1" Type="http://schemas.openxmlformats.org/officeDocument/2006/relationships/slide" Target="../slides/slide79.xml"/><Relationship Id="rId2" Type="http://schemas.openxmlformats.org/officeDocument/2006/relationships/notesMaster" Target="../notesMasters/notesMaster1.xml"/></Relationships>
</file>

<file path=ppt/notesSlides/_rels/notesSlide80.xml.rels><Relationships xmlns="http://schemas.openxmlformats.org/package/2006/relationships"><Relationship Id="rId1" Type="http://schemas.openxmlformats.org/officeDocument/2006/relationships/slide" Target="../slides/slide80.xml"/><Relationship Id="rId2" Type="http://schemas.openxmlformats.org/officeDocument/2006/relationships/notesMaster" Target="../notesMasters/notesMaster1.xml"/></Relationships>
</file>

<file path=ppt/notesSlides/_rels/notesSlide81.xml.rels><Relationships xmlns="http://schemas.openxmlformats.org/package/2006/relationships"><Relationship Id="rId1" Type="http://schemas.openxmlformats.org/officeDocument/2006/relationships/slide" Target="../slides/slide81.xml"/><Relationship Id="rId2" Type="http://schemas.openxmlformats.org/officeDocument/2006/relationships/notesMaster" Target="../notesMasters/notesMaster1.xml"/></Relationships>
</file>

<file path=ppt/notesSlides/_rels/notesSlide82.xml.rels><Relationships xmlns="http://schemas.openxmlformats.org/package/2006/relationships"><Relationship Id="rId1" Type="http://schemas.openxmlformats.org/officeDocument/2006/relationships/slide" Target="../slides/slide82.xml"/><Relationship Id="rId2" Type="http://schemas.openxmlformats.org/officeDocument/2006/relationships/notesMaster" Target="../notesMasters/notesMaster1.xml"/></Relationships>
</file>

<file path=ppt/notesSlides/_rels/notesSlide83.xml.rels><Relationships xmlns="http://schemas.openxmlformats.org/package/2006/relationships"><Relationship Id="rId1" Type="http://schemas.openxmlformats.org/officeDocument/2006/relationships/slide" Target="../slides/slide83.xml"/><Relationship Id="rId2" Type="http://schemas.openxmlformats.org/officeDocument/2006/relationships/notesMaster" Target="../notesMasters/notesMaster1.xml"/></Relationships>
</file>

<file path=ppt/notesSlides/_rels/notesSlide84.xml.rels><Relationships xmlns="http://schemas.openxmlformats.org/package/2006/relationships"><Relationship Id="rId1" Type="http://schemas.openxmlformats.org/officeDocument/2006/relationships/slide" Target="../slides/slide84.xml"/><Relationship Id="rId2" Type="http://schemas.openxmlformats.org/officeDocument/2006/relationships/notesMaster" Target="../notesMasters/notesMaster1.xml"/></Relationships>
</file>

<file path=ppt/notesSlides/_rels/notesSlide85.xml.rels><Relationships xmlns="http://schemas.openxmlformats.org/package/2006/relationships"><Relationship Id="rId1" Type="http://schemas.openxmlformats.org/officeDocument/2006/relationships/slide" Target="../slides/slide85.xml"/><Relationship Id="rId2" Type="http://schemas.openxmlformats.org/officeDocument/2006/relationships/notesMaster" Target="../notesMasters/notesMaster1.xml"/></Relationships>
</file>

<file path=ppt/notesSlides/_rels/notesSlide86.xml.rels><Relationships xmlns="http://schemas.openxmlformats.org/package/2006/relationships"><Relationship Id="rId1" Type="http://schemas.openxmlformats.org/officeDocument/2006/relationships/slide" Target="../slides/slide86.xml"/><Relationship Id="rId2" Type="http://schemas.openxmlformats.org/officeDocument/2006/relationships/notesMaster" Target="../notesMasters/notesMaster1.xml"/></Relationships>
</file>

<file path=ppt/notesSlides/_rels/notesSlide87.xml.rels><Relationships xmlns="http://schemas.openxmlformats.org/package/2006/relationships"><Relationship Id="rId1" Type="http://schemas.openxmlformats.org/officeDocument/2006/relationships/slide" Target="../slides/slide87.xml"/><Relationship Id="rId2" Type="http://schemas.openxmlformats.org/officeDocument/2006/relationships/notesMaster" Target="../notesMasters/notesMaster1.xml"/></Relationships>
</file>

<file path=ppt/notesSlides/_rels/notesSlide88.xml.rels><Relationships xmlns="http://schemas.openxmlformats.org/package/2006/relationships"><Relationship Id="rId1" Type="http://schemas.openxmlformats.org/officeDocument/2006/relationships/slide" Target="../slides/slide88.xml"/><Relationship Id="rId2" Type="http://schemas.openxmlformats.org/officeDocument/2006/relationships/notesMaster" Target="../notesMasters/notesMaster1.xml"/></Relationships>
</file>

<file path=ppt/notesSlides/_rels/notesSlide89.xml.rels><Relationships xmlns="http://schemas.openxmlformats.org/package/2006/relationships"><Relationship Id="rId1" Type="http://schemas.openxmlformats.org/officeDocument/2006/relationships/slide" Target="../slides/slide89.xml"/><Relationship Id="rId2" Type="http://schemas.openxmlformats.org/officeDocument/2006/relationships/notesMaster" Target="../notesMasters/notesMaster1.xml"/></Relationships>
</file>

<file path=ppt/notesSlides/_rels/notesSlide90.xml.rels><Relationships xmlns="http://schemas.openxmlformats.org/package/2006/relationships"><Relationship Id="rId1" Type="http://schemas.openxmlformats.org/officeDocument/2006/relationships/slide" Target="../slides/slide90.xml"/><Relationship Id="rId2" Type="http://schemas.openxmlformats.org/officeDocument/2006/relationships/notesMaster" Target="../notesMasters/notesMaster1.xml"/></Relationships>
</file>

<file path=ppt/notesSlides/_rels/notesSlide91.xml.rels><Relationships xmlns="http://schemas.openxmlformats.org/package/2006/relationships"><Relationship Id="rId1" Type="http://schemas.openxmlformats.org/officeDocument/2006/relationships/slide" Target="../slides/slide91.xml"/><Relationship Id="rId2" Type="http://schemas.openxmlformats.org/officeDocument/2006/relationships/notesMaster" Target="../notesMasters/notesMaster1.xml"/></Relationships>
</file>

<file path=ppt/notesSlides/_rels/notesSlide92.xml.rels><Relationships xmlns="http://schemas.openxmlformats.org/package/2006/relationships"><Relationship Id="rId1" Type="http://schemas.openxmlformats.org/officeDocument/2006/relationships/slide" Target="../slides/slide92.xml"/><Relationship Id="rId2" Type="http://schemas.openxmlformats.org/officeDocument/2006/relationships/notesMaster" Target="../notesMasters/notesMaster1.xml"/></Relationships>
</file>

<file path=ppt/notesSlides/_rels/notesSlide93.xml.rels><Relationships xmlns="http://schemas.openxmlformats.org/package/2006/relationships"><Relationship Id="rId1" Type="http://schemas.openxmlformats.org/officeDocument/2006/relationships/slide" Target="../slides/slide93.xml"/><Relationship Id="rId2" Type="http://schemas.openxmlformats.org/officeDocument/2006/relationships/notesMaster" Target="../notesMasters/notesMaster1.xml"/></Relationships>
</file>

<file path=ppt/notesSlides/_rels/notesSlide94.xml.rels><Relationships xmlns="http://schemas.openxmlformats.org/package/2006/relationships"><Relationship Id="rId1" Type="http://schemas.openxmlformats.org/officeDocument/2006/relationships/slide" Target="../slides/slide94.xml"/><Relationship Id="rId2" Type="http://schemas.openxmlformats.org/officeDocument/2006/relationships/notesMaster" Target="../notesMasters/notesMaster1.xml"/></Relationships>
</file>

<file path=ppt/notesSlides/_rels/notesSlide95.xml.rels><Relationships xmlns="http://schemas.openxmlformats.org/package/2006/relationships"><Relationship Id="rId1" Type="http://schemas.openxmlformats.org/officeDocument/2006/relationships/slide" Target="../slides/slide95.xml"/><Relationship Id="rId2" Type="http://schemas.openxmlformats.org/officeDocument/2006/relationships/notesMaster" Target="../notesMasters/notesMaster1.xml"/></Relationships>
</file>

<file path=ppt/notesSlides/_rels/notesSlide96.xml.rels><Relationships xmlns="http://schemas.openxmlformats.org/package/2006/relationships"><Relationship Id="rId1" Type="http://schemas.openxmlformats.org/officeDocument/2006/relationships/slide" Target="../slides/slide96.xml"/><Relationship Id="rId2" Type="http://schemas.openxmlformats.org/officeDocument/2006/relationships/notesMaster" Target="../notesMasters/notesMaster1.xml"/></Relationships>
</file>

<file path=ppt/notesSlides/_rels/notesSlide97.xml.rels><Relationships xmlns="http://schemas.openxmlformats.org/package/2006/relationships"><Relationship Id="rId1" Type="http://schemas.openxmlformats.org/officeDocument/2006/relationships/slide" Target="../slides/slide97.xml"/><Relationship Id="rId2" Type="http://schemas.openxmlformats.org/officeDocument/2006/relationships/notesMaster" Target="../notesMasters/notesMaster1.xml"/></Relationships>
</file>

<file path=ppt/notesSlides/_rels/notesSlide98.xml.rels><Relationships xmlns="http://schemas.openxmlformats.org/package/2006/relationships"><Relationship Id="rId1" Type="http://schemas.openxmlformats.org/officeDocument/2006/relationships/slide" Target="../slides/slide98.xml"/><Relationship Id="rId2" Type="http://schemas.openxmlformats.org/officeDocument/2006/relationships/notesMaster" Target="../notesMasters/notesMaster1.xml"/></Relationships>
</file>

<file path=ppt/notesSlides/_rels/notesSlide99.xml.rels><Relationships xmlns="http://schemas.openxmlformats.org/package/2006/relationships"><Relationship Id="rId1" Type="http://schemas.openxmlformats.org/officeDocument/2006/relationships/slide" Target="../slides/slide99.xml"/><Relationship Id="rId2" Type="http://schemas.openxmlformats.org/officeDocument/2006/relationships/notesMaster" Target="../notesMasters/notesMaster1.xml"/></Relationships>
</file>

<file path=ppt/notesSlides/_rels/notesSlide100.xml.rels><Relationships xmlns="http://schemas.openxmlformats.org/package/2006/relationships"><Relationship Id="rId1" Type="http://schemas.openxmlformats.org/officeDocument/2006/relationships/slide" Target="../slides/slide100.xml"/><Relationship Id="rId2" Type="http://schemas.openxmlformats.org/officeDocument/2006/relationships/notesMaster" Target="../notesMasters/notesMaster1.xml"/></Relationships>
</file>

<file path=ppt/notesSlides/_rels/notesSlide101.xml.rels><Relationships xmlns="http://schemas.openxmlformats.org/package/2006/relationships"><Relationship Id="rId1" Type="http://schemas.openxmlformats.org/officeDocument/2006/relationships/slide" Target="../slides/slide101.xml"/><Relationship Id="rId2" Type="http://schemas.openxmlformats.org/officeDocument/2006/relationships/notesMaster" Target="../notesMasters/notesMaster1.xml"/></Relationships>
</file>

<file path=ppt/notesSlides/_rels/notesSlide102.xml.rels><Relationships xmlns="http://schemas.openxmlformats.org/package/2006/relationships"><Relationship Id="rId1" Type="http://schemas.openxmlformats.org/officeDocument/2006/relationships/slide" Target="../slides/slide102.xml"/><Relationship Id="rId2" Type="http://schemas.openxmlformats.org/officeDocument/2006/relationships/notesMaster" Target="../notesMasters/notesMaster1.xml"/></Relationships>
</file>

<file path=ppt/notesSlides/_rels/notesSlide103.xml.rels><Relationships xmlns="http://schemas.openxmlformats.org/package/2006/relationships"><Relationship Id="rId1" Type="http://schemas.openxmlformats.org/officeDocument/2006/relationships/slide" Target="../slides/slide103.xml"/><Relationship Id="rId2" Type="http://schemas.openxmlformats.org/officeDocument/2006/relationships/notesMaster" Target="../notesMasters/notesMaster1.xml"/></Relationships>
</file>

<file path=ppt/notesSlides/_rels/notesSlide104.xml.rels><Relationships xmlns="http://schemas.openxmlformats.org/package/2006/relationships"><Relationship Id="rId1" Type="http://schemas.openxmlformats.org/officeDocument/2006/relationships/slide" Target="../slides/slide104.xml"/><Relationship Id="rId2" Type="http://schemas.openxmlformats.org/officeDocument/2006/relationships/notesMaster" Target="../notesMasters/notesMaster1.xml"/></Relationships>
</file>

<file path=ppt/notesSlides/_rels/notesSlide105.xml.rels><Relationships xmlns="http://schemas.openxmlformats.org/package/2006/relationships"><Relationship Id="rId1" Type="http://schemas.openxmlformats.org/officeDocument/2006/relationships/slide" Target="../slides/slide105.xml"/><Relationship Id="rId2" Type="http://schemas.openxmlformats.org/officeDocument/2006/relationships/notesMaster" Target="../notesMasters/notesMaster1.xml"/></Relationships>
</file>

<file path=ppt/notesSlides/_rels/notesSlide106.xml.rels><Relationships xmlns="http://schemas.openxmlformats.org/package/2006/relationships"><Relationship Id="rId1" Type="http://schemas.openxmlformats.org/officeDocument/2006/relationships/slide" Target="../slides/slide106.xml"/><Relationship Id="rId2" Type="http://schemas.openxmlformats.org/officeDocument/2006/relationships/notesMaster" Target="../notesMasters/notesMaster1.xml"/></Relationships>
</file>

<file path=ppt/notesSlides/_rels/notesSlide107.xml.rels><Relationships xmlns="http://schemas.openxmlformats.org/package/2006/relationships"><Relationship Id="rId1" Type="http://schemas.openxmlformats.org/officeDocument/2006/relationships/slide" Target="../slides/slide107.xml"/><Relationship Id="rId2" Type="http://schemas.openxmlformats.org/officeDocument/2006/relationships/notesMaster" Target="../notesMasters/notesMaster1.xml"/></Relationships>
</file>

<file path=ppt/notesSlides/_rels/notesSlide108.xml.rels><Relationships xmlns="http://schemas.openxmlformats.org/package/2006/relationships"><Relationship Id="rId1" Type="http://schemas.openxmlformats.org/officeDocument/2006/relationships/slide" Target="../slides/slide108.xml"/><Relationship Id="rId2" Type="http://schemas.openxmlformats.org/officeDocument/2006/relationships/notesMaster" Target="../notesMasters/notesMaster1.xml"/></Relationships>
</file>

<file path=ppt/notesSlides/_rels/notesSlide109.xml.rels><Relationships xmlns="http://schemas.openxmlformats.org/package/2006/relationships"><Relationship Id="rId1" Type="http://schemas.openxmlformats.org/officeDocument/2006/relationships/slide" Target="../slides/slide10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Minor Digital Skills — From idea to a link you can share.</a:t>
            </a:r>
          </a:p>
          <a:p>
            <a:r>
              <a:t>Open with the full module purpose, not a tool or AI-history question. This presentation uses the 7 EC brief explicitly supplied by the course owner. It teaches an AI and deployment strand inside the broader minor. The supplied brief names Raluca Radu as field expert; Victor remains the instructor for this presentation. Do not silently conflate the two roles.</a:t>
            </a:r>
          </a:p>
          <a:p>
            <a:r>
              <a:t>Sources: User-supplied Minor Digital Skills brief: 0403EE, Entrepreneurial Essentials, 7 EC, 196 hours.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What you will leave with</a:t>
            </a:r>
          </a:p>
          <a:p>
            <a:r>
              <a:t>Success today is a live page plus evidence that the student understands how it reached the web. This is a workshop deliverable, not a newly approved assessment rubric.
Full teaching detail retained from the text version: WELCOME | What you will leave with | 01 | An explanation | How AI, agents, Git, and deployment fit together. | 02 | A product decision | One customer, one problem, and one useful next action. | 03 | A live page | A small venture site with a public URL. | 04 | Proof of work | A repository, a commit, a preview, and a review note.
Visual: reused course-library asset coding-agent-editorial.jpg; illustrative unless it is an existing screenshot.
Workshop focus: Start by opening the working starter in the browser and sharing its link. Ask a student to try it. The promise is a small useful thing someone else can open: a new idea or an extra for an existing business. The study-session planner is a learning example, not a required venture. Show the result before explaining the tools. Keep advanced deployment detail available as reference.</a:t>
            </a:r>
          </a:p>
          <a:p>
            <a:r>
              <a:t>Sources: Earlier Year 4 opening; see retained source notes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Why this is valuable for your venture</a:t>
            </a:r>
          </a:p>
          <a:p>
            <a:r>
              <a:t>The module is about the economy of experience and meaning. Ask for an example where a customer is an active participant rather than only a buyer. Explore how the experience changes business purpose, marketing, community and the business model.
Full teaching detail retained from the text version: WELCOME | Create an experience people take part in | Participate | Customers do something meaningful. | Share | The experience gives people a reason to connect. | Create value | Customers, partners and the venture benefit. | Test it | Use your own business case and real observations. | Which experience would your customer choose to join and share?
Visual: reused course-library asset station-reimagined.jpg; illustrative unless it is an existing screenshot.
Connect the live-page outcome to the module: a tangible customer experience, faster testing of a value proposition and decisions grounded in observation. A live website alone does not establish customer demand.
Workshop focus: Examples for existing businesses: a service business shares a quote calculator, a tutor shares a booking-request page, a shop shares a product finder. These are possible small additions, not promises that a static page supplies a production booking or payment system. Ask which repeated customer question or task students could make easier. Measure a relevant action such as completed requests or time saved.</a:t>
            </a:r>
          </a:p>
          <a:p>
            <a:r>
              <a:t>Sources: User-supplied Minor Digital Skills brief: 0403EE, Entrepreneurial Essentials, 7 EC, 196 hours.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Today’s roadmap: idea, tools, share</a:t>
            </a:r>
          </a:p>
          <a:p>
            <a:r>
              <a:t>Explain the sequence: introduction and Git/Vercel basics, agentic deployment, workflows, then automated content creation.
Full teaching detail retained from the text version: THE WIDER MINOR | One venture runs through this series | 01 | Today | Introduce the idea and publish a first page. | 02 | Agentic deployment | Use an agent to improve the site and inspect its changes. | 03 | Agentic workflows | Connect tasks, tools, checks, and human handoffs. | 04 | Content creation | Turn useful source material into reviewed assets. | Earlier course decks remain available as examples and deeper references.
Visual: reused course-library asset creator-pipeline-editorial.jpg; illustrative unless it is an existing screenshot.
Roadmap: understand why shared AI access changes competitive advantage; understand history and model basics; choose and prompt a model; build a useful page, publish it and test with a peer. This workshop starts a longer venture journey into agentic deployment, workflows and content creation.
Workshop focus: Teach toward a link from the first minute. Begin with a small customer problem; demonstrate AI and product tools using their logos; build a first version; publish and share it; improve from feedback. Model theory supports better choices. It is not a prerequisite to attempt the first simple build. ChatGPT or Claude can help with a brief, Codex or Claude Code with code, and GitHub plus Vercel with the illustrated publishing route. Students do not need every tool.
Brand marks: chatgpt, claude, codex, github, vercel. Asset sources are recorded in assets/logos/sources.json.</a:t>
            </a:r>
          </a:p>
          <a:p>
            <a:r>
              <a:t>Sources: Earlier Year 4 opening; see retained source notes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Meet your instructor: Victor Cazacu</a:t>
            </a:r>
          </a:p>
          <a:p>
            <a:r>
              <a:t>Keep this introduction to 30–45 seconds. Name, founder / forward deployed engineering experience, and why it helps students build useful ventures. Portfolio example and QR are included on this slide.
Workshop focus: Combined instructor introduction, venture example and portfolio link. Introduce Victor as a founder and forward deployed engineer. Point to LEGIT AGENTIC as a portfolio example. Invite students to scan https://vicorico-fun.vercel.app/ and choose one project whose customer problem they can explain. Keep the spoken introduction short; the QR lets students explore later.</a:t>
            </a:r>
          </a:p>
          <a:p>
            <a:r>
              <a:t>Sources: Earlier Year 4 opening; see retained source notes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How often do you use AI?</a:t>
            </a:r>
          </a:p>
          <a:p>
            <a:r>
              <a:t>Allow two minutes. Read each prompt separately and reset hands between prompts. Invite two short examples, ideally from students with different experience. Welcome beginners; use the answers to judge how much vocabulary to explain.
Full teaching detail retained from the text version: A QUICK SHOW OF HANDS | How often do you use AI? | 01 | Raise your hand if you have used AI today. | 02 | Keep it up if you use it almost every day. | 03 | Raise your hand if you are still getting started. | Two voices: what was the last real task you used it for?
Visual: reused course-library asset chat-editorial.jpg; illustrative unless it is an existing screenshot.</a:t>
            </a:r>
          </a:p>
          <a:p>
            <a:r>
              <a:t>Sources: Class engagement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Which AI tools are already in the room?</a:t>
            </a:r>
          </a:p>
          <a:p>
            <a:r>
              <a:t>Allow two minutes. Hands are optional; students can select more than one tool. Ask one or two volunteers to describe a useful task, not just a favourite brand. Free users and beginners can participate fully; do not ask anyone to buy access.
Full teaching detail retained from the text version: A QUICK SHOW OF HANDS | Which AI tools are already in the room? | 01 | Who has a paid ChatGPT subscription? | 02 | Who has a paid Claude subscription? | 03 | Who uses free access, another tool, or neither? | What do you use it for, and what still frustrates you?
Visual: reused course-library asset human-agent-team-editorial.jpg; illustrative unless it is an existing screenshot.
Brand marks: chatgpt, claude. Asset sources are recorded in assets/logos/sources.json.</a:t>
            </a:r>
          </a:p>
          <a:p>
            <a:r>
              <a:t>Sources: Class engagement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Everyone can now access intelligence.</a:t>
            </a:r>
          </a:p>
          <a:p>
            <a:r>
              <a:t>Original Course 2 PDF page 10. Explain the shared-access diagram: similar foundational capabilities are available to competitors. It is a strategic framing, not a claim that every model or account is identical.</a:t>
            </a:r>
          </a:p>
          <a:p>
            <a:r>
              <a:t>Sources: Course 2 final 38-page PDF, pages 10-12; printed slide numbers 08-10.</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Intelligence alone is no longer the moat.</a:t>
            </a:r>
          </a:p>
          <a:p>
            <a:r>
              <a:t>Original Course 2 PDF page 11. Keep the equal company positions to show the argument: model access alone is not differentiation. Ask which customer knowledge, workflow or trust advantage is harder to copy.</a:t>
            </a:r>
          </a:p>
          <a:p>
            <a:r>
              <a:t>Sources: Course 2 final 38-page PDF, pages 10-12; printed slide numbers 08-10.</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Into deployment.</a:t>
            </a:r>
          </a:p>
          <a:p>
            <a:r>
              <a:t>Original Course 2 PDF page 12. Preserve the differing deployment outcomes and highlighted company. The positions are illustrative, not benchmark data. Deployment here means applying intelligence to real work; bridge directly to forward deployed engineering.</a:t>
            </a:r>
          </a:p>
          <a:p>
            <a:r>
              <a:t>Sources: Course 2 final 38-page PDF, pages 10-12; printed slide numbers 08-10.</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Forward deployed engineering</a:t>
            </a:r>
          </a:p>
          <a:p>
            <a:r>
              <a:t>Explain working beside the customer: understand the workflow, ship a small change, observe the result, and iterate. Ask students which real person could test their venture this week.
Full teaching detail retained from the text version: WHERE THE ADVANTAGE GOES | Forward deployed engineering | Work close to the customer and the real workflow. | 01  LISTEN | Find the costly or frustrating step. | 02  DEPLOY | Fit available AI into a usable product. | 03  LEARN | Test the result; improve what fails. | My teaching question: What did the deployment change for a real user?
Visual: reused course-library asset coding-agent-editorial.jpg; illustrative unless it is an existing screenshot.</a:t>
            </a:r>
          </a:p>
          <a:p>
            <a:r>
              <a:t>Sources: Earlier Year 4 opening; see retained source notes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The shift came when ideas met data and compute.</a:t>
            </a:r>
          </a:p>
          <a:p>
            <a:r>
              <a:t>Neural-network ideas predate today's companies. Explain how data, compute and research met; introduce Hinton and Sutskever through the historical images.
Brand marks: openai. Asset sources are recorded in assets/logos/sources.json.</a:t>
            </a:r>
          </a:p>
          <a:p>
            <a:r>
              <a:t>Sources: Earlier Course 4: From AI Knowledge to AI in Practice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OpenAI meets accelerated computing.</a:t>
            </a:r>
          </a:p>
          <a:p>
            <a:r>
              <a:t>OpenAI was introduced in 2015; NVIDIA delivered a DGX-1 in 2016. The lesson is the combination of research and infrastructure, not a single-founder invention story.
Brand marks: openai, nvidia. Asset sources are recorded in assets/logos/sources.json.</a:t>
            </a:r>
          </a:p>
          <a:p>
            <a:r>
              <a:t>Sources: Earlier Course 4: From AI Knowledge to AI in Practice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The ideas were older. The doorway was new.</a:t>
            </a:r>
          </a:p>
          <a:p>
            <a:r>
              <a:t>Connect Transformers (2017), GPT (2018), and public ChatGPT (2022). Ask what changed when an unfamiliar technology gained a conversational interface.
Brand marks: openai, chatgpt. Asset sources are recorded in assets/logos/sources.json.</a:t>
            </a:r>
          </a:p>
          <a:p>
            <a:r>
              <a:t>Sources: Earlier Course 4: From AI Knowledge to AI in Practice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SOTA = state of the art</a:t>
            </a:r>
          </a:p>
          <a:p>
            <a:r>
              <a:t>Define the acronym before showing any products. Ask: state of the art for what task, measured how and on what date? Avoid turning a product spotlight into a universal ranking.
Full teaching detail retained from the text version: THE TERM YOU WILL HEAR EVERYWHERE | SOTA = state of the art | Best demonstrated performance | on a particular task, at a particular time. | A benchmark is one test. Your product has its own test. | Ask: quality, speed, cost, reliability and tool access. | Try the same real task before choosing your tool.
Visual: reused course-library asset local-gpu-editorial.jpg; illustrative unless it is an existing screenshot.</a:t>
            </a:r>
          </a:p>
          <a:p>
            <a:r>
              <a:t>Sources: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SOTA map: OpenAI and Anthropic / Claude</a:t>
            </a:r>
          </a:p>
          <a:p>
            <a:r>
              <a:t>Carry over the SOTA/tool-choice lesson from the 38-slide Course 2. These are class examples; verify account access before class. Students may use either tool or make the same change manually.
Full teaching detail retained from the text version: SOTA, THE MARKET AND YOUR EDGE | Two coding-agent options from Course 2 | OpenAI Codex | Read a project, propose edits, run checks. | Claude Code | Work with project files, tools and development tasks. | Your role | Give the brief. Inspect the diff. Test the result. | Today's test | Can it make one useful change you can explain? | The coding agent helps make the files. Git records them. Vercel hosts the result.
Visual: reused course-library asset coding-agent-editorial.jpg; illustrative unless it is an existing screenshot.
Provider overview, not a claim that either provider wins every benchmark. OpenAI develops GPT models; ChatGPT is its app and Codex is a coding agent. Anthropic develops Claude models, available in the Claude app, Claude Code and through APIs. Compare the same real task. Models, account availability and limits change; consult the linked official catalogs. Checked 2026-10-12.
Brand marks: openai, claude, chatgpt, codex, anthropic. Asset sources are recorded in assets/logos/sources.json.</a:t>
            </a:r>
          </a:p>
          <a:p>
            <a:r>
              <a:t>Sources: https://developers.openai.com/api/docs/models | https://platform.claude.com/docs/en/models/overview</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Top 50 consumer AI apps</a:t>
            </a:r>
          </a:p>
          <a:p>
            <a:r>
              <a:t>Show the original supplied chart. It is a dated snapshot of observed consumer spending, not a current census of global company revenue.</a:t>
            </a:r>
          </a:p>
          <a:p>
            <a:r>
              <a:t>Sources: Earlier Year 4 opening; see retained source notes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Benchmarks: three ways to test a model</a:t>
            </a:r>
          </a:p>
          <a:p>
            <a:r>
              <a:t>A benchmark is a repeatable test with defined tasks, conditions and scoring. Standard tests can use exact answers or executable code tests. Human pairwise comparisons measure preference, which can favour style over correctness. Rubric-based expert review is useful for less objective tasks; model-as-judge scoring is another method but should be checked against human judgements. In a venture test, use representative examples and success criteria, including failure cases. Keep prompt, context, tools and generation settings comparable; record model version and date; repeat tests rather than choosing a single good answer. Measure accuracy/task completion separately from latency and cost. Public test leakage, saturated benchmarks and different scaffolding can distort comparisons. Classroom exercise: give two models the same five customer requests, hide the names, score factual accuracy and usefulness, then compare time and cost. Five requests are a demonstration, not a statistically reliable ranking.</a:t>
            </a:r>
          </a:p>
          <a:p>
            <a:r>
              <a:t>Sources: https://epoch.ai/benchmarks/about | https://blog.lmarena.ai/blog/2024/arena-hard/ | https://arena.ai/blog/preference-proxy-evaluations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Parameters: what does 7B actually mean?</a:t>
            </a:r>
          </a:p>
          <a:p>
            <a:r>
              <a:t>Parameters are learned numerical values, such as weights, adjusted during training. B means billion: 7B denotes about seven billion parameters. This is different from the number of tokens in a prompt, the context-window size, or user-adjustable generation settings such as temperature. Parameter count is one factor, alongside training data, training method, architecture and inference compute; it is not an IQ score or a universal quality ranking. Mixture-of-experts models have a total parameter count and a smaller subset active for each token. Memory and serving costs depend on precision, architecture, context and deployment as well as count. Not every provider discloses counts; do not invent sizes for closed models. Ask: would you choose a larger model if a smaller one passes your real task more cheaply?</a:t>
            </a:r>
          </a:p>
          <a:p>
            <a:r>
              <a:t>Sources: https://huggingface.co/blog/moe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Parameters are learned numbers. Tokens are text pieces.</a:t>
            </a:r>
          </a:p>
          <a:p>
            <a:r>
              <a:t>Explain the distinction before the thought experiment. Parameters are learned numerical values; they do not map one-to-one to words. Tokens are units processed by the model, often words, subwords, punctuation or bytes depending on the tokenizer. Token IDs index learned representations, which are processed with the rest of the model to produce scores for possible next tokens. Training-token count, parameter count and context-window size are different quantities. A model can generate the same token repeatedly without adding parameters. Ask students which number changes when you paste a longer prompt: input-token count, not model parameter count.</a:t>
            </a:r>
          </a:p>
          <a:p>
            <a:r>
              <a:t>Sources: https://huggingface.co/docs/transformers/main/tokenizer_summary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The AI IQ bell curve</a:t>
            </a:r>
          </a:p>
          <a:p>
            <a:r>
              <a:t>Use the original supplied image. Do not describe this IQ-like scale as a clinical measure of human intelligence or as a permanent ranking.
Use this original image, previously slide 33, to introduce AGI and the possibility of broader model access. Treat it as a dated benchmark illustration, not proof of AGI. Continue immediately to the AGI discussion.</a:t>
            </a:r>
          </a:p>
          <a:p>
            <a:r>
              <a:t>Sources: Earlier Year 4 opening; see retained source notes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AGI: what if everyone can access stronger models?</a:t>
            </a:r>
          </a:p>
          <a:p>
            <a:r>
              <a:t>Explain benchmark coverage and uncertainty. Bring the conversation back to quality, latency, cost and reliability on the student's own task.
Full teaching detail retained from the text version: READ THE EVIDENCE | A model score is a constructed estimate. | Benchmark results | are mapped to an IQ-like scale | Coverage varies | some scores include estimated gaps | YOUR QUESTION | Which model works for our task, budget, and checks? | Source: AI IQ methodology (the site calls IQ a metaphor)
Visual: reused course-library asset fact-check-editorial.jpg; illustrative unless it is an existing screenshot.
Use the preceding original IQ/models image (formerly slide 33) as a discussion prompt. AGI means artificial general intelligence; definitions differ, but the discussion concerns broad capabilities across tasks, not a single benchmark. The chart is an IQ-like benchmark illustration, not clinical human IQ, proof of AGI or a verified current ranking. Broad access to stronger models is a scenario, not a guarantee: pricing, geography, permissions and release policies differ. Ask: if competitors have comparable model access, what remains distinctive about your customer knowledge, workflow, distribution and execution?</a:t>
            </a:r>
          </a:p>
          <a:p>
            <a:r>
              <a:t>Sources: Earlier Year 4 opening; see retained source notes | https://openai.com/charter/</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A smaller model: where would you draw the line?</a:t>
            </a:r>
          </a:p>
          <a:p>
            <a:r>
              <a:t>User-proposed thought experiment, adapted for numerical and conceptual accuracy. Start by asking students to imagine that they regard a very capable 1-trillion-parameter conversational model as conscious. Imagine a sequence of separately constructed, appropriately trained smaller systems: 1T, 100B, 10B, 1B, 100M, 10M, 1M, 100k, 10k, 1k, 100, 10. Each is one-tenth the previous size. For the thought experiment only, imagine language becoming less fluent, then fragmentary, then repetitive, then a tiny set of output labels. These are stipulated behaviours, not empirical capability thresholds. Do not claim that a particular 1B/100M model must hallucinate at a certain rate, or that ten parameters can implement a normal language model. You cannot literally delete 90% of arbitrary weights while retaining the same working architecture; changing width or depth changes the architecture, and pruning or distillation involves additional choices. Ask: at what point, if any, would you attribute consciousness? Is fluent speech your evidence, or something else? Would every matrix calculation qualify? If not, what additional properties matter? What observation would change your view? Invite students to defend a criterion rather than guess a parameter threshold. Distinguish task competence, AGI and subjective experience. Neither this scaling story nor a benchmark score establishes the presence or absence of consciousness. There is scientific and philosophical disagreement about what would count as sufficient evidence.</a:t>
            </a:r>
          </a:p>
          <a:p>
            <a:r>
              <a:t>Sources: Course-owner thought experiment, corrected and framed as hypothetical | https://arxiv.org/abs/2308.08708</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How does a model learn and reply?</a:t>
            </a:r>
          </a:p>
          <a:p>
            <a:r>
              <a:t>Transition from history into mechanism. Students only need a useful mental model; no maths background is assumed.
Full teaching detail retained from the text version: AI FOUNDATIONS | THE MECHANICS | How does a model learn and reply? | Examples become weights. A prompt becomes an output.
Visual: reused course-library asset neural-network-editorial.jpg; illustrative unless it is an existing screenshot.</a:t>
            </a:r>
          </a:p>
          <a:p>
            <a:r>
              <a:t>Sources: Earlier Course 4: From AI Knowledge to AI in Practice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Training is repeated prediction and correction.</a:t>
            </a:r>
          </a:p>
          <a:p>
            <a:r>
              <a:t>Training repeatedly predicts and adjusts weights. Distinguish training from using a trained model; ordinary prompting does not retrain the model for every user.
Brand marks: google, cursor. Asset sources are recorded in assets/logos/sources.json.</a:t>
            </a:r>
          </a:p>
          <a:p>
            <a:r>
              <a:t>Sources: Earlier Course 4: From AI Knowledge to AI in Practice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It generates the reply one piece at a time.</a:t>
            </a:r>
          </a:p>
          <a:p>
            <a:r>
              <a:t>Explain tokens with a short sentence. The next-token process is a simplified account of autoregressive language generation, not every possible AI architecture.
Brand marks: google, cursor. Asset sources are recorded in assets/logos/sources.json.</a:t>
            </a:r>
          </a:p>
          <a:p>
            <a:r>
              <a:t>Sources: Earlier Course 4: From AI Knowledge to AI in Practice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The model can take more than one plausible path.</a:t>
            </a:r>
          </a:p>
          <a:p>
            <a:r>
              <a:t>Ask students to choose between the two potato headlines and explain their choice. A plausible answer still needs facts, audience knowledge and editorial judgment.
Brand marks: cursor. Asset sources are recorded in assets/logos/sources.json.</a:t>
            </a:r>
          </a:p>
          <a:p>
            <a:r>
              <a:t>Sources: Earlier Course 4: From AI Knowledge to AI in Practice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A model call has two sides of the meter.</a:t>
            </a:r>
          </a:p>
          <a:p>
            <a:r>
              <a:t>Input and output both contribute to text API usage. Avoid promising a universal token-to-word ratio or a permanent price. An app subscription may not include API credits.
Worked example: 1,000 input tokens plus 250 output tokens. Cost = 1,000 × input rate + 250 × output rate, with rates expressed per token. Provider rate cards often quote per million tokens. Context includes instructions and conversation material sent with the call. Caching, reasoning and tool costs depend on the model and provider; avoid presenting the simple formula as the full bill for every product.
Brand marks: cursor. Asset sources are recorded in assets/logos/sources.json.</a:t>
            </a:r>
          </a:p>
          <a:p>
            <a:r>
              <a:t>Sources: Earlier Course 4: From AI Knowledge to AI in Practice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AI is not one model.</a:t>
            </a:r>
          </a:p>
          <a:p>
            <a:r>
              <a:t>These are examples of model families, not a leaderboard. Hosted and open-weight models can both be accessed through cloud services. Open weights do not automatically mean unrestricted licensing.
Full teaching detail retained from the text version: THE MODEL LANDSCAPE | AI is not one model. | Model-family examples from the earlier course; compare current versions on your task. | HOSTED | OpenAI / GPT | Anthropic / Claude | Google / Gemini | OPEN WEIGHTS | Meta / Llama | Qwen | DeepSeek | The provider is not the task. Choose by capability, access and constraints.
Visual: reused course-library asset cloud-local-editorial.jpg; illustrative unless it is an existing screenshot.
Workshop focus: Explain two separate choices: model type is the kind of task and inputs/outputs it supports; a specific model/version is the implementation you choose. Text/code models generate language or code; reasoning-focused models are designed or configured to spend more computation on multi-step problems; image/audio systems may generate or understand those media depending on the model; multimodal models combine supported kinds of input or output. These categories overlap: one model can support text, code, reasoning and images. Models of the same type still differ in task quality, latency, cost and context limits. Compare the same real business task. More reasoning time does not guarantee a correct answer.</a:t>
            </a:r>
          </a:p>
          <a:p>
            <a:r>
              <a:t>Sources: Earlier Course 4: From AI Knowledge to AI in Practice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CONTEXT: give the model the right background.</a:t>
            </a:r>
          </a:p>
          <a:p>
            <a:r>
              <a:t>Have a student improve a vague prompt with audience, known facts and a desired action. The context window is the current working material, not guaranteed permanent memory.
Full teaching detail retained from the text version: CONTEXT IS THE WORKING BRIEF | Give the model a real brief, not a vague wish. | Cursor Learn, Context. The example study app and product fact are fictional; verify facts before using a real campaign. | VAGUE REQUEST | Write a post for our app. | USEFUL BRIEF | AUDIENCE | First-year students | VERIFIED FACT | One place for class notes | ACTION | Join the waitlist | Earlier chat, files and tool results can also become context.
Visual: reused course-library asset inference-tokens-photo.jpg; illustrative unless it is an existing screenshot.
Demonstrate a before/after prompt with the same model and supplied schedule. Weak: Write a reply. Better: Draft a 50-word reply to a student requesting a maths session. Use only the schedule below. Ask one question if a detail is missing. Give a small sample schedule and compare the answers for invented dates, prices and claims. The goal is a reusable brief: audience, task, facts, constraints, output format and a check. Students rewrite this example for their own venture.
Workshop focus: CONTEXT is the relevant background the model needs for the task: audience, goal, verified facts, constraints and supplied material. Contrast Make a page with the bike-shop brief on this slide. Supply an actual fictional price list during the demonstration; do not ask the model to invent prices. A booking-request button needs a working destination before it is a real booking flow. Context can include prior messages, documents, images and tool results, depending on what the app sends to the model. The context window is the limit on material processed in the current request, not reliable permanent memory. Relevant context helps; more text is not automatically better. Check the result against the facts you supplied.</a:t>
            </a:r>
          </a:p>
          <a:p>
            <a:r>
              <a:t>Sources: Earlier Course 4: From AI Knowledge to AI in Practice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Cloud can be rented by the task. Local can run on your hardware.</a:t>
            </a:r>
          </a:p>
          <a:p>
            <a:r>
              <a:t>Compare an app, an API call and a local model. Ask which option a simple venture website needs today; it may need no runtime model at all.</a:t>
            </a:r>
          </a:p>
          <a:p>
            <a:r>
              <a:t>Sources: Earlier Course 4: From AI Knowledge to AI in Practice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Open models: choose the task, then the size</a:t>
            </a:r>
          </a:p>
          <a:p>
            <a:r>
              <a:t>Model-card metadata on Hugging Face describes intended tasks, training or tuning, licences and limitations. Distinguish open-weight from open-source: downloadable parameters alone do not satisfy every open-source requirement. Select an instruction-tuned model for ordinary chat and check runtime/format support. Parameter count helps estimate resources, not guarantee capability. Compare representative business tasks before choosing a larger model. The same family may offer several sizes and quantizations.</a:t>
            </a:r>
          </a:p>
          <a:p>
            <a:r>
              <a:t>Sources: https://opensource.org/ai/open-source-ai-definition | https://huggingface.co/docs/hub/model-cards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Open weights, cloud and API are different choices</a:t>
            </a:r>
          </a:p>
          <a:p>
            <a:r>
              <a:t>Open-weight means model parameters are available under a licence. It does not automatically satisfy an open-source definition or allow every use. Check the licence and available code/data. Hosting and interface are separate decisions: open-weight models can run locally or on cloud infrastructure and can be exposed through an API. Local operation requires suitable hardware and maintenance; API use introduces service costs and terms.</a:t>
            </a:r>
          </a:p>
          <a:p>
            <a:r>
              <a:t>Sources: Teaching distinction: licensing, hosting and interface.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More parameters usually need more memory</a:t>
            </a:r>
          </a:p>
          <a:p>
            <a:r>
              <a:t>Illustrative dense-model arithmetic, not a device compatibility guarantee: weight storage in bytes = parameters × bits per parameter / 8. Thus 7B at 16-bit is about 14 decimal GB, while theoretical 4-bit storage is 3.5 GB. Actual quantization includes metadata and may use mixed precision. Runtime buffers and the attention KV cache add memory; longer context and concurrency increase demands. GPU VRAM or shared/unified memory, memory bandwidth and supported acceleration matter more than a vague label such as powerful computer. CPU inference or offloading may work with enough system RAM but can be slow. These numbers describe inference weights, not training requirements. MoE active-parameter count does not replace total stored-weight memory.</a:t>
            </a:r>
          </a:p>
          <a:p>
            <a:r>
              <a:t>Sources: https://huggingface.co/docs/accelerate/usage_guides/model_size_estimator | https://docs.ollama.com/context-length</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Fit the model to the machine you already have</a:t>
            </a:r>
          </a:p>
          <a:p>
            <a:r>
              <a:t>Quantization represents weights with fewer bits and usually reduces memory; it can affect quality and is not a guarantee of speed on every device. More memory enables larger models or longer context; faster supported compute and memory bandwidth help responsiveness. Try a small supported model first. Classroom example: with 8 GB free memory, a hypothetical 70B 4-bit model requiring about 35 GB for weights cannot fit fully there, whereas a 7B 4-bit model might fit only if runtime/context overhead also fits. Do not recommend buying hardware before measuring the workload. A cloud API remains an option when local limits conflict with the task.
Workshop focus: Classroom hardware check: open https://www.canirun.ai/devices and select the matching GPU, Apple chip or phone. Check actual RAM/VRAM in the operating-system settings; a listed device configuration may differ from yours. Use model recommendations as estimates, not measured guarantees. Confirm quantization, runtime support and memory headroom, then test one small model with your actual task. Keep existing advice on memory, quantization and observed speed/quality. Website checked 2026-10-13.
Brand marks: canirun. Asset sources are recorded in assets/logos/sources.json.</a:t>
            </a:r>
          </a:p>
          <a:p>
            <a:r>
              <a:t>Sources: https://huggingface.co/docs/accelerate/usage_guides/model_size_estimator | https://docs.ollama.com/context-length | https://www.canirun.ai/devices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Three tools for running AI locally</a:t>
            </a:r>
          </a:p>
          <a:p>
            <a:r>
              <a:t>Choose one runtime, not all three. LM Studio offers a desktop UI and local server; select a local model rather than a cloud model. Ollama manages model downloads and local serving and also offers cloud features, so check the selected model and mode. llama.cpp provides a lower-level local inference engine with supported quantizations and hardware backends. Models and runtimes are different: installing the app does not mean a suitable model is already downloaded. Use official downloads and check compatibility; the local-AI demo is optional and does not block the website lab.
Brand marks: ollama, lmstudio, llamacpp. Asset sources are recorded in assets/logos/sources.json.</a:t>
            </a:r>
          </a:p>
          <a:p>
            <a:r>
              <a:t>Sources: https://lmstudio.ai/docs/app/offline | https://docs.ollama.com/faq | https://github.com/ggml-org/llama.cpp</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Why run locally? Privacy, offline access and control</a:t>
            </a:r>
          </a:p>
          <a:p>
            <a:r>
              <a:t>A fully local pipeline can avoid sending prompts to a model-provider cloud. Check selected model, cloud fallback, web search, plugins, telemetry, exports, backups and saved logs before making a privacy claim. Local does not mean automatically private, secure or uncensored. Some locally runnable models are advertised as uncensored or less refusal-tuned; this describes their behaviour and configuration, not factual accuracy or the absence of bias. The benefit is greater choice over models, versions and application behaviour. Costs shift to hardware, electricity, storage and maintenance; offline operation still needs an initial app/model download. Students should verify local mode with a harmless airplane-mode test rather than assume the app name guarantees it.</a:t>
            </a:r>
          </a:p>
          <a:p>
            <a:r>
              <a:t>Sources: https://lmstudio.ai/docs/app/offline | https://lmstudio.ai/app-privacy | https://docs.ollama.com/faq</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Run a small model on your phone</a:t>
            </a:r>
          </a:p>
          <a:p>
            <a:r>
              <a:t>Optional five-minute demonstration after downloading in advance. Use the official PocketPal AI site and its App Store/Google Play links. Check device/OS compatibility and free storage. Use the in-app model list and start with a supported small instruction-tuned GGUF model, around 0.5–3B parameters if compatible; size is a starting point, not a universal phone requirement. Download on Wi-Fi, load the model, switch to airplane mode with Wi-Fi also off, and send a new benign prompt. Ask it to draft a 50-word customer reply, then inspect accuracy, response speed, battery and heat. Restore connectivity when finished. If it fails, try a smaller model or context; do not require a new phone. Google AI Edge Gallery is an alternative on-device demo app for Android and iOS; select its supported bundled models. App/runtime and model licences are separate. This research verifies the documented workflow, not performance on the student’s specific phone.
Brand marks: pocketpal. Asset sources are recorded in assets/logos/sources.json.</a:t>
            </a:r>
          </a:p>
          <a:p>
            <a:r>
              <a:t>Sources: https://www.pocketpal.dev/ | https://github.com/a-ghorbani/pocketpal-ai | https://developers.googleblog.com/on-device-function-calling-in-google-ai-edge-gallery/</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What is worth putting online?</a:t>
            </a:r>
          </a:p>
          <a:p>
            <a:r>
              <a:t>Give students two minutes to state a user, problem, promise and action. They will reuse this brief in the lab.
Full teaching detail retained from the text version: OPENING EXERCISE | What is worth putting online? | 01 | Who? | Choose a specific customer or community. | 02 | What? | Name the problem or desired outcome. | 03 | Why? | Explain why they would participate or return. | 04 | Next? | Choose one action they can take on your website. | Write your venture idea in one sentence before choosing a tool.
Visual: reused course-library asset bike-shop.jpg; illustrative unless it is an existing screenshot.
Workshop focus: Offer two equally valid routes: explore a new idea or add one capability to an existing business. Ask students to choose a named customer, one problem and one action. Example: a bike shop spends time answering rough service-price questions, so build an estimate calculator with a clearly labelled estimate and a contact action. A clickable prototype is distinct from a fully integrated operational service.</a:t>
            </a:r>
          </a:p>
          <a:p>
            <a:r>
              <a:t>Sources: Earlier Year 4 opening; see retained source notes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A landing page should answer the buyer in order.</a:t>
            </a:r>
          </a:p>
          <a:p>
            <a:r>
              <a:t>Ask students to read a landing page as a buyer: who it is for, what problem it solves, what evidence supports it, and what to do next. Use this order in the starter rewrite.</a:t>
            </a:r>
          </a:p>
          <a:p>
            <a:r>
              <a:t>Sources: Earlier Course 4: From AI Knowledge to AI in Practice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Models can now use tools.</a:t>
            </a:r>
          </a:p>
          <a:p>
            <a:r>
              <a:t>Combines the former pages 40–42. A tool-capable model can request actions through tools supplied by an application. It has no automatic access to a Google account. An integration, authentication and appropriate permissions are needed. The software executes the requested operation and returns the result. Examples: create or update a Google Doc; check free time or create a Google Calendar event. These are illustrative integrations, not a claim that every chat app supports both. Choose a suitable model, try one real task and inspect the actual document or event as evidence. Use the smallest useful workflow.
Brand marks: googledocs, googlecalendar. Asset sources are recorded in assets/logos/sources.json.</a:t>
            </a:r>
          </a:p>
          <a:p>
            <a:r>
              <a:t>Sources: https://ai.google.dev/gemini-api/docs/function-calling | https://developers.google.com/workspace/docs/api/how-tos/overview | https://developers.google.com/workspace/calendar/api/guides/overview</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Jev: a model for structured decisions.</a:t>
            </a:r>
          </a:p>
          <a:p>
            <a:r>
              <a:t>Jev is TypeSafe AI’s example of a decision-oriented model. The vendor describes typed choices, scores and probabilities rather than free-form generated prose. Illustrative bike-shop routing example: input customer says their brakes squeak; allowed options are repair, sales and other; a possible output is repair plus probabilities. This is a teaching example, not a recorded model response. Surrounding software decides what action follows. Use the existing Jev media clip as a vendor demo and ask students what the input, allowed options and output are. Type safety does not establish factual correctness. Benchmark accuracy, calibration, latency and cost on actual cases; do not present the vendor’s speed or reliability claims as independently proven. The original Rick and Morty Jev meme is restored on the slide. It humorously compares learned decision logic with nested if-statements; it is not a benchmark or a claim that every rule should be replaced with AI.
Brand marks: jev. Asset sources are recorded in assets/logos/sources.json.</a:t>
            </a:r>
          </a:p>
          <a:p>
            <a:r>
              <a:t>Sources: https://typesafe.ai/blog/introducing-system-one-models-and-jev | Original course Jev meme.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An agent connects the steps and checks the result.</a:t>
            </a:r>
          </a:p>
          <a:p>
            <a:r>
              <a:t>Combines former pages 44–46: tool calling, the agent loop and a reviewed change. Illustrative goal: prepare a client meeting. The agent reads the supplied brief, uses a connected Docs tool to prepare an agenda, checks Calendar availability and proposes an event. After approval the application creates it, returns the event identifier/link, and the agent verifies the outcome. Missing information or a tool failure should trigger clarification or a stop, not an invented success. The same pattern applies to a website edit: brief, edit, test, review and publish. A named person owns the final action. Not every task needs an agent loop.
Brand marks: googledocs, googlecalendar. Asset sources are recorded in assets/logos/sources.json.</a:t>
            </a:r>
          </a:p>
          <a:p>
            <a:r>
              <a:t>Sources: https://ai.google.dev/gemini-api/docs/function-calling | Classroom workflow example.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Keep a human in the loop.</a:t>
            </a:r>
          </a:p>
          <a:p>
            <a:r>
              <a:t>Discuss apocalyptic or worst-case AI scenarios as scenarios, not predictions or established outcomes. Connect the concern to concrete design choices: do not hand an AI unrestricted authority over accounts, money, publishing or other consequential operations. A person defines success and limits, sees the evidence and approves important actions before execution. The application enforces permissions, spending limits, stop conditions and logs; asking the model to be careful is not an access-control mechanism. A responsible human must be able to pause the workflow and recover where possible. Human review is one safeguard, not a guarantee against every failure. Ask students which action in their business an AI may do alone, which needs approval and which it should never be allowed to do.</a:t>
            </a:r>
          </a:p>
          <a:p>
            <a:r>
              <a:t>Sources: Class discussion: hypothetical AI risks and practical human oversight.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From a website to a useful product</a:t>
            </a:r>
          </a:p>
          <a:p>
            <a:r>
              <a:t>Adapt Course 2 slides 2, 5 and 6. Ask each student to name the action after a visitor reads their website. A live page is a starting point; a completed useful task gives something to observe.
Full teaching detail retained from the text version: CHOOSE THE TOOLS FOR YOUR PRODUCT | From a website to a useful product | 01 | Idea | A specific user | A real problem | 02 | Action | One useful task | A clear result | 03 | MVP | The smallest flow | Someone can try | 04 | Evidence | Watch what happens | Choose the next edit | Your next feature should help you learn something.
Visual: reused course-library asset agent-tools-editorial.jpg; illustrative unless it is an existing screenshot.
Workshop focus: Introduce the tool tour by showing the actual outcome first. Use a bike-shop example: a page explains servicing, a calculator gives an indicative estimate, a booking request captures interest. Match tools to the next needed capability. The next slides show actual brand marks and roles. No-code and coding routes are alternatives; the course illustrates GitHub/Vercel without requiring every service in the toolbox.</a:t>
            </a:r>
          </a:p>
          <a:p>
            <a:r>
              <a:t>Sources: Course 2: Build Something You Would Use, final 38-slide version, slides 2-19.</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Match the tool to the task</a:t>
            </a:r>
          </a:p>
          <a:p>
            <a:r>
              <a:t>Adapt Course 2 slide 12. These are the original course examples, not a ranking. Compare the required user flow, account access, export options and usage costs. For this lab keep the existing GitHub/Vercel route.
Full teaching detail retained from the text version: CHOOSE THE TOOLS FOR YOUR PRODUCT | Match the tool to the task | Custom workflow | Bubble: prototype the steps and conditions. | Data-driven app | Glide: build around structured records. | Website + content | Webflow: start with the visitor experience. | Structured records | Airtable: organise data and simple workflows. | Existing code | Keep your repository; add the missing capability. | Choose the job first. Then compare the tools.
Visual: reused course-library asset creator-pipeline-editorial.jpg; illustrative unless it is an existing screenshot.
Tool names restored alongside their logos. The slide lists examples, not a requirement to install every service. Current free-tier limits should be checked on the official pricing pages before use.
Brand marks: bubble, glide, webflow, airtable. Asset sources are recorded in assets/logos/sources.json.</a:t>
            </a:r>
          </a:p>
          <a:p>
            <a:r>
              <a:t>Sources: Course 2: Build Something You Would Use, final 38-slide version, slides 2-19.</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Pick one tool for each product job</a:t>
            </a:r>
          </a:p>
          <a:p>
            <a:r>
              <a:t>Adapt Course 2 slide 13. Ask students which layers their first experiment actually needs. Authentication, payments and a database are not prerequisites for the browser-only starter.
Full teaching detail retained from the text version: CHOOSE THE TOOLS FOR YOUR PRODUCT | Pick one tool for each product job | Build | Your existing editor or no-code builder. | Data | Supabase or Airtable: shared records. | Users | Clerk or Supabase Auth: account access. | Hosting | Vercel or Cloudflare: serve the application. | Payments | Stripe or RevenueCat: when payment is needed. | A short stack you understand beats an unused toolbox.
Visual: reused course-library asset cloud-local-editorial.jpg; illustrative unless it is an existing screenshot.
Tool names restored alongside their logos. The slide lists examples, not a requirement to install every service. Current free-tier limits should be checked on the official pricing pages before use.
Brand marks: supabase, airtable, clerk, vercel, cloudflare, stripe, revenuecat. Asset sources are recorded in assets/logos/sources.json.</a:t>
            </a:r>
          </a:p>
          <a:p>
            <a:r>
              <a:t>Sources: Course 2: Build Something You Would Use, final 38-slide version, slides 2-19.</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Measure the action you care about</a:t>
            </a:r>
          </a:p>
          <a:p>
            <a:r>
              <a:t>Adapt Course 2 slide 13. Choose one question first, such as whether a visitor completed the request. A supervised peer test may be enough for the first version; install tracking only when it answers a real question.
Full teaching detail retained from the text version: CHOOSE THE TOOLS FOR YOUR PRODUCT | Measure the action you care about | Analytics | PostHog or Google Analytics: events and journeys. | Behaviour | Clarity or Hotjar: where people get stuck. | Email | Resend: send a useful confirmation or update. | Errors | Sentry: investigate failures in the flow. | Collaboration | GitHub: review and explain the change.
Visual: reused course-library asset transformation-analytics.jpg; illustrative unless it is an existing screenshot.
Tool names restored alongside their logos. The slide lists examples, not a requirement to install every service. Current free-tier limits should be checked on the official pricing pages before use.
Brand marks: posthog, googleanalytics, clarity, hotjar, resend, sentry, github. Asset sources are recorded in assets/logos/sources.json.</a:t>
            </a:r>
          </a:p>
          <a:p>
            <a:r>
              <a:t>Sources: Course 2: Build Something You Would Use, final 38-slide version, slides 2-19.</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Free allowances can support an early test</a:t>
            </a:r>
          </a:p>
          <a:p>
            <a:r>
              <a:t>Adapt Course 2 slides 14-15, rechecked against official pricing on 12 October 2026. These are selected allowances, not complete plans. Supabase Free pauses after a week of inactivity and limits active projects. Workers has CPU limits. Resend also limits domains. Verify terms before a live business launch.
Full teaching detail retained from the text version: CHOOSE THE TOOLS FOR YOUR PRODUCT | Free allowances can support an early test | Supabase | 50,000 monthly active users; 500 MB database. | PostHog | 1 million product analytics events per month. | Cloudflare Workers | 100,000 requests per day on the Free plan. | Resend | 3,000 transactional emails/month; 100/day. | Selected limits checked 12 Oct 2026. Read the full plan before choosing.
Visual: reused course-library asset bike-shop.jpg; illustrative unless it is an existing screenshot.
Tool names restored alongside their logos. The slide lists examples, not a requirement to install every service. Current free-tier limits should be checked on the official pricing pages before use.
Brand marks: supabase, posthog, cloudflare, resend. Asset sources are recorded in assets/logos/sources.json.</a:t>
            </a:r>
          </a:p>
          <a:p>
            <a:r>
              <a:t>Sources: https://supabase.com/pricing | https://posthog.com/pricing | https://developers.cloudflare.com/workers/platform/pricing/ | https://resend.com/pricing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Build one booking request</a:t>
            </a:r>
          </a:p>
          <a:p>
            <a:r>
              <a:t>Adapt Course 2 slide 16. This is the next-feature example, not a claim that the starter creates real bookings. Keep the existing website and GitHub/Vercel route; add shared storage only when requests must persist and email only when useful. Ask which step provides evidence of demand.
Full teaching detail retained from the text version: CHOOSE THE TOOLS FOR YOUR PRODUCT | Build one booking request | 01 | Choose | A subject | A preferred time | 02 | Request | Save the request | Show its status | 03 | Confirm | A visible result | An optional email | Keep the website. Add storage when needed. Make email optional.
Visual: reused course-library asset station-reimagined.jpg; illustrative unless it is an existing screenshot.</a:t>
            </a:r>
          </a:p>
          <a:p>
            <a:r>
              <a:t>Sources: Course 2: Build Something You Would Use, final 38-slide version, slides 2-19.</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Before you subscribe, could you build your own?</a:t>
            </a:r>
          </a:p>
          <a:p>
            <a:r>
              <a:t>For many simple needs, AI-assisted building makes a custom first version practical: a quote calculator, internal tracker, landing page or narrow workflow. You may avoid paying for an entire subscription when you only need one feature. This is not a promise that every service can be replaced for free or that a classroom prototype matches production software. Consider build time, hosting, API usage, maintenance, security, reliability and integrations. Keep payments and other specialist requirements with suitable services when building is not worthwhile. Ask students which subscription or repetitive business task they could replace with a small tool, and define the minimum useful feature.</a:t>
            </a:r>
          </a:p>
          <a:p>
            <a:r>
              <a:t>Sources: Classroom build-versus-buy discussion; example scopes, not a guarantee of zero total cost.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Choose tools you can explain</a:t>
            </a:r>
          </a:p>
          <a:p>
            <a:r>
              <a:t>Adapt Course 2 slide 19. Two-minute pair exercise: explain one choice for the venture, hear an alternative, then record the decision. Connect it to forward deployed engineering: choose from the customer workflow, ship a small change and observe the result.
Full teaching detail retained from the text version: CHOOSE THE TOOLS FOR YOUR PRODUCT | Choose tools you can explain | Job | What must this tool do for your user? | Fit | Why is it suitable for this MVP? | Alternative | What other approach did you consider? | Constraint | Which limit, cost or dependency matters later? | Write one decision before opening the deployment tools.
Visual: reused course-library asset agent-tools-editorial.jpg; illustrative unless it is an existing screenshot.</a:t>
            </a:r>
          </a:p>
          <a:p>
            <a:r>
              <a:t>Sources: Course 2: Build Something You Would Use, final 38-slide version, slides 2-19.</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From your computer to a working URL.</a:t>
            </a:r>
          </a:p>
          <a:p>
            <a:r>
              <a:t>Ask who has deployed before. Pair students with different experience. The following slides explain the tools before the guided exercise.</a:t>
            </a:r>
          </a:p>
          <a:p>
            <a:r>
              <a:t>Sources: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What each tool does</a:t>
            </a:r>
          </a:p>
          <a:p>
            <a:r>
              <a:t>Ask students to match each tool to a verb. Git and GitHub are different; an editor or agent does not automatically publish the website.
Brand marks: github, vercel, git. Asset sources are recorded in assets/logos/sources.json.</a:t>
            </a:r>
          </a:p>
          <a:p>
            <a:r>
              <a:t>Sources: </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What deployment actually means</a:t>
            </a:r>
          </a:p>
          <a:p>
            <a:r>
              <a:t>A static site may need no build step. A framework app may compile or bundle first. Deployment makes a version available through hosting; a custom domain is a separate name for it.
Full teaching detail retained from the text version: DEPLOYMENT ESSENTIALS | What deployment actually means | 01 | Source | Your HTML, CSS | and JavaScript | 02 | Build | Prepare the files | if the app needs it | 03 | Host | Serve a version | from the platform | 04 | Visit | A URL opens it | in a browser | A file saved on your laptop is not yet a shared website.
Visual: reused course-library asset cloud-local-editorial.jpg; illustrative unless it is an existing screenshot.</a:t>
            </a:r>
          </a:p>
          <a:p>
            <a:r>
              <a:t>Sources: </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Meet the project folder</a:t>
            </a:r>
          </a:p>
          <a:p>
            <a:r>
              <a:t>Open the downloadable starter and point to each file. README and .gitignore help the team; they are not page content. No package manager is needed for this starter.
Full teaching detail retained from the text version: DEPLOYMENT ESSENTIALS | Meet the project folder | venture-site/ |   index.html     page structure |   styles.css     appearance |   app.js         browser behaviour |   README.md      how to run it |   .gitignore     files Git ignores | Start small. | Find the headline. | Find the button. | Find its behaviour. | Explain one edit.
Visual: reused course-library asset coding-agent-editorial.jpg; illustrative unless it is an existing screenshot.</a:t>
            </a:r>
          </a:p>
          <a:p>
            <a:r>
              <a:t>Sources: </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This is the page you will deploy</a:t>
            </a:r>
          </a:p>
          <a:p>
            <a:r>
              <a:t>Open the starter from the course resources. This is an actual screenshot of the provided example. Try the plan interaction first; later change the audience and promise while keeping the action working.</a:t>
            </a:r>
          </a:p>
          <a:p>
            <a:r>
              <a:t>Sources: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Frontend, backend and database</a:t>
            </a:r>
          </a:p>
          <a:p>
            <a:r>
              <a:t>Demonstrate that refreshing the starter clears the plan: it is computed in the browser and not stored. A real booking request would need an intentional backend or external service.</a:t>
            </a:r>
          </a:p>
          <a:p>
            <a:r>
              <a:t>Sources: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Local, preview and production</a:t>
            </a:r>
          </a:p>
          <a:p>
            <a:r>
              <a:t>Show three tabs for the same page if possible. Localhost on another student's laptop points to their own laptop. A preview may require permission depending on protection settings.</a:t>
            </a:r>
          </a:p>
          <a:p>
            <a:r>
              <a:t>Sources: https://vercel.com/docs/deployments/environments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Three windows you will use</a:t>
            </a:r>
          </a:p>
          <a:p>
            <a:r>
              <a:t>Demonstrate opening a terminal in the project folder. A command runs in a particular directory. Students can use their editor's source-control interface instead of memorising every command.
Full teaching detail retained from the text version: DEPLOYMENT ESSENTIALS | Three windows you will use | Editor | Find files, edit text, inspect the agent's changes. | Terminal | Run a command in the project directory. | Browser | Check the appearance and complete the action. | First habit | Read the current folder before running a command.
Visual: reused course-library asset coding-agent-editorial.jpg; illustrative unless it is an existing screenshot.</a:t>
            </a:r>
          </a:p>
          <a:p>
            <a:r>
              <a:t>Sources: </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Git and GitHub are different</a:t>
            </a:r>
          </a:p>
          <a:p>
            <a:r>
              <a:t>Saving a file, committing it and pushing it are separate actions. Show the same commit identifier locally and on GitHub.
Brand marks: github, git. Asset sources are recorded in assets/logos/sources.json.</a:t>
            </a:r>
          </a:p>
          <a:p>
            <a:r>
              <a:t>Sources: https://git-scm.com/book/en/v2/Getting-Started-Git-Basics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A branch gives a change its own path</a:t>
            </a:r>
          </a:p>
          <a:p>
            <a:r>
              <a:t>Use improve-headline as the branch name. A pull request belongs to the Git hosting workflow. Verify the Vercel production branch; main is the class example.</a:t>
            </a:r>
          </a:p>
          <a:p>
            <a:r>
              <a:t>Sources: https://docs.github.com/en/pull-requests/collaborating-with-pull-requests/proposing-changes-to-your-work-with-pull-requests/about-pull-requests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Read the diff before trusting the summary</a:t>
            </a:r>
          </a:p>
          <a:p>
            <a:r>
              <a:t>Explain removed and added lines. Ask a student to describe this change without using technical jargon. Review actual files, not only the agent's report.
Full teaching detail retained from the text version: REVIEW THE ACTUAL CHANGE | Read the diff before trusting the summary | - &lt;h1&gt;Welcome to our website&lt;/h1&gt; | + &lt;h1&gt;Get ready for your next maths exam&lt;/h1&gt; | What changed? Why? Does the page still work? | Unexpected file changes deserve an explanation.
Visual: reused course-library asset fact-check-editorial.jpg; illustrative unless it is an existing screenshot.</a:t>
            </a:r>
          </a:p>
          <a:p>
            <a:r>
              <a:t>Sources: </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Record and share one small change</a:t>
            </a:r>
          </a:p>
          <a:p>
            <a:r>
              <a:t>These commands assume Git is installed, the repository is cloned, origin exists, and authentication works. Explain each command. Do not have students paste them into an unrelated repository.
Brand marks: git. Asset sources are recorded in assets/logos/sources.json.</a:t>
            </a:r>
          </a:p>
          <a:p>
            <a:r>
              <a:t>Sources: https://git-scm.com/book/en/v2/Git-Basics-Recording-Changes-to-the-Repository</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One task. Clear constraints. A visible check.</a:t>
            </a:r>
          </a:p>
          <a:p>
            <a:r>
              <a:t>Read this prompt aloud, then ask students to adapt the audience and message. The constraints fit this simple starter; real projects may need different boundaries.</a:t>
            </a:r>
          </a:p>
          <a:p>
            <a:r>
              <a:t>Sources: </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Before you run the project</a:t>
            </a:r>
          </a:p>
          <a:p>
            <a:r>
              <a:t>For this starter open index.html or serve the folder with a local server. Framework examples often need Node and a package manager; do not add them to this static starter just for the exercise.
Full teaching detail retained from the text version: DEPLOYMENT ESSENTIALS | Before you run the project | Read README | Find the expected setup and run commands. | Check the folder | Confirm you are in the project you intend to edit. | Understand scripts | Know what an install, build or dev command does. | Keep it bounded | Run the smallest check that proves the change.
Visual: reused course-library asset local-gpu-editorial.jpg; illustrative unless it is an existing screenshot.</a:t>
            </a:r>
          </a:p>
          <a:p>
            <a:r>
              <a:t>Sources: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First deployment: import your repository</a:t>
            </a:r>
          </a:p>
          <a:p>
            <a:r>
              <a:t>Walk the dashboard live. Select only the intended repository. UI labels can change; the durable choices are repository, root directory, build/output and environment.
Brand marks: github, vercel. Asset sources are recorded in assets/logos/sources.json.</a:t>
            </a:r>
          </a:p>
          <a:p>
            <a:r>
              <a:t>Sources: https://vercel.com/docs/git</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Four settings to recognise</a:t>
            </a:r>
          </a:p>
          <a:p>
            <a:r>
              <a:t>Contrast a plain static site with a framework app. Prefer detected defaults only when they match the project. A monorepo may require a subfolder as root.</a:t>
            </a:r>
          </a:p>
          <a:p>
            <a:r>
              <a:t>Sources: https://vercel.com/docs/builds/configure-a-build</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Our starter needs no build command</a:t>
            </a:r>
          </a:p>
          <a:p>
            <a:r>
              <a:t>For the current Vercel Other preset, an empty build command serves static files; check the output selection resolves to the root containing index.html. The starter README contains the same instructions.</a:t>
            </a:r>
          </a:p>
          <a:p>
            <a:r>
              <a:t>Sources: https://vercel.com/docs/builds/configure-a-build</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Next deployment: preview a branch</a:t>
            </a:r>
          </a:p>
          <a:p>
            <a:r>
              <a:t>After the first production import, create a feature branch for the second change. With Git integration configured, branch pushes produce deployments. Inspect the linked commit instead of guessing from the URL.
Brand marks: github, vercel. Asset sources are recorded in assets/logos/sources.json.</a:t>
            </a:r>
          </a:p>
          <a:p>
            <a:r>
              <a:t>Sources: https://vercel.com/docs/git</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Make sure your reviewer can open it</a:t>
            </a:r>
          </a:p>
          <a:p>
            <a:r>
              <a:t>A working preview in your own logged-in browser may be inaccessible to classmates. Use the project's intended sharing settings. Do not ask students to expose private data simply to make a link open.
Full teaching detail retained from the text version: DEPLOYMENT ESSENTIALS | Make sure your reviewer can open it | Correct URL | Share the preview for the intended commit. | Access | Check whether deployment protection requires login. | Fresh session | Test in a private browser window or with a peer. | Clear request | Give the reviewer one task to complete.
Visual: reused course-library asset human-agent-team-editorial.jpg; illustrative unless it is an existing screenshot.</a:t>
            </a:r>
          </a:p>
          <a:p>
            <a:r>
              <a:t>Sources: https://vercel.com/docs/deployment-protection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Five checks before you call it finished</a:t>
            </a:r>
          </a:p>
          <a:p>
            <a:r>
              <a:t>Use the session-plan preview as the test action. The browser should show a result without claiming that a real booking was saved. Native required fields should explain missing input.
Full teaching detail retained from the text version: DEPLOYMENT ESSENTIALS | Five checks before you call it finished | Content | The audience, promise and next action are clear. | Layout | Read it on a narrow screen without side scrolling. | Interaction | Click, submit, reset, and try an empty field. | Keyboard | Tab to controls and activate them. | Evidence | Record the URL, commit and one observation.
Visual: reused course-library asset mobile-testing-photo.jpg; illustrative unless it is an existing screenshot.</a:t>
            </a:r>
          </a:p>
          <a:p>
            <a:r>
              <a:t>Sources: </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Which layer failed?</a:t>
            </a:r>
          </a:p>
          <a:p>
            <a:r>
              <a:t>The static starter has no server function; runtime logs matter when a backend is added. Ask students to read the first meaningful error and identify its layer before asking an agent to change anything.</a:t>
            </a:r>
          </a:p>
          <a:p>
            <a:r>
              <a:t>Sources: https://vercel.com/docs/observability/runtime-logs</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Common failures and the first useful check</a:t>
            </a:r>
          </a:p>
          <a:p>
            <a:r>
              <a:t>Run a deliberate broken CSS-path demonstration in a branch. Case differences in file names may work locally but fail when deployed. Change one suspected cause at a time.</a:t>
            </a:r>
          </a:p>
          <a:p>
            <a:r>
              <a:t>Sources: </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Environment variables are deployment settings</a:t>
            </a:r>
          </a:p>
          <a:p>
            <a:r>
              <a:t>Explain the concept without creating a real credential. The starter needs none. In real apps, check each framework's rules for client-exposed variables.</a:t>
            </a:r>
          </a:p>
          <a:p>
            <a:r>
              <a:t>Sources: https://vercel.com/docs/environment-variables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Browser code is visible to the visitor</a:t>
            </a:r>
          </a:p>
          <a:p>
            <a:r>
              <a:t>Students often confuse an environment-variable name with secrecy. Explain that client-side code can be downloaded by the visitor. If a real credential is exposed, rotate it and remove the exposure. This is preparation for later agentic apps; the starter uses no keys.
Full teaching detail retained from the text version: A PRACTICAL BOUNDARY | Browser code is visible to the visitor | A private API key belongs in server-side configuration. | Putting a key in app.js makes it public. | A variable is not secret if your framework bundles it for the browser. | Use placeholder values in examples. Keep real keys out of Git.
Visual: reused course-library asset fact-check-editorial.jpg; illustrative unless it is an existing screenshot.</a:t>
            </a:r>
          </a:p>
          <a:p>
            <a:r>
              <a:t>Sources: https://vercel.com/docs/environment-variables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Publish the version you reviewed</a:t>
            </a:r>
          </a:p>
          <a:p>
            <a:r>
              <a:t>For the class repository the production branch is main. Check that setting in the project. A merge triggers a production deployment in the connected Git workflow; verify the actual result.</a:t>
            </a:r>
          </a:p>
          <a:p>
            <a:r>
              <a:t>Sources: https://vercel.com/docs/git</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A URL, a domain and hosting</a:t>
            </a:r>
          </a:p>
          <a:p>
            <a:r>
              <a:t>Domain purchase is not required. If demonstrating an existing owned domain, use the exact records Vercel gives for that domain; never paste a universal record from an old slide.
Brand marks: vercel. Asset sources are recorded in assets/logos/sources.json.</a:t>
            </a:r>
          </a:p>
          <a:p>
            <a:r>
              <a:t>Sources: https://vercel.com/docs/domains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Undo a bad release in two places</a:t>
            </a:r>
          </a:p>
          <a:p>
            <a:r>
              <a:t>A platform rollback changes what serves traffic; it does not automatically undo source code or database changes. Practice with a harmless headline change. Use a revert commit on shared history.
Brand marks: git. Asset sources are recorded in assets/logos/sources.json.</a:t>
            </a:r>
          </a:p>
          <a:p>
            <a:r>
              <a:t>Sources: https://vercel.com/docs/instant-rollback | https://git-scm.com/docs/git-revert</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Know what can create a bill</a:t>
            </a:r>
          </a:p>
          <a:p>
            <a:r>
              <a:t>No purchase is required for the static class starter itself. Account eligibility and platform plan rules differ. An AI subscription is not a universal credit for every API or hosting service.
Full teaching detail retained from the text version: DEPLOYMENT ESSENTIALS | Know what can create a bill | Hosting | Traffic, compute and platform plan limits. | AI API | Requests, input/output usage and model choice. | Services | Database, email and storage when you add them. | Your habit | Read current limits; set usage alerts where available. | Estimate the cost of one useful completed task, including retries.
Visual: reused course-library asset cloud-local-editorial.jpg; illustrative unless it is an existing screenshot.</a:t>
            </a:r>
          </a:p>
          <a:p>
            <a:r>
              <a:t>Sources: https://vercel.com/docs/spend-management</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Start an evidence trail from the first session</a:t>
            </a:r>
          </a:p>
          <a:p>
            <a:r>
              <a:t>This is a suggested way to organise learning evidence across the minor; it does not replace the four assessed products or add a new grading weight. Relate evidence to the five experience steps. Each student should be able to explain their own contribution and distinguish research observations from AI-generated suggestions.
Full teaching detail retained from the text version: YOUR MODULE WORK AND EVIDENCE | Start an evidence trail from the first session | Customer | The person, experience and problem you are working on. | Decision | Your tool choice, alternative and reason. | Experiment | What you tried and what actually happened. | Reflection | What changed in your venture and what comes next. | Today: a live link, a reviewed change and one real observation.
Visual: reused course-library asset fact-check-editorial.jpg; illustrative unless it is an existing screenshot.</a:t>
            </a:r>
          </a:p>
          <a:p>
            <a:r>
              <a:t>Sources: User-supplied Minor Digital Skills brief: 0403EE, Entrepreneurial Essentials, 7 EC, 196 hours.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Publish. Change. Review. Recover.</a:t>
            </a:r>
          </a:p>
          <a:p>
            <a:r>
              <a:t>Allow 75-100 minutes for the full lab. Students work in pairs and exchange builder/reviewer roles. The downloadable lab sheet contains setup, commands, a checklist and evidence fields.</a:t>
            </a:r>
          </a:p>
          <a:p>
            <a:r>
              <a:t>Sources: </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Write the page before choosing the tool</a:t>
            </a:r>
          </a:p>
          <a:p>
            <a:r>
              <a:t>Write the venture sentence before editing the starter. A clear message makes the first change purposeful.
Full teaching detail retained from the text version: BUILD LAB | Write the page before choosing the tool | 01 | Audience | For [specific customer]... | 02 | Problem | ...who needs [specific outcome]... | 03 | Promise | ...our venture offers [clear solution]... | 04 | Action | ...so the visitor can [one next step]. | Use this sentence as the first draft of your homepage.
Visual: reused course-library asset inference-tokens-photo.jpg; illustrative unless it is an existing screenshot.</a:t>
            </a:r>
          </a:p>
          <a:p>
            <a:r>
              <a:t>Sources: Earlier Year 4 opening; see retained source notes</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Checkpoint 1: get the starter online</a:t>
            </a:r>
          </a:p>
          <a:p>
            <a:r>
              <a:t>Expected evidence: a repository URL and a deployment URL that a peer can open. Students without Git installed can create a repo and upload the starter through GitHub's browser UI.
Brand marks: github, vercel. Asset sources are recorded in assets/logos/sources.json.</a:t>
            </a:r>
          </a:p>
          <a:p>
            <a:r>
              <a:t>Sources: </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Checkpoint 2: make a reviewed change</a:t>
            </a:r>
          </a:p>
          <a:p>
            <a:r>
              <a:t>Expected evidence: a branch commit and preview link. The agent may help, but the student must explain what changed. Confirm the live preview serves the expected commit.</a:t>
            </a:r>
          </a:p>
          <a:p>
            <a:r>
              <a:t>Sources: </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Checkpoint 3: watch a peer use it</a:t>
            </a:r>
          </a:p>
          <a:p>
            <a:r>
              <a:t>Peer testing is a usability check. Ask each pair to record an observation in the lab sheet. Distinguish a completed task from proof that a real customer will buy.
Full teaching detail retained from the text version: BUILD, TEST AND PUBLISH | Checkpoint 3: watch a peer use it | Give a task | Create a maths session plan for next week. | Stay quiet | Watch the first click and any hesitation. | Ask | What did you expect to happen? | Improve | Fix one issue and repeat the task. | Expected time: 10-15 minutes.
Visual: reused course-library asset human-agent-team-editorial.jpg; illustrative unless it is an existing screenshot.</a:t>
            </a:r>
          </a:p>
          <a:p>
            <a:r>
              <a:t>Sources: </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Checkpoint 4: release and recover</a:t>
            </a:r>
          </a:p>
          <a:p>
            <a:r>
              <a:t>Never deliberately break a live business for this exercise. Use the class practice repo. Students can demonstrate a revert in a branch and explain platform rollback if their account does not offer it.</a:t>
            </a:r>
          </a:p>
          <a:p>
            <a:r>
              <a:t>Sources: </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Diagnose the problem before asking for a fix</a:t>
            </a:r>
          </a:p>
          <a:p>
            <a:r>
              <a:t>Answers: A check deployment protection/access; B inspect the CSS path and network response; C check branch, deployment status and commit; D inspect the diff and run a concrete user task. Accept other evidence-backed diagnoses.
Full teaching detail retained from the text version: BUILD, TEST AND PUBLISH | Diagnose the problem before asking for a fix | A | The preview opens for you but your partner sees login. | B | The page loads, but the layout has no styling. | C | The feature works locally but production is unchanged. | D | An agent says it is done but cannot name a test. | Pairs: name the layer, then choose one check.
Visual: reused course-library asset fact-check-editorial.jpg; illustrative unless it is an existing screenshot.</a:t>
            </a:r>
          </a:p>
          <a:p>
            <a:r>
              <a:t>Sources: </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Four links and one lesson</a:t>
            </a:r>
          </a:p>
          <a:p>
            <a:r>
              <a:t>Collect the repository, commit, preview and production links plus one observed issue and its fix. These are workshop evidence, not replacements for official module assessment.</a:t>
            </a:r>
          </a:p>
          <a:p>
            <a:r>
              <a:t>Sources: Earlier Year 4 opening; see retained source notes</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Can you explain the system without the agent?</a:t>
            </a:r>
          </a:p>
          <a:p>
            <a:r>
              <a:t>Suggested answers: a save changes the working file, a commit records a snapshot; Git tracks history, GitHub shares it, Vercel hosts; preview lets you test a candidate; credentials stay server-side; rollback does not itself fix the repository or reverse database changes. Use this as a formative exit check.</a:t>
            </a:r>
          </a:p>
          <a:p>
            <a:r>
              <a:t>Sources: </a:t>
            </a: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Could you explain what you just shipped?</a:t>
            </a:r>
          </a:p>
          <a:p>
            <a:r>
              <a:t>Allow three minutes. For confidence, 1 means I need help and 5 means I can explain it to someone else. Confidence is not a grade. Give pairs 30 seconds each, then take two unresolved questions. Revisit those points before the next course.
Full teaching detail retained from the text version: A QUICK SHOW OF HANDS | Could you explain what you just shipped? | 01 | Show 1-5 fingers: how confident do you feel? | 02 | Raise your hand if a partner opened your live link. | 03 | Raise your hand if you found and fixed an issue. | Turn to a partner: one thing learned, one thing still unclear.
Visual: reused course-library asset human-agent-team-editorial.jpg; illustrative unless it is an existing screenshot.</a:t>
            </a:r>
          </a:p>
          <a:p>
            <a:r>
              <a:t>Sources: Class engagement</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One idea can become a content system</a:t>
            </a:r>
          </a:p>
          <a:p>
            <a:r>
              <a:t>Preview the final course: a real customer insight becomes a script, asset and measured post. Connect the call to action to the website students just deployed.
Full teaching detail retained from the text version: FROM SHARED COURSE 4 | One idea can become a content system | 01 | Source | Start with a real customer question or conversation. | 02 | Create | Draft a script and adapt it for each useful format. | 03 | Review | Check claims, rights, quality, and the next action. | 04 | Learn | Measure response and improve the next version. | A preview of the automated content creation course; adapted from the supplied 70-slide deck.
Visual: reused course-library asset creator-pipeline-editorial.jpg; illustrative unless it is an existing screenshot.</a:t>
            </a:r>
          </a:p>
          <a:p>
            <a:r>
              <a:t>Sources: Earlier Year 4 opening; see retained source notes</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Give the live page one useful capability.</a:t>
            </a:r>
          </a:p>
          <a:p>
            <a:r>
              <a:t>Close with the next progression: an agent helps add one useful feature, workflows connect repeated tasks, and content brings the right audience to the product. Ask students to name their next test.
Full teaching detail retained from the text version: THE NEXT COURSE | Give the live page | one useful capability. | Bring a user problem, a working URL and one observed question.
Visual: reused course-library asset agent-tools-editorial.jpg; illustrative unless it is an existing screenshot.
Workshop focus: Students choose one next addition for their existing venture or new idea. A quote calculator can be browser-only; submitted leads and shared bookings need a real data flow. Explain the next tool only when its job is needed. Supabase is a data option, Resend an email option, Stripe a payment option; installation of all three is not an assignment. End by asking each student to share their link and explain the benefit in one sentence.
Brand marks: supabase, resend, stripe. Asset sources are recorded in assets/logos/sources.json.</a:t>
            </a:r>
          </a:p>
          <a:p>
            <a:r>
              <a:t>Sources: </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Five steps for your own business case</a:t>
            </a:r>
          </a:p>
          <a:p>
            <a:r>
              <a:t>Use the five assessed experience steps from the supplied brief. Students should connect each technical choice to their own venture, relevant research and customer evidence. Experimenting with current technologies runs across these five steps.
Full teaching detail retained from the text version: WELCOME | Five steps for your own business case | 1. Strategy | Experience Disruptive Strategy: what changes? | 2. Value | Experience Value Proposition: why participate? | 3. Technology | Experience Technologies and Processes: how? | 4. Organisation | Experience Leadership and Organisation: who? | 5. Business model | Experience Business Model: where is the value? | Bring these five questions back whenever you choose a tool.
Visual: reused course-library asset human-agent-team-editorial.jpg; illustrative unless it is an existing screenshot.</a:t>
            </a:r>
          </a:p>
          <a:p>
            <a:r>
              <a:t>Sources: User-supplied Minor Digital Skills brief: 0403EE, Entrepreneurial Essentials, 7 EC, 196 hours.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Today is one part of a broader minor</a:t>
            </a:r>
          </a:p>
          <a:p>
            <a:r>
              <a:t>Map the supplied 15-workshop plan: intro; AI deep dive; Google/Facebook Ads and SEO; email, social and growth; analytics; e-commerce/lead generation; Upwork/Fiverr; guest lecture; influencers; blockchain; crypto; NFTs/DeFi; day trading; AI update; recap/cases. This deck develops the AI, website and workflow foundation. Dedicated sessions and evidence are still needed for the other topics. Workshop dates come from programme management; assessment chances from Google Classroom.
Full teaching detail retained from the text version: YOUR MODULE WORK AND EVIDENCE | Today is one part of a broader minor | Discover | AI tools, customer needs and experience strategy. | Reach | Ads, SEO, email, organic social and influencers. | Measure | Analytics, e-commerce and lead generation. | Coordinate | Contractors, guest expertise and team workflows. | Experiment | Blockchain, crypto, NFTs, DeFi and day trading. | This session builds the website foundation for your venture.
Visual: reused course-library asset marketing-channels-editorial.jpg; illustrative unless it is an existing screenshot.</a:t>
            </a:r>
          </a:p>
          <a:p>
            <a:r>
              <a:t>Sources: User-supplied Minor Digital Skills brief: 0403EE, Entrepreneurial Essentials, 7 EC, 196 hours.</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Four assessed parts of the module</a:t>
            </a:r>
          </a:p>
          <a:p>
            <a:r>
              <a:t>Weights are from the supplied 7 EC module brief and sum to 100%. Each part and the overall module require at least 5.5. The insufficient participation descriptor includes attendance below 90%; attendance alone does not demonstrate active contribution. The product statements and grade-band descriptions differ for presence, advertising and experimentation. The next slides show the product-statement targets, not a newly invented passing rubric.
Brand marks: google, facebook. Asset sources are recorded in assets/logos/sources.json.</a:t>
            </a:r>
          </a:p>
          <a:p>
            <a:r>
              <a:t>Sources: User-supplied Minor Digital Skills brief: 0403EE, Entrepreneurial Essentials, 7 EC, 196 hours.</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Digital presence: build it and keep it active</a:t>
            </a:r>
          </a:p>
          <a:p>
            <a:r>
              <a:t>This is the Digital Presence product statement, worth 30%. Proper profile setup includes logo, hero image, description and contact details. The sufficient/good grade bands describe fewer accounts or posts than the headline target; resolve that discrepancy when issuing the definitive rubric. The live starter for today is a first step, not the completed module deliverable.
Full teaching detail retained from the text version: YOUR MODULE WORK AND EVIDENCE | Digital presence: build it and keep it active | Website | A fully functional website for your business. | Measurement | Google Analytics implemented. | Social profiles | At least three properly configured accounts. | Activity | One month; at least 12 posts on each account. | Save the URLs, profile screenshots and dated activity evidence.
Visual: reused course-library asset marketing-channels-editorial.jpg; illustrative unless it is an existing screenshot.
Brand marks: googleanalytics. Asset sources are recorded in assets/logos/sources.json.</a:t>
            </a:r>
          </a:p>
          <a:p>
            <a:r>
              <a:t>Sources: User-supplied Minor Digital Skills brief: 0403EE, Entrepreneurial Essentials, 7 EC, 196 hours.</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Advertising: plan, run, learn and improve</a:t>
            </a:r>
          </a:p>
          <a:p>
            <a:r>
              <a:t>The supplied Digital Advertising product statement is worth 20% and calls for one campaign on each platform, with optimisation. Its sufficient/good descriptors mention one campaign, so do not present those bands as identical to the product target. Budget and campaign arrangements belong in the dedicated advertising brief; this slide does not initiate a campaign.
Full teaching detail retained from the text version: YOUR MODULE WORK AND EVIDENCE | Advertising: plan, run, learn and improve | Platforms | At least one Facebook Ads and one Google Ads campaign. | Setup | Define the audience, objective and ad creative. | Optimisation | Record what you changed and the reason. | Evidence | Show setup, results and the next decision. | Connect the ad promise to the experience on your website.
Visual: reused course-library asset transformation-analytics.jpg; illustrative unless it is an existing screenshot.
Brand marks: google, facebook. Asset sources are recorded in assets/logos/sources.json.</a:t>
            </a:r>
          </a:p>
          <a:p>
            <a:r>
              <a:t>Sources: User-supplied Minor Digital Skills brief: 0403EE, Entrepreneurial Essentials, 7 EC, 196 hours.</a:t>
            </a: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Experimentation: understand it and show evidence</a:t>
            </a:r>
          </a:p>
          <a:p>
            <a:r>
              <a:t>The supplied Experimentation product statement is worth 35%. Its sufficient band asks only for accounts, whereas the product statement specifies transactions and its excellent band mentions earnings. Preserve that distinction; do not imply that profits are assured or that students must trade during this introductory class. Cover the concepts, practical arrangements and assessment interpretation in the dedicated sessions. Do not invent an additional DeFi transaction requirement.
Full teaching detail retained from the text version: YOUR MODULE WORK AND EVIDENCE | Experimentation: understand it and show evidence | Understand | Blockchain, crypto, NFTs, DeFi and day trading. | Create | Create and upload one NFT, as stated in the brief. | Try | One day-trading trade; buy and sell cryptocurrency. | Document | Your account screenshots or short transaction videos. | Explain what happened, what it demonstrates and what you learned.
Visual: reused course-library asset agent-commerce-editorial.jpg; illustrative unless it is an existing screenshot.</a:t>
            </a:r>
          </a:p>
          <a:p>
            <a:r>
              <a:t>Sources: User-supplied Minor Digital Skills brief: 0403EE, Entrepreneurial Essentials, 7 EC, 196 hours.</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Take the five steps into the real world</a:t>
            </a:r>
          </a:p>
          <a:p>
            <a:r>
              <a:t>The outdoor business safari is part of the supplied module purpose. This is a suggested learning activity, not a newly weighted submission. Distinguish observations from assumptions; use appropriate customer research and connect the finding to the five experience steps.
Full teaching detail retained from the text version: YOUR MODULE WORK AND EVIDENCE | Take the five steps into the real world | Observe | Use the outdoor business safari to study an experience. | Ask | What do customers do, value and share? | Map | Look at strategy, value, technology, people and model. | Apply | Bring one supported insight into your own venture. | Pair discussion: which business creates an experience worth studying?
Visual: reused course-library asset bike-shop.jpg; illustrative unless it is an existing screenshot.</a:t>
            </a:r>
          </a:p>
          <a:p>
            <a:r>
              <a:t>Sources: User-supplied Minor Digital Skills brief: 0403EE, Entrepreneurial Essentials, 7 EC, 196 hours.</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Plan for 196 hours across the full module</a:t>
            </a:r>
          </a:p>
          <a:p>
            <a:r>
              <a:t>These workload figures come directly from the 7 EC brief and total 196 hours. They describe the full minor, not this presentation or a single class. Programme management sets workshop dates. Google Classroom announces assessment chances. Prepare before workshops using the assigned resources and bring your own venture materials.</a:t>
            </a:r>
          </a:p>
          <a:p>
            <a:r>
              <a:t>Sources: User-supplied Minor Digital Skills brief: 0403EE, Entrepreneurial Essentials, 7 EC, 196 hours.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SOTA spotlight: AI content creation</a:t>
            </a:r>
          </a:p>
          <a:p>
            <a:r>
              <a:t>Keep the creative-tool spotlight from Course 4. Demonstrate the workflow brief, generate, review, improve. This is a preview of the later content course; SOTA is task-specific, not a verified universal product ranking.
Full teaching detail retained from the text version: CREATOR TOOL SPOTLIGHT | SOTA spotlight: AI content creation | Higgsfield official: higgsfield.ai/apps and higgsfield.ai/supercomputer-intro · features and access can change. | H | HIGGSFIELD | SOUL | CINEMA STUDIO | SUPERCOMPUTER | A creative suite for making | and transforming image and video content. | GENERATE | Create images and video | DIRECT | Use tools, presets and templates | REFINE | Edit, extend and make variations | Try it as a workflow: brief → generate → review → improve. | Judge the result against the audience, message, rights and real call to action.
Visual: reused course-library asset content-styles-editorial.jpg; illustrative unless it is an existing screenshot.</a:t>
            </a:r>
          </a:p>
          <a:p>
            <a:r>
              <a:t>Sources: Earlier Course 4: From AI Knowledge to AI in Practice</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Read the AI market chart</a:t>
            </a:r>
          </a:p>
          <a:p>
            <a:r>
              <a:t>Name the measured population and omissions. Ask which recurring customer problem appears to generate willingness to pay.</a:t>
            </a:r>
          </a:p>
          <a:p>
            <a:r>
              <a:t>Sources: Earlier Year 4 opening; see retained source notes</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When software can spend.</a:t>
            </a:r>
          </a:p>
          <a:p>
            <a:r>
              <a:t>Optional extension from the full Course 4 opening. Explain agentic commerce as a capability preview. The introductory deployment lab does not require a wallet or payment.</a:t>
            </a:r>
          </a:p>
          <a:p>
            <a:r>
              <a:t>Sources: Earlier Course 4: From AI Knowledge to AI in Practice</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HTTP 402: the web asks to be paid.</a:t>
            </a:r>
          </a:p>
          <a:p>
            <a:r>
              <a:t>Explain HTTP 402 as a payment-required status used by protocols such as x402. The server and client must implement a compatible flow; the status code alone does not make a payment.
Brand marks: openai, google, stripe. Asset sources are recorded in assets/logos/sources.json.</a:t>
            </a:r>
          </a:p>
          <a:p>
            <a:r>
              <a:t>Sources: Earlier Course 4: From AI Knowledge to AI in Practice</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Give the agent a wallet with a limit.</a:t>
            </a:r>
          </a:p>
          <a:p>
            <a:r>
              <a:t>Use the EUR 50 example as a hypothetical budget. The teaching point is bounded authorisation and records, not a request to deposit funds.
Brand marks: coinbase, google. Asset sources are recorded in assets/logos/sources.json.</a:t>
            </a:r>
          </a:p>
          <a:p>
            <a:r>
              <a:t>Sources: Earlier Course 4: From AI Knowledge to AI in Practice</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Agents can buy services from other agents.</a:t>
            </a:r>
          </a:p>
          <a:p>
            <a:r>
              <a:t>Discuss a system buying an API service as part of a workflow. Ask which result and receipt a human would need to inspect.
Brand marks: coinbase. Asset sources are recorded in assets/logos/sources.json.</a:t>
            </a:r>
          </a:p>
          <a:p>
            <a:r>
              <a:t>Sources: Earlier Course 4: From AI Knowledge to AI in Practice</a:t>
            </a: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The agent can research, pay and bring back options.</a:t>
            </a:r>
          </a:p>
          <a:p>
            <a:r>
              <a:t>Return to the business problem: an agent researches options within limits and brings back evidence. Students can simulate this workflow without moving money.</a:t>
            </a:r>
          </a:p>
          <a:p>
            <a:r>
              <a:t>Sources: Earlier Course 4: From AI Knowledge to AI in Practice</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Notes"/>
          <p:cNvSpPr txBox="1"/>
          <p:nvPr>
            <p:ph type="body" idx="1"/>
          </p:nvPr>
        </p:nvSpPr>
        <p:spPr/>
        <p:txBody>
          <a:bodyPr/>
          <a:lstStyle/>
          <a:p>
            <a:r>
              <a:t>Keep these references close</a:t>
            </a:r>
          </a:p>
          <a:p>
            <a:r>
              <a:t>Use the linked resource list in the online course and lab sheet. The original Course 2 and Course 4 decks remain available as complete references. Platform details were checked on 12 October 2026.
Brand marks: higgsfield, openai, codex, claude, github, vercel, git. Asset sources are recorded in assets/logos/sources.json.</a:t>
            </a:r>
          </a:p>
          <a:p>
            <a:r>
              <a:t>Sources: </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accent1="148C70" accent2="7755BB" accent3="FFAB91" accent4="D8F3E7" accent5="EAE4FA" accent6="FFF9F1" bg1="FFFFFF" bg2="F7F7F7" folHlink="7755BB" hlink="148C70" tx1="17223A" tx2="5C6B7D"/>
  <p:sldLayoutIdLst>
    <p:sldLayoutId id="2147483649" r:id="rId1"/>
  </p:sldLayoutIdLst>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2-image1.jpg"/><Relationship Id="rIdCourseNotes"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3-image1.jpg"/><Relationship Id="rIdCourseNotes"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4-image1.jpg"/><Relationship Id="rId3" Type="http://schemas.openxmlformats.org/officeDocument/2006/relationships/image" Target="../media/slide4-image2.jpg"/><Relationship Id="rId4" Type="http://schemas.openxmlformats.org/officeDocument/2006/relationships/image" Target="../media/slide4-image3.jpg"/><Relationship Id="rId5" Type="http://schemas.openxmlformats.org/officeDocument/2006/relationships/image" Target="../media/slide4-image4.jpg"/><Relationship Id="rId6" Type="http://schemas.openxmlformats.org/officeDocument/2006/relationships/image" Target="../media/slide4-image5.jpg"/><Relationship Id="rId7" Type="http://schemas.openxmlformats.org/officeDocument/2006/relationships/image" Target="../media/slide4-image6.jpg"/><Relationship Id="rIdCourseNotes"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5-image1.jpg"/><Relationship Id="rId3" Type="http://schemas.openxmlformats.org/officeDocument/2006/relationships/image" Target="../media/slide5-image2.jpg"/><Relationship Id="rIdCourseNotes"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6-image1.jpg"/><Relationship Id="rIdCourseNotes"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7-image1.jpg"/><Relationship Id="rId3" Type="http://schemas.openxmlformats.org/officeDocument/2006/relationships/image" Target="../media/slide7-image2.jpg"/><Relationship Id="rId4" Type="http://schemas.openxmlformats.org/officeDocument/2006/relationships/image" Target="../media/slide7-image3.jpg"/><Relationship Id="rIdCourseNotes"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1-image1.jpg"/><Relationship Id="rIdCourseNotes"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2-image1.jpg"/><Relationship Id="rId3" Type="http://schemas.openxmlformats.org/officeDocument/2006/relationships/image" Target="../media/slide12-image2.jpg"/><Relationship Id="rId4" Type="http://schemas.openxmlformats.org/officeDocument/2006/relationships/image" Target="../media/slide12-image3.jpg"/><Relationship Id="rIdCourseNotes"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3-image1.jpg"/><Relationship Id="rId3" Type="http://schemas.openxmlformats.org/officeDocument/2006/relationships/image" Target="../media/slide13-image2.jpg"/><Relationship Id="rId4" Type="http://schemas.openxmlformats.org/officeDocument/2006/relationships/image" Target="../media/slide13-image3.jpg"/><Relationship Id="rId5" Type="http://schemas.openxmlformats.org/officeDocument/2006/relationships/image" Target="../media/slide13-image4.jpg"/><Relationship Id="rId6" Type="http://schemas.openxmlformats.org/officeDocument/2006/relationships/image" Target="../media/slide13-image5.jpg"/><Relationship Id="rIdCourseNotes"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4-image1.jpg"/><Relationship Id="rId3" Type="http://schemas.openxmlformats.org/officeDocument/2006/relationships/image" Target="../media/slide14-image2.jpg"/><Relationship Id="rIdCourseNotes"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5-image1.jpg"/><Relationship Id="rIdCourseNotes" Type="http://schemas.openxmlformats.org/officeDocument/2006/relationships/notesSlide" Target="../notesSlides/notesSlide15.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6-image1.jpg"/><Relationship Id="rId3" Type="http://schemas.openxmlformats.org/officeDocument/2006/relationships/image" Target="../media/slide16-image2.jpg"/><Relationship Id="rId4" Type="http://schemas.openxmlformats.org/officeDocument/2006/relationships/image" Target="../media/slide16-image3.jpg"/><Relationship Id="rId5" Type="http://schemas.openxmlformats.org/officeDocument/2006/relationships/image" Target="../media/slide16-image4.jpg"/><Relationship Id="rId6" Type="http://schemas.openxmlformats.org/officeDocument/2006/relationships/image" Target="../media/slide16-image5.jpg"/><Relationship Id="rIdCourseNotes"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7-image1.jpg"/><Relationship Id="rIdCourseNotes"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8-image1.jpg"/><Relationship Id="rId3" Type="http://schemas.openxmlformats.org/officeDocument/2006/relationships/image" Target="../media/slide18-image2.jpg"/><Relationship Id="rId4" Type="http://schemas.openxmlformats.org/officeDocument/2006/relationships/image" Target="../media/slide18-image3.jpg"/><Relationship Id="rIdCourseNotes" Type="http://schemas.openxmlformats.org/officeDocument/2006/relationships/notesSlide" Target="../notesSlides/notesSlide18.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9-image1.jpg"/><Relationship Id="rIdCourseNotes"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20-image1.jpg"/><Relationship Id="rIdCourseNotes" Type="http://schemas.openxmlformats.org/officeDocument/2006/relationships/notesSlide" Target="../notesSlides/notesSlide20.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21-image1.jpg"/><Relationship Id="rId3" Type="http://schemas.openxmlformats.org/officeDocument/2006/relationships/hyperlink" Target="https://www.aiiq.org/charts/iq-bell-curve/" TargetMode="External"/><Relationship Id="rIdCourseNotes"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22-image1.jpg"/><Relationship Id="rIdCourseNotes" Type="http://schemas.openxmlformats.org/officeDocument/2006/relationships/notesSlide" Target="../notesSlides/notesSlide2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23-image1.jpg"/><Relationship Id="rIdCourseNotes" Type="http://schemas.openxmlformats.org/officeDocument/2006/relationships/notesSlide" Target="../notesSlides/notesSlide23.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24-image1.jpg"/><Relationship Id="rIdCourseNotes" Type="http://schemas.openxmlformats.org/officeDocument/2006/relationships/notesSlide" Target="../notesSlides/notesSlide24.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25-image1.jpg"/><Relationship Id="rId3" Type="http://schemas.openxmlformats.org/officeDocument/2006/relationships/image" Target="../media/slide25-image2.jpg"/><Relationship Id="rId4" Type="http://schemas.openxmlformats.org/officeDocument/2006/relationships/image" Target="../media/slide25-image3.jpg"/><Relationship Id="rIdCourseNotes" Type="http://schemas.openxmlformats.org/officeDocument/2006/relationships/notesSlide" Target="../notesSlides/notesSlide25.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26-image1.jpg"/><Relationship Id="rId3" Type="http://schemas.openxmlformats.org/officeDocument/2006/relationships/image" Target="../media/slide26-image2.jpg"/><Relationship Id="rId4" Type="http://schemas.openxmlformats.org/officeDocument/2006/relationships/image" Target="../media/slide26-image3.jpg"/><Relationship Id="rIdCourseNotes" Type="http://schemas.openxmlformats.org/officeDocument/2006/relationships/notesSlide" Target="../notesSlides/notesSlide2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27-image1.jpg"/><Relationship Id="rId3" Type="http://schemas.openxmlformats.org/officeDocument/2006/relationships/image" Target="../media/slide27-image2.jpg"/><Relationship Id="rIdCourseNotes" Type="http://schemas.openxmlformats.org/officeDocument/2006/relationships/notesSlide" Target="../notesSlides/notesSlide27.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28-image1.jpg"/><Relationship Id="rIdCourseNotes" Type="http://schemas.openxmlformats.org/officeDocument/2006/relationships/notesSlide" Target="../notesSlides/notesSlide28.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29.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30-image1.jpg"/><Relationship Id="rIdCourseNotes" Type="http://schemas.openxmlformats.org/officeDocument/2006/relationships/notesSlide" Target="../notesSlides/notesSlide30.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31-image1.jpg"/><Relationship Id="rIdCourseNotes" Type="http://schemas.openxmlformats.org/officeDocument/2006/relationships/notesSlide" Target="../notesSlides/notesSlide31.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32-image1.jpg"/><Relationship Id="rIdCourseNotes"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33-image1.jpg"/><Relationship Id="rIdCourseNotes" Type="http://schemas.openxmlformats.org/officeDocument/2006/relationships/notesSlide" Target="../notesSlides/notesSlide33.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34-image1.jpg"/><Relationship Id="rIdCourseNotes" Type="http://schemas.openxmlformats.org/officeDocument/2006/relationships/notesSlide" Target="../notesSlides/notesSlide34.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35-image1.jpg"/><Relationship Id="rId3" Type="http://schemas.openxmlformats.org/officeDocument/2006/relationships/hyperlink" Target="https://www.canirun.ai/devices" TargetMode="External"/><Relationship Id="rId4" Type="http://schemas.openxmlformats.org/officeDocument/2006/relationships/image" Target="../media/slide35-image2.jpg"/><Relationship Id="rIdCourseNotes" Type="http://schemas.openxmlformats.org/officeDocument/2006/relationships/notesSlide" Target="../notesSlides/notesSlide35.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36-image1.jpg"/><Relationship Id="rId3" Type="http://schemas.openxmlformats.org/officeDocument/2006/relationships/image" Target="../media/slide36-image2.jpg"/><Relationship Id="rId4" Type="http://schemas.openxmlformats.org/officeDocument/2006/relationships/image" Target="../media/slide36-image3.jpg"/><Relationship Id="rId5" Type="http://schemas.openxmlformats.org/officeDocument/2006/relationships/image" Target="../media/slide36-image4.jpg"/><Relationship Id="rIdCourseNotes" Type="http://schemas.openxmlformats.org/officeDocument/2006/relationships/notesSlide" Target="../notesSlides/notesSlide36.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37-image1.jpg"/><Relationship Id="rIdCourseNotes" Type="http://schemas.openxmlformats.org/officeDocument/2006/relationships/notesSlide" Target="../notesSlides/notesSlide37.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38-image1.jpg"/><Relationship Id="rId3" Type="http://schemas.openxmlformats.org/officeDocument/2006/relationships/image" Target="../media/slide38-image2.jpg"/><Relationship Id="rIdCourseNotes" Type="http://schemas.openxmlformats.org/officeDocument/2006/relationships/notesSlide" Target="../notesSlides/notesSlide38.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39.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40-image1.jpg"/><Relationship Id="rId3" Type="http://schemas.openxmlformats.org/officeDocument/2006/relationships/hyperlink" Target="https://site-nine-kohl-47.vercel.app/media.html#landing-page-questions" TargetMode="External"/><Relationship Id="rIdCourseNotes" Type="http://schemas.openxmlformats.org/officeDocument/2006/relationships/notesSlide" Target="../notesSlides/notesSlide40.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41-image1.jpg"/><Relationship Id="rId3" Type="http://schemas.openxmlformats.org/officeDocument/2006/relationships/image" Target="../media/slide41-image2.jpg"/><Relationship Id="rIdCourseNotes" Type="http://schemas.openxmlformats.org/officeDocument/2006/relationships/notesSlide" Target="../notesSlides/notesSlide41.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42-image1.jpg"/><Relationship Id="rId3" Type="http://schemas.openxmlformats.org/officeDocument/2006/relationships/image" Target="../media/slide42-image2.jpg"/><Relationship Id="rIdCourseNotes" Type="http://schemas.openxmlformats.org/officeDocument/2006/relationships/notesSlide" Target="../notesSlides/notesSlide42.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43-image1.jpg"/><Relationship Id="rId3" Type="http://schemas.openxmlformats.org/officeDocument/2006/relationships/image" Target="../media/slide43-image2.jpg"/><Relationship Id="rIdCourseNotes" Type="http://schemas.openxmlformats.org/officeDocument/2006/relationships/notesSlide" Target="../notesSlides/notesSlide43.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44-image1.jpg"/><Relationship Id="rIdCourseNotes" Type="http://schemas.openxmlformats.org/officeDocument/2006/relationships/notesSlide" Target="../notesSlides/notesSlide44.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45-image1.jpg"/><Relationship Id="rIdCourseNotes" Type="http://schemas.openxmlformats.org/officeDocument/2006/relationships/notesSlide" Target="../notesSlides/notesSlide45.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46-image1.jpg"/><Relationship Id="rId3" Type="http://schemas.openxmlformats.org/officeDocument/2006/relationships/image" Target="../media/slide46-image2.jpg"/><Relationship Id="rId4" Type="http://schemas.openxmlformats.org/officeDocument/2006/relationships/image" Target="../media/slide46-image3.jpg"/><Relationship Id="rId5" Type="http://schemas.openxmlformats.org/officeDocument/2006/relationships/image" Target="../media/slide46-image4.jpg"/><Relationship Id="rId6" Type="http://schemas.openxmlformats.org/officeDocument/2006/relationships/image" Target="../media/slide46-image5.jpg"/><Relationship Id="rIdCourseNotes" Type="http://schemas.openxmlformats.org/officeDocument/2006/relationships/notesSlide" Target="../notesSlides/notesSlide46.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47-image1.jpg"/><Relationship Id="rId3" Type="http://schemas.openxmlformats.org/officeDocument/2006/relationships/image" Target="../media/slide47-image2.jpg"/><Relationship Id="rId4" Type="http://schemas.openxmlformats.org/officeDocument/2006/relationships/image" Target="../media/slide47-image3.jpg"/><Relationship Id="rId5" Type="http://schemas.openxmlformats.org/officeDocument/2006/relationships/image" Target="../media/slide47-image4.jpg"/><Relationship Id="rId6" Type="http://schemas.openxmlformats.org/officeDocument/2006/relationships/image" Target="../media/slide47-image5.jpg"/><Relationship Id="rId7" Type="http://schemas.openxmlformats.org/officeDocument/2006/relationships/image" Target="../media/slide47-image6.jpg"/><Relationship Id="rId8" Type="http://schemas.openxmlformats.org/officeDocument/2006/relationships/image" Target="../media/slide47-image7.jpg"/><Relationship Id="rId9" Type="http://schemas.openxmlformats.org/officeDocument/2006/relationships/image" Target="../media/slide47-image8.jpg"/><Relationship Id="rId10" Type="http://schemas.openxmlformats.org/officeDocument/2006/relationships/image" Target="../media/slide47-image9.jpg"/><Relationship Id="rIdCourseNotes" Type="http://schemas.openxmlformats.org/officeDocument/2006/relationships/notesSlide" Target="../notesSlides/notesSlide47.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48-image1.jpg"/><Relationship Id="rId3" Type="http://schemas.openxmlformats.org/officeDocument/2006/relationships/image" Target="../media/slide48-image2.jpg"/><Relationship Id="rId4" Type="http://schemas.openxmlformats.org/officeDocument/2006/relationships/image" Target="../media/slide48-image3.jpg"/><Relationship Id="rId5" Type="http://schemas.openxmlformats.org/officeDocument/2006/relationships/image" Target="../media/slide48-image4.jpg"/><Relationship Id="rId6" Type="http://schemas.openxmlformats.org/officeDocument/2006/relationships/image" Target="../media/slide48-image5.jpg"/><Relationship Id="rId7" Type="http://schemas.openxmlformats.org/officeDocument/2006/relationships/image" Target="../media/slide48-image6.jpg"/><Relationship Id="rId8" Type="http://schemas.openxmlformats.org/officeDocument/2006/relationships/image" Target="../media/slide48-image7.jpg"/><Relationship Id="rId9" Type="http://schemas.openxmlformats.org/officeDocument/2006/relationships/image" Target="../media/slide48-image8.jpg"/><Relationship Id="rIdCourseNotes" Type="http://schemas.openxmlformats.org/officeDocument/2006/relationships/notesSlide" Target="../notesSlides/notesSlide48.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49-image1.jpg"/><Relationship Id="rId3" Type="http://schemas.openxmlformats.org/officeDocument/2006/relationships/image" Target="../media/slide49-image2.jpg"/><Relationship Id="rId4" Type="http://schemas.openxmlformats.org/officeDocument/2006/relationships/image" Target="../media/slide49-image3.jpg"/><Relationship Id="rId5" Type="http://schemas.openxmlformats.org/officeDocument/2006/relationships/image" Target="../media/slide49-image4.jpg"/><Relationship Id="rId6" Type="http://schemas.openxmlformats.org/officeDocument/2006/relationships/image" Target="../media/slide49-image5.jpg"/><Relationship Id="rIdCourseNotes" Type="http://schemas.openxmlformats.org/officeDocument/2006/relationships/notesSlide" Target="../notesSlides/notesSlide49.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50-image1.jpg"/><Relationship Id="rIdCourseNotes" Type="http://schemas.openxmlformats.org/officeDocument/2006/relationships/notesSlide" Target="../notesSlides/notesSlide50.xml"/></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51-image1.jpg"/><Relationship Id="rIdCourseNotes" Type="http://schemas.openxmlformats.org/officeDocument/2006/relationships/notesSlide" Target="../notesSlides/notesSlide51.xm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52-image1.jpg"/><Relationship Id="rIdCourseNotes" Type="http://schemas.openxmlformats.org/officeDocument/2006/relationships/notesSlide" Target="../notesSlides/notesSlide52.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53.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54-image1.jpg"/><Relationship Id="rId3" Type="http://schemas.openxmlformats.org/officeDocument/2006/relationships/image" Target="../media/slide54-image2.jpg"/><Relationship Id="rId4" Type="http://schemas.openxmlformats.org/officeDocument/2006/relationships/image" Target="../media/slide54-image3.jpg"/><Relationship Id="rIdCourseNotes" Type="http://schemas.openxmlformats.org/officeDocument/2006/relationships/notesSlide" Target="../notesSlides/notesSlide54.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55-image1.jpg"/><Relationship Id="rIdCourseNotes" Type="http://schemas.openxmlformats.org/officeDocument/2006/relationships/notesSlide" Target="../notesSlides/notesSlide55.xm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56-image1.jpg"/><Relationship Id="rIdCourseNotes" Type="http://schemas.openxmlformats.org/officeDocument/2006/relationships/notesSlide" Target="../notesSlides/notesSlide56.xm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57-image1.jpg"/><Relationship Id="rIdCourseNotes" Type="http://schemas.openxmlformats.org/officeDocument/2006/relationships/notesSlide" Target="../notesSlides/notesSlide57.xm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58.xm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59.xm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60-image1.jpg"/><Relationship Id="rIdCourseNotes" Type="http://schemas.openxmlformats.org/officeDocument/2006/relationships/notesSlide" Target="../notesSlides/notesSlide60.xml"/></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61-image1.jpg"/><Relationship Id="rId3" Type="http://schemas.openxmlformats.org/officeDocument/2006/relationships/image" Target="../media/slide61-image2.jpg"/><Relationship Id="rIdCourseNotes" Type="http://schemas.openxmlformats.org/officeDocument/2006/relationships/notesSlide" Target="../notesSlides/notesSlide61.xml"/></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62.xml"/></Relationships>
</file>

<file path=ppt/slides/_rels/slide6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63-image1.jpg"/><Relationship Id="rIdCourseNotes" Type="http://schemas.openxmlformats.org/officeDocument/2006/relationships/notesSlide" Target="../notesSlides/notesSlide63.xml"/></Relationships>
</file>

<file path=ppt/slides/_rels/slide6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64-image1.jpg"/><Relationship Id="rIdCourseNotes" Type="http://schemas.openxmlformats.org/officeDocument/2006/relationships/notesSlide" Target="../notesSlides/notesSlide64.xml"/></Relationships>
</file>

<file path=ppt/slides/_rels/slide65.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65.xml"/></Relationships>
</file>

<file path=ppt/slides/_rels/slide6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66-image1.jpg"/><Relationship Id="rIdCourseNotes" Type="http://schemas.openxmlformats.org/officeDocument/2006/relationships/notesSlide" Target="../notesSlides/notesSlide66.xml"/></Relationships>
</file>

<file path=ppt/slides/_rels/slide6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67-image1.jpg"/><Relationship Id="rId3" Type="http://schemas.openxmlformats.org/officeDocument/2006/relationships/image" Target="../media/slide67-image2.jpg"/><Relationship Id="rIdCourseNotes" Type="http://schemas.openxmlformats.org/officeDocument/2006/relationships/notesSlide" Target="../notesSlides/notesSlide67.xml"/></Relationships>
</file>

<file path=ppt/slides/_rels/slide68.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68.xml"/></Relationships>
</file>

<file path=ppt/slides/_rels/slide69.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69.xml"/></Relationships>
</file>

<file path=ppt/slides/_rels/slide7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70-image1.jpg"/><Relationship Id="rId3" Type="http://schemas.openxmlformats.org/officeDocument/2006/relationships/image" Target="../media/slide70-image2.jpg"/><Relationship Id="rIdCourseNotes" Type="http://schemas.openxmlformats.org/officeDocument/2006/relationships/notesSlide" Target="../notesSlides/notesSlide70.xml"/></Relationships>
</file>

<file path=ppt/slides/_rels/slide7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71-image1.jpg"/><Relationship Id="rIdCourseNotes" Type="http://schemas.openxmlformats.org/officeDocument/2006/relationships/notesSlide" Target="../notesSlides/notesSlide71.xml"/></Relationships>
</file>

<file path=ppt/slides/_rels/slide7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72-image1.jpg"/><Relationship Id="rIdCourseNotes" Type="http://schemas.openxmlformats.org/officeDocument/2006/relationships/notesSlide" Target="../notesSlides/notesSlide72.xml"/></Relationships>
</file>

<file path=ppt/slides/_rels/slide73.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73.xml"/></Relationships>
</file>

<file path=ppt/slides/_rels/slide74.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74.xml"/></Relationships>
</file>

<file path=ppt/slides/_rels/slide75.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75.xml"/></Relationships>
</file>

<file path=ppt/slides/_rels/slide7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76-image1.jpg"/><Relationship Id="rIdCourseNotes" Type="http://schemas.openxmlformats.org/officeDocument/2006/relationships/notesSlide" Target="../notesSlides/notesSlide76.xml"/></Relationships>
</file>

<file path=ppt/slides/_rels/slide77.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77.xml"/></Relationships>
</file>

<file path=ppt/slides/_rels/slide7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78-image1.jpg"/><Relationship Id="rIdCourseNotes" Type="http://schemas.openxmlformats.org/officeDocument/2006/relationships/notesSlide" Target="../notesSlides/notesSlide78.xml"/></Relationships>
</file>

<file path=ppt/slides/_rels/slide7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79-image1.jpg"/><Relationship Id="rIdCourseNotes" Type="http://schemas.openxmlformats.org/officeDocument/2006/relationships/notesSlide" Target="../notesSlides/notesSlide79.xml"/></Relationships>
</file>

<file path=ppt/slides/_rels/slide8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80-image1.jpg"/><Relationship Id="rIdCourseNotes" Type="http://schemas.openxmlformats.org/officeDocument/2006/relationships/notesSlide" Target="../notesSlides/notesSlide80.xml"/></Relationships>
</file>

<file path=ppt/slides/_rels/slide8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81-image1.jpg"/><Relationship Id="rIdCourseNotes" Type="http://schemas.openxmlformats.org/officeDocument/2006/relationships/notesSlide" Target="../notesSlides/notesSlide81.xml"/></Relationships>
</file>

<file path=ppt/slides/_rels/slide82.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82.xml"/></Relationships>
</file>

<file path=ppt/slides/_rels/slide8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83-image1.jpg"/><Relationship Id="rIdCourseNotes" Type="http://schemas.openxmlformats.org/officeDocument/2006/relationships/notesSlide" Target="../notesSlides/notesSlide83.xml"/></Relationships>
</file>

<file path=ppt/slides/_rels/slide8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84-image1.jpg"/><Relationship Id="rId3" Type="http://schemas.openxmlformats.org/officeDocument/2006/relationships/image" Target="../media/slide84-image2.jpg"/><Relationship Id="rIdCourseNotes" Type="http://schemas.openxmlformats.org/officeDocument/2006/relationships/notesSlide" Target="../notesSlides/notesSlide84.xml"/></Relationships>
</file>

<file path=ppt/slides/_rels/slide85.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85.xml"/></Relationships>
</file>

<file path=ppt/slides/_rels/slide8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86-image1.jpg"/><Relationship Id="rIdCourseNotes" Type="http://schemas.openxmlformats.org/officeDocument/2006/relationships/notesSlide" Target="../notesSlides/notesSlide86.xml"/></Relationships>
</file>

<file path=ppt/slides/_rels/slide87.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87.xml"/></Relationships>
</file>

<file path=ppt/slides/_rels/slide8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88-image1.jpg"/><Relationship Id="rIdCourseNotes" Type="http://schemas.openxmlformats.org/officeDocument/2006/relationships/notesSlide" Target="../notesSlides/notesSlide88.xml"/></Relationships>
</file>

<file path=ppt/slides/_rels/slide89.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89.xml"/></Relationships>
</file>

<file path=ppt/slides/_rels/slide90.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90.xml"/></Relationships>
</file>

<file path=ppt/slides/_rels/slide9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91-image1.jpg"/><Relationship Id="rIdCourseNotes" Type="http://schemas.openxmlformats.org/officeDocument/2006/relationships/notesSlide" Target="../notesSlides/notesSlide91.xml"/></Relationships>
</file>

<file path=ppt/slides/_rels/slide9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92-image1.jpg"/><Relationship Id="rIdCourseNotes" Type="http://schemas.openxmlformats.org/officeDocument/2006/relationships/notesSlide" Target="../notesSlides/notesSlide92.xml"/></Relationships>
</file>

<file path=ppt/slides/_rels/slide9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93-image1.jpg"/><Relationship Id="rId3" Type="http://schemas.openxmlformats.org/officeDocument/2006/relationships/image" Target="../media/slide93-image2.jpg"/><Relationship Id="rId4" Type="http://schemas.openxmlformats.org/officeDocument/2006/relationships/image" Target="../media/slide93-image3.jpg"/><Relationship Id="rIdCourseNotes" Type="http://schemas.openxmlformats.org/officeDocument/2006/relationships/notesSlide" Target="../notesSlides/notesSlide93.xml"/></Relationships>
</file>

<file path=ppt/slides/_rels/slide94.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94-image1.jpg"/><Relationship Id="rIdCourseNotes" Type="http://schemas.openxmlformats.org/officeDocument/2006/relationships/notesSlide" Target="../notesSlides/notesSlide94.xml"/></Relationships>
</file>

<file path=ppt/slides/_rels/slide9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95-image1.jpg"/><Relationship Id="rIdCourseNotes" Type="http://schemas.openxmlformats.org/officeDocument/2006/relationships/notesSlide" Target="../notesSlides/notesSlide95.xml"/></Relationships>
</file>

<file path=ppt/slides/_rels/slide9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96-image1.jpg"/><Relationship Id="rId3" Type="http://schemas.openxmlformats.org/officeDocument/2006/relationships/image" Target="../media/slide96-image2.jpg"/><Relationship Id="rIdCourseNotes" Type="http://schemas.openxmlformats.org/officeDocument/2006/relationships/notesSlide" Target="../notesSlides/notesSlide96.xml"/></Relationships>
</file>

<file path=ppt/slides/_rels/slide9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97-image1.jpg"/><Relationship Id="rId3" Type="http://schemas.openxmlformats.org/officeDocument/2006/relationships/image" Target="../media/slide97-image2.jpg"/><Relationship Id="rIdCourseNotes" Type="http://schemas.openxmlformats.org/officeDocument/2006/relationships/notesSlide" Target="../notesSlides/notesSlide97.xml"/></Relationships>
</file>

<file path=ppt/slides/_rels/slide98.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98-image1.jpg"/><Relationship Id="rId3" Type="http://schemas.openxmlformats.org/officeDocument/2006/relationships/image" Target="../media/slide98-image2.jpg"/><Relationship Id="rId4" Type="http://schemas.openxmlformats.org/officeDocument/2006/relationships/image" Target="../media/slide98-image3.jpg"/><Relationship Id="rIdCourseNotes" Type="http://schemas.openxmlformats.org/officeDocument/2006/relationships/notesSlide" Target="../notesSlides/notesSlide98.xml"/></Relationships>
</file>

<file path=ppt/slides/_rels/slide9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99-image1.jpg"/><Relationship Id="rIdCourseNotes" Type="http://schemas.openxmlformats.org/officeDocument/2006/relationships/notesSlide" Target="../notesSlides/notesSlide99.xml"/></Relationships>
</file>

<file path=ppt/slides/_rels/slide100.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00-image1.jpg"/><Relationship Id="rIdCourseNotes" Type="http://schemas.openxmlformats.org/officeDocument/2006/relationships/notesSlide" Target="../notesSlides/notesSlide100.xml"/></Relationships>
</file>

<file path=ppt/slides/_rels/slide101.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101.xml"/></Relationships>
</file>

<file path=ppt/slides/_rels/slide10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02-image1.jpg"/><Relationship Id="rIdCourseNotes" Type="http://schemas.openxmlformats.org/officeDocument/2006/relationships/notesSlide" Target="../notesSlides/notesSlide102.xml"/></Relationships>
</file>

<file path=ppt/slides/_rels/slide103.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s://a16z.com/100-gen-ai-apps-7/" TargetMode="External"/><Relationship Id="rIdCourseNotes" Type="http://schemas.openxmlformats.org/officeDocument/2006/relationships/notesSlide" Target="../notesSlides/notesSlide103.xml"/></Relationships>
</file>

<file path=ppt/slides/_rels/slide104.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104.xml"/></Relationships>
</file>

<file path=ppt/slides/_rels/slide105.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05-image1.jpg"/><Relationship Id="rId3" Type="http://schemas.openxmlformats.org/officeDocument/2006/relationships/image" Target="../media/slide105-image2.jpg"/><Relationship Id="rId4" Type="http://schemas.openxmlformats.org/officeDocument/2006/relationships/image" Target="../media/slide105-image3.jpg"/><Relationship Id="rIdCourseNotes" Type="http://schemas.openxmlformats.org/officeDocument/2006/relationships/notesSlide" Target="../notesSlides/notesSlide105.xml"/></Relationships>
</file>

<file path=ppt/slides/_rels/slide106.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06-image1.jpg"/><Relationship Id="rId3" Type="http://schemas.openxmlformats.org/officeDocument/2006/relationships/image" Target="../media/slide106-image2.jpg"/><Relationship Id="rIdCourseNotes" Type="http://schemas.openxmlformats.org/officeDocument/2006/relationships/notesSlide" Target="../notesSlides/notesSlide106.xml"/></Relationships>
</file>

<file path=ppt/slides/_rels/slide107.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07-image1.jpg"/><Relationship Id="rIdCourseNotes" Type="http://schemas.openxmlformats.org/officeDocument/2006/relationships/notesSlide" Target="../notesSlides/notesSlide107.xml"/></Relationships>
</file>

<file path=ppt/slides/_rels/slide108.xml.rels><?xml version="1.0" encoding="UTF-8" standalone="yes"?><Relationships xmlns="http://schemas.openxmlformats.org/package/2006/relationships"><Relationship Id="rId1" Type="http://schemas.openxmlformats.org/officeDocument/2006/relationships/slideLayout" Target="../slideLayouts/slideLayout1.xml"/><Relationship Id="rIdCourseNotes" Type="http://schemas.openxmlformats.org/officeDocument/2006/relationships/notesSlide" Target="../notesSlides/notesSlide108.xml"/></Relationships>
</file>

<file path=ppt/slides/_rels/slide10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slide109-image1.jpg"/><Relationship Id="rId3" Type="http://schemas.openxmlformats.org/officeDocument/2006/relationships/image" Target="../media/slide109-image2.jpg"/><Relationship Id="rId4" Type="http://schemas.openxmlformats.org/officeDocument/2006/relationships/image" Target="../media/slide109-image3.jpg"/><Relationship Id="rId5" Type="http://schemas.openxmlformats.org/officeDocument/2006/relationships/image" Target="../media/slide109-image4.jpg"/><Relationship Id="rId6" Type="http://schemas.openxmlformats.org/officeDocument/2006/relationships/image" Target="../media/slide109-image5.jpg"/><Relationship Id="rId7" Type="http://schemas.openxmlformats.org/officeDocument/2006/relationships/image" Target="../media/slide109-image6.jpg"/><Relationship Id="rId8" Type="http://schemas.openxmlformats.org/officeDocument/2006/relationships/image" Target="../media/slide109-image7.jpg"/><Relationship Id="rIdCourseNotes" Type="http://schemas.openxmlformats.org/officeDocument/2006/relationships/notesSlide" Target="../notesSlides/notesSlide10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77240" y="502920"/>
            <a:ext cx="10698480" cy="292608"/>
          </a:xfrm>
          <a:prstGeom prst="rect">
            <a:avLst/>
          </a:prstGeom>
          <a:noFill/>
          <a:ln>
            <a:noFill/>
          </a:ln>
        </p:spPr>
        <p:txBody>
          <a:bodyPr wrap="none" lIns="0" rIns="0" tIns="0" bIns="0" anchor="ctr"/>
          <a:lstStyle/>
          <a:p>
            <a:pPr algn="l"/>
            <a:r>
              <a:rPr lang="en-US" sz="1500" b="1">
                <a:solidFill>
                  <a:srgbClr val="D6EC9B"/>
                </a:solidFill>
                <a:latin typeface="Arial"/>
              </a:rPr>
              <a:t>YEAR 4 / ENTREPRENEURIAL ESSENTIALS</a:t>
            </a:r>
            <a:endParaRPr lang="en-US" sz="1500"/>
          </a:p>
        </p:txBody>
      </p:sp>
      <p:sp>
        <p:nvSpPr>
          <p:cNvPr id="3" name="Text 3"/>
          <p:cNvSpPr txBox="1"/>
          <p:nvPr/>
        </p:nvSpPr>
        <p:spPr>
          <a:xfrm>
            <a:off x="777240" y="1417320"/>
            <a:ext cx="10652760" cy="1154176"/>
          </a:xfrm>
          <a:prstGeom prst="rect">
            <a:avLst/>
          </a:prstGeom>
          <a:noFill/>
          <a:ln>
            <a:noFill/>
          </a:ln>
        </p:spPr>
        <p:txBody>
          <a:bodyPr wrap="none" lIns="0" rIns="0" tIns="0" bIns="0" anchor="ctr"/>
          <a:lstStyle/>
          <a:p>
            <a:pPr algn="l"/>
            <a:r>
              <a:rPr lang="en-US" sz="6400" b="1">
                <a:solidFill>
                  <a:srgbClr val="FFFFFF"/>
                </a:solidFill>
                <a:latin typeface="Arial"/>
              </a:rPr>
              <a:t>Minor</a:t>
            </a:r>
            <a:endParaRPr lang="en-US" sz="6400"/>
          </a:p>
        </p:txBody>
      </p:sp>
      <p:sp>
        <p:nvSpPr>
          <p:cNvPr id="4" name="Text 4"/>
          <p:cNvSpPr txBox="1"/>
          <p:nvPr/>
        </p:nvSpPr>
        <p:spPr>
          <a:xfrm>
            <a:off x="777240" y="2441448"/>
            <a:ext cx="10652760" cy="1154176"/>
          </a:xfrm>
          <a:prstGeom prst="rect">
            <a:avLst/>
          </a:prstGeom>
          <a:noFill/>
          <a:ln>
            <a:noFill/>
          </a:ln>
        </p:spPr>
        <p:txBody>
          <a:bodyPr wrap="none" lIns="0" rIns="0" tIns="0" bIns="0" anchor="ctr"/>
          <a:lstStyle/>
          <a:p>
            <a:pPr algn="l"/>
            <a:r>
              <a:rPr lang="en-US" sz="6400" b="1">
                <a:solidFill>
                  <a:srgbClr val="FFFFFF"/>
                </a:solidFill>
                <a:latin typeface="Arial"/>
              </a:rPr>
              <a:t>Digital Skills</a:t>
            </a:r>
            <a:endParaRPr lang="en-US" sz="6400"/>
          </a:p>
        </p:txBody>
      </p:sp>
      <p:sp>
        <p:nvSpPr>
          <p:cNvPr id="5" name="Text 5"/>
          <p:cNvSpPr txBox="1"/>
          <p:nvPr/>
        </p:nvSpPr>
        <p:spPr>
          <a:xfrm>
            <a:off x="841248" y="4069080"/>
            <a:ext cx="10332720" cy="595122"/>
          </a:xfrm>
          <a:prstGeom prst="rect">
            <a:avLst/>
          </a:prstGeom>
          <a:noFill/>
          <a:ln>
            <a:noFill/>
          </a:ln>
        </p:spPr>
        <p:txBody>
          <a:bodyPr wrap="none" lIns="0" rIns="0" tIns="0" bIns="0" anchor="ctr"/>
          <a:lstStyle/>
          <a:p>
            <a:pPr algn="l"/>
            <a:r>
              <a:rPr lang="en-US" sz="3300" b="1">
                <a:solidFill>
                  <a:srgbClr val="D6EC9B"/>
                </a:solidFill>
                <a:latin typeface="Arial"/>
              </a:rPr>
              <a:t>From idea to a link you can share.</a:t>
            </a:r>
            <a:endParaRPr lang="en-US" sz="3300"/>
          </a:p>
        </p:txBody>
      </p:sp>
      <p:sp>
        <p:nvSpPr>
          <p:cNvPr id="6" name="Text 6"/>
          <p:cNvSpPr txBox="1"/>
          <p:nvPr/>
        </p:nvSpPr>
        <p:spPr>
          <a:xfrm>
            <a:off x="841248" y="4882896"/>
            <a:ext cx="10332720" cy="414782"/>
          </a:xfrm>
          <a:prstGeom prst="rect">
            <a:avLst/>
          </a:prstGeom>
          <a:noFill/>
          <a:ln>
            <a:noFill/>
          </a:ln>
        </p:spPr>
        <p:txBody>
          <a:bodyPr wrap="none" lIns="0" rIns="0" tIns="0" bIns="0" anchor="ctr"/>
          <a:lstStyle/>
          <a:p>
            <a:pPr algn="l"/>
            <a:r>
              <a:rPr lang="en-US" sz="2300">
                <a:solidFill>
                  <a:srgbClr val="FFFFFF"/>
                </a:solidFill>
                <a:latin typeface="Arial"/>
              </a:rPr>
              <a:t>Build something new. Add something useful to your business.</a:t>
            </a:r>
            <a:endParaRPr lang="en-US" sz="2300"/>
          </a:p>
        </p:txBody>
      </p:sp>
      <p:sp>
        <p:nvSpPr>
          <p:cNvPr id="7" name="Text 7"/>
          <p:cNvSpPr txBox="1"/>
          <p:nvPr/>
        </p:nvSpPr>
        <p:spPr>
          <a:xfrm>
            <a:off x="841248" y="6071616"/>
            <a:ext cx="10332720" cy="292608"/>
          </a:xfrm>
          <a:prstGeom prst="rect">
            <a:avLst/>
          </a:prstGeom>
          <a:noFill/>
          <a:ln>
            <a:noFill/>
          </a:ln>
        </p:spPr>
        <p:txBody>
          <a:bodyPr wrap="none" lIns="0" rIns="0" tIns="0" bIns="0" anchor="ctr"/>
          <a:lstStyle/>
          <a:p>
            <a:pPr algn="l"/>
            <a:r>
              <a:rPr lang="en-US" sz="1600" b="1">
                <a:solidFill>
                  <a:srgbClr val="D6EC9B"/>
                </a:solidFill>
                <a:latin typeface="Arial"/>
              </a:rPr>
              <a:t>0403EE  |  7 EC  |  196 hours</a:t>
            </a:r>
            <a:endParaRPr lang="en-US" sz="1600"/>
          </a:p>
        </p:txBody>
      </p:sp>
      <p:sp>
        <p:nvSpPr>
          <p:cNvPr id="8" name="Text 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01</a:t>
            </a:r>
            <a:endParaRPr lang="en-US" sz="1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WELCOME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What you will leave with</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03120"/>
            <a:ext cx="5166360" cy="2907792"/>
          </a:xfrm>
          <a:prstGeom prst="rect">
            <a:avLst/>
          </a:prstGeom>
        </p:spPr>
      </p:pic>
      <p:sp>
        <p:nvSpPr>
          <p:cNvPr id="6" name="Text 6"/>
          <p:cNvSpPr txBox="1"/>
          <p:nvPr/>
        </p:nvSpPr>
        <p:spPr>
          <a:xfrm>
            <a:off x="6355080" y="2240280"/>
            <a:ext cx="4937760" cy="405765"/>
          </a:xfrm>
          <a:prstGeom prst="rect">
            <a:avLst/>
          </a:prstGeom>
          <a:noFill/>
          <a:ln>
            <a:noFill/>
          </a:ln>
        </p:spPr>
        <p:txBody>
          <a:bodyPr wrap="none" lIns="0" rIns="0" tIns="0" bIns="0" anchor="ctr"/>
          <a:lstStyle/>
          <a:p>
            <a:pPr algn="l"/>
            <a:r>
              <a:rPr lang="en-US" sz="2250" b="1">
                <a:solidFill>
                  <a:srgbClr val="326F60"/>
                </a:solidFill>
                <a:latin typeface="Arial"/>
              </a:rPr>
              <a:t>An idea. A useful first version.</a:t>
            </a:r>
            <a:endParaRPr lang="en-US" sz="2250"/>
          </a:p>
        </p:txBody>
      </p:sp>
      <p:sp>
        <p:nvSpPr>
          <p:cNvPr id="7" name="Text 7"/>
          <p:cNvSpPr txBox="1"/>
          <p:nvPr/>
        </p:nvSpPr>
        <p:spPr>
          <a:xfrm>
            <a:off x="6355080" y="2834640"/>
            <a:ext cx="4937760" cy="613156"/>
          </a:xfrm>
          <a:prstGeom prst="rect">
            <a:avLst/>
          </a:prstGeom>
          <a:noFill/>
          <a:ln>
            <a:noFill/>
          </a:ln>
        </p:spPr>
        <p:txBody>
          <a:bodyPr wrap="none" lIns="0" rIns="0" tIns="0" bIns="0" anchor="ctr"/>
          <a:lstStyle/>
          <a:p>
            <a:pPr algn="l"/>
            <a:r>
              <a:rPr lang="en-US" sz="3400" b="1">
                <a:solidFill>
                  <a:srgbClr val="326F60"/>
                </a:solidFill>
                <a:latin typeface="Arial"/>
              </a:rPr>
              <a:t>A link you can share.</a:t>
            </a:r>
            <a:endParaRPr lang="en-US" sz="3400"/>
          </a:p>
        </p:txBody>
      </p:sp>
      <p:sp>
        <p:nvSpPr>
          <p:cNvPr id="8" name="Text 8"/>
          <p:cNvSpPr txBox="1"/>
          <p:nvPr/>
        </p:nvSpPr>
        <p:spPr>
          <a:xfrm>
            <a:off x="6355080" y="3840480"/>
            <a:ext cx="4937760" cy="450850"/>
          </a:xfrm>
          <a:prstGeom prst="rect">
            <a:avLst/>
          </a:prstGeom>
          <a:noFill/>
          <a:ln>
            <a:noFill/>
          </a:ln>
        </p:spPr>
        <p:txBody>
          <a:bodyPr wrap="none" lIns="0" rIns="0" tIns="0" bIns="0" anchor="ctr"/>
          <a:lstStyle/>
          <a:p>
            <a:pPr algn="l"/>
            <a:r>
              <a:rPr lang="en-US" sz="2500">
                <a:solidFill>
                  <a:srgbClr val="17232C"/>
                </a:solidFill>
                <a:latin typeface="Arial"/>
              </a:rPr>
              <a:t>Start something new.</a:t>
            </a:r>
            <a:endParaRPr lang="en-US" sz="2500"/>
          </a:p>
        </p:txBody>
      </p:sp>
      <p:sp>
        <p:nvSpPr>
          <p:cNvPr id="9" name="Text 9"/>
          <p:cNvSpPr txBox="1"/>
          <p:nvPr/>
        </p:nvSpPr>
        <p:spPr>
          <a:xfrm>
            <a:off x="6355080" y="4389120"/>
            <a:ext cx="4937760" cy="405765"/>
          </a:xfrm>
          <a:prstGeom prst="rect">
            <a:avLst/>
          </a:prstGeom>
          <a:noFill/>
          <a:ln>
            <a:noFill/>
          </a:ln>
        </p:spPr>
        <p:txBody>
          <a:bodyPr wrap="none" lIns="0" rIns="0" tIns="0" bIns="0" anchor="ctr"/>
          <a:lstStyle/>
          <a:p>
            <a:pPr algn="l"/>
            <a:r>
              <a:rPr lang="en-US" sz="2250">
                <a:solidFill>
                  <a:srgbClr val="17232C"/>
                </a:solidFill>
                <a:latin typeface="Arial"/>
              </a:rPr>
              <a:t>Or add to your current business.</a:t>
            </a:r>
            <a:endParaRPr lang="en-US" sz="2250"/>
          </a:p>
        </p:txBody>
      </p:sp>
      <p:sp>
        <p:nvSpPr>
          <p:cNvPr id="10" name="Text 10"/>
          <p:cNvSpPr txBox="1"/>
          <p:nvPr/>
        </p:nvSpPr>
        <p:spPr>
          <a:xfrm>
            <a:off x="6355080" y="4937760"/>
            <a:ext cx="4937760" cy="450850"/>
          </a:xfrm>
          <a:prstGeom prst="rect">
            <a:avLst/>
          </a:prstGeom>
          <a:noFill/>
          <a:ln>
            <a:noFill/>
          </a:ln>
        </p:spPr>
        <p:txBody>
          <a:bodyPr wrap="none" lIns="0" rIns="0" tIns="0" bIns="0" anchor="ctr"/>
          <a:lstStyle/>
          <a:p>
            <a:pPr algn="l"/>
            <a:r>
              <a:rPr lang="en-US" sz="2500">
                <a:solidFill>
                  <a:srgbClr val="17232C"/>
                </a:solidFill>
                <a:latin typeface="Arial"/>
              </a:rPr>
              <a:t>Let someone try it.</a:t>
            </a:r>
            <a:endParaRPr lang="en-US" sz="2500"/>
          </a:p>
        </p:txBody>
      </p:sp>
      <p:sp>
        <p:nvSpPr>
          <p:cNvPr id="11" name="Text 11"/>
          <p:cNvSpPr txBox="1"/>
          <p:nvPr/>
        </p:nvSpPr>
        <p:spPr>
          <a:xfrm>
            <a:off x="822960" y="5897880"/>
            <a:ext cx="10607040" cy="432816"/>
          </a:xfrm>
          <a:prstGeom prst="rect">
            <a:avLst/>
          </a:prstGeom>
          <a:noFill/>
          <a:ln>
            <a:noFill/>
          </a:ln>
        </p:spPr>
        <p:txBody>
          <a:bodyPr wrap="none" lIns="0" rIns="0" tIns="0" bIns="0" anchor="ctr"/>
          <a:lstStyle/>
          <a:p>
            <a:pPr algn="l"/>
            <a:r>
              <a:rPr lang="en-US" sz="2400" b="1">
                <a:solidFill>
                  <a:srgbClr val="326F60"/>
                </a:solidFill>
                <a:latin typeface="Arial"/>
              </a:rPr>
              <a:t>Small enough to build today. Useful enough to show someone.</a:t>
            </a:r>
            <a:endParaRPr lang="en-US" sz="2400"/>
          </a:p>
        </p:txBody>
      </p:sp>
      <p:sp>
        <p:nvSpPr>
          <p:cNvPr id="12" name="Text 1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02</a:t>
            </a:r>
            <a:endParaRPr lang="en-US" sz="1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WELCOME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Why this is valuable for your venture</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03120"/>
            <a:ext cx="5166360" cy="2907792"/>
          </a:xfrm>
          <a:prstGeom prst="rect">
            <a:avLst/>
          </a:prstGeom>
        </p:spPr>
      </p:pic>
      <p:sp>
        <p:nvSpPr>
          <p:cNvPr id="6" name="Text 6"/>
          <p:cNvSpPr txBox="1"/>
          <p:nvPr/>
        </p:nvSpPr>
        <p:spPr>
          <a:xfrm>
            <a:off x="6355080" y="2331720"/>
            <a:ext cx="4937760" cy="432816"/>
          </a:xfrm>
          <a:prstGeom prst="rect">
            <a:avLst/>
          </a:prstGeom>
          <a:noFill/>
          <a:ln>
            <a:noFill/>
          </a:ln>
        </p:spPr>
        <p:txBody>
          <a:bodyPr wrap="none" lIns="0" rIns="0" tIns="0" bIns="0" anchor="ctr"/>
          <a:lstStyle/>
          <a:p>
            <a:pPr algn="l"/>
            <a:r>
              <a:rPr lang="en-US" sz="2400" b="1">
                <a:solidFill>
                  <a:srgbClr val="17232C"/>
                </a:solidFill>
                <a:latin typeface="Arial"/>
              </a:rPr>
              <a:t>Explain an offer more clearly.</a:t>
            </a:r>
            <a:endParaRPr lang="en-US" sz="2400"/>
          </a:p>
        </p:txBody>
      </p:sp>
      <p:sp>
        <p:nvSpPr>
          <p:cNvPr id="7" name="Text 7"/>
          <p:cNvSpPr txBox="1"/>
          <p:nvPr/>
        </p:nvSpPr>
        <p:spPr>
          <a:xfrm>
            <a:off x="6355080" y="3154680"/>
            <a:ext cx="4937760" cy="432816"/>
          </a:xfrm>
          <a:prstGeom prst="rect">
            <a:avLst/>
          </a:prstGeom>
          <a:noFill/>
          <a:ln>
            <a:noFill/>
          </a:ln>
        </p:spPr>
        <p:txBody>
          <a:bodyPr wrap="none" lIns="0" rIns="0" tIns="0" bIns="0" anchor="ctr"/>
          <a:lstStyle/>
          <a:p>
            <a:pPr algn="l"/>
            <a:r>
              <a:rPr lang="en-US" sz="2400" b="1">
                <a:solidFill>
                  <a:srgbClr val="17232C"/>
                </a:solidFill>
                <a:latin typeface="Arial"/>
              </a:rPr>
              <a:t>Make one customer task easier.</a:t>
            </a:r>
            <a:endParaRPr lang="en-US" sz="2400"/>
          </a:p>
        </p:txBody>
      </p:sp>
      <p:sp>
        <p:nvSpPr>
          <p:cNvPr id="8" name="Text 8"/>
          <p:cNvSpPr txBox="1"/>
          <p:nvPr/>
        </p:nvSpPr>
        <p:spPr>
          <a:xfrm>
            <a:off x="6355080" y="3977640"/>
            <a:ext cx="4937760" cy="486918"/>
          </a:xfrm>
          <a:prstGeom prst="rect">
            <a:avLst/>
          </a:prstGeom>
          <a:noFill/>
          <a:ln>
            <a:noFill/>
          </a:ln>
        </p:spPr>
        <p:txBody>
          <a:bodyPr wrap="none" lIns="0" rIns="0" tIns="0" bIns="0" anchor="ctr"/>
          <a:lstStyle/>
          <a:p>
            <a:pPr algn="l"/>
            <a:r>
              <a:rPr lang="en-US" sz="2700" b="1">
                <a:solidFill>
                  <a:srgbClr val="17232C"/>
                </a:solidFill>
                <a:latin typeface="Arial"/>
              </a:rPr>
              <a:t>Test before building more.</a:t>
            </a:r>
            <a:endParaRPr lang="en-US" sz="2700"/>
          </a:p>
        </p:txBody>
      </p:sp>
      <p:sp>
        <p:nvSpPr>
          <p:cNvPr id="9" name="Text 9"/>
          <p:cNvSpPr txBox="1"/>
          <p:nvPr/>
        </p:nvSpPr>
        <p:spPr>
          <a:xfrm>
            <a:off x="822960" y="5897880"/>
            <a:ext cx="10607040" cy="432816"/>
          </a:xfrm>
          <a:prstGeom prst="rect">
            <a:avLst/>
          </a:prstGeom>
          <a:noFill/>
          <a:ln>
            <a:noFill/>
          </a:ln>
        </p:spPr>
        <p:txBody>
          <a:bodyPr wrap="none" lIns="0" rIns="0" tIns="0" bIns="0" anchor="ctr"/>
          <a:lstStyle/>
          <a:p>
            <a:pPr algn="l"/>
            <a:r>
              <a:rPr lang="en-US" sz="2400" b="1">
                <a:solidFill>
                  <a:srgbClr val="326F60"/>
                </a:solidFill>
                <a:latin typeface="Arial"/>
              </a:rPr>
              <a:t>Your business already exists. What useful extra could you add?</a:t>
            </a:r>
            <a:endParaRPr lang="en-US" sz="2400"/>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03</a:t>
            </a:r>
            <a:endParaRPr lang="en-US" sz="10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WELCOME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Today’s roadmap: idea, tools, share</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103120"/>
            <a:ext cx="3291840" cy="703326"/>
          </a:xfrm>
          <a:prstGeom prst="rect">
            <a:avLst/>
          </a:prstGeom>
          <a:noFill/>
          <a:ln>
            <a:noFill/>
          </a:ln>
        </p:spPr>
        <p:txBody>
          <a:bodyPr wrap="none" lIns="0" rIns="0" tIns="0" bIns="0" anchor="ctr"/>
          <a:lstStyle/>
          <a:p>
            <a:pPr algn="l"/>
            <a:r>
              <a:rPr lang="en-US" sz="3900" b="1">
                <a:solidFill>
                  <a:srgbClr val="326F60"/>
                </a:solidFill>
                <a:latin typeface="Arial"/>
              </a:rPr>
              <a:t>01</a:t>
            </a:r>
            <a:endParaRPr lang="en-US" sz="3900"/>
          </a:p>
        </p:txBody>
      </p:sp>
      <p:sp>
        <p:nvSpPr>
          <p:cNvPr id="6" name="Text 6"/>
          <p:cNvSpPr txBox="1"/>
          <p:nvPr/>
        </p:nvSpPr>
        <p:spPr>
          <a:xfrm>
            <a:off x="822960" y="2852928"/>
            <a:ext cx="3291840" cy="522986"/>
          </a:xfrm>
          <a:prstGeom prst="rect">
            <a:avLst/>
          </a:prstGeom>
          <a:noFill/>
          <a:ln>
            <a:noFill/>
          </a:ln>
        </p:spPr>
        <p:txBody>
          <a:bodyPr wrap="none" lIns="0" rIns="0" tIns="0" bIns="0" anchor="ctr"/>
          <a:lstStyle/>
          <a:p>
            <a:pPr algn="l"/>
            <a:r>
              <a:rPr lang="en-US" sz="2900" b="1">
                <a:solidFill>
                  <a:srgbClr val="17232C"/>
                </a:solidFill>
                <a:latin typeface="Arial"/>
              </a:rPr>
              <a:t>Pick an idea</a:t>
            </a:r>
            <a:endParaRPr lang="en-US" sz="2900"/>
          </a:p>
        </p:txBody>
      </p:sp>
      <p:sp>
        <p:nvSpPr>
          <p:cNvPr id="7" name="Text 7"/>
          <p:cNvSpPr txBox="1"/>
          <p:nvPr/>
        </p:nvSpPr>
        <p:spPr>
          <a:xfrm>
            <a:off x="822960" y="3538728"/>
            <a:ext cx="3291840" cy="360680"/>
          </a:xfrm>
          <a:prstGeom prst="rect">
            <a:avLst/>
          </a:prstGeom>
          <a:noFill/>
          <a:ln>
            <a:noFill/>
          </a:ln>
        </p:spPr>
        <p:txBody>
          <a:bodyPr wrap="none" lIns="0" rIns="0" tIns="0" bIns="0" anchor="ctr"/>
          <a:lstStyle/>
          <a:p>
            <a:pPr algn="l"/>
            <a:r>
              <a:rPr lang="en-US" sz="2000">
                <a:solidFill>
                  <a:srgbClr val="17232C"/>
                </a:solidFill>
                <a:latin typeface="Arial"/>
              </a:rPr>
              <a:t>New project or one extra</a:t>
            </a:r>
            <a:endParaRPr lang="en-US" sz="2000"/>
          </a:p>
        </p:txBody>
      </p:sp>
      <p:sp>
        <p:nvSpPr>
          <p:cNvPr id="8" name="Text 8"/>
          <p:cNvSpPr txBox="1"/>
          <p:nvPr/>
        </p:nvSpPr>
        <p:spPr>
          <a:xfrm>
            <a:off x="822960" y="3968496"/>
            <a:ext cx="3291840" cy="332935"/>
          </a:xfrm>
          <a:prstGeom prst="rect">
            <a:avLst/>
          </a:prstGeom>
          <a:noFill/>
          <a:ln>
            <a:noFill/>
          </a:ln>
        </p:spPr>
        <p:txBody>
          <a:bodyPr wrap="none" lIns="0" rIns="0" tIns="0" bIns="0" anchor="ctr"/>
          <a:lstStyle/>
          <a:p>
            <a:pPr algn="l"/>
            <a:r>
              <a:rPr lang="en-US" sz="1846">
                <a:solidFill>
                  <a:srgbClr val="17232C"/>
                </a:solidFill>
                <a:latin typeface="Arial"/>
              </a:rPr>
              <a:t>for your current business.</a:t>
            </a:r>
            <a:endParaRPr lang="en-US" sz="1846"/>
          </a:p>
        </p:txBody>
      </p:sp>
      <p:pic>
        <p:nvPicPr>
          <p:cNvPr id="9" name="Image 9"/>
          <p:cNvPicPr>
            <a:picLocks noChangeAspect="1"/>
          </p:cNvPicPr>
          <p:nvPr/>
        </p:nvPicPr>
        <p:blipFill>
          <a:blip r:embed="rId2"/>
          <a:stretch>
            <a:fillRect/>
          </a:stretch>
        </p:blipFill>
        <p:spPr>
          <a:xfrm>
            <a:off x="822960" y="4617720"/>
            <a:ext cx="548640" cy="548640"/>
          </a:xfrm>
          <a:prstGeom prst="rect">
            <a:avLst/>
          </a:prstGeom>
        </p:spPr>
      </p:pic>
      <p:pic>
        <p:nvPicPr>
          <p:cNvPr id="10" name="Image 10"/>
          <p:cNvPicPr>
            <a:picLocks noChangeAspect="1"/>
          </p:cNvPicPr>
          <p:nvPr/>
        </p:nvPicPr>
        <p:blipFill>
          <a:blip r:embed="rId3"/>
          <a:stretch>
            <a:fillRect/>
          </a:stretch>
        </p:blipFill>
        <p:spPr>
          <a:xfrm>
            <a:off x="1600200" y="4617720"/>
            <a:ext cx="548640" cy="548640"/>
          </a:xfrm>
          <a:prstGeom prst="rect">
            <a:avLst/>
          </a:prstGeom>
        </p:spPr>
      </p:pic>
      <p:sp>
        <p:nvSpPr>
          <p:cNvPr id="11" name="Text 11"/>
          <p:cNvSpPr txBox="1"/>
          <p:nvPr/>
        </p:nvSpPr>
        <p:spPr>
          <a:xfrm>
            <a:off x="822960" y="5330952"/>
            <a:ext cx="3291840" cy="342646"/>
          </a:xfrm>
          <a:prstGeom prst="rect">
            <a:avLst/>
          </a:prstGeom>
          <a:noFill/>
          <a:ln>
            <a:noFill/>
          </a:ln>
        </p:spPr>
        <p:txBody>
          <a:bodyPr wrap="none" lIns="0" rIns="0" tIns="0" bIns="0" anchor="ctr"/>
          <a:lstStyle/>
          <a:p>
            <a:pPr algn="l"/>
            <a:r>
              <a:rPr lang="en-US" sz="1900">
                <a:solidFill>
                  <a:srgbClr val="17232C"/>
                </a:solidFill>
                <a:latin typeface="Arial"/>
              </a:rPr>
              <a:t>ChatGPT / Claude</a:t>
            </a:r>
            <a:endParaRPr lang="en-US" sz="1900"/>
          </a:p>
        </p:txBody>
      </p:sp>
      <p:sp>
        <p:nvSpPr>
          <p:cNvPr id="12" name="Text 12"/>
          <p:cNvSpPr txBox="1"/>
          <p:nvPr/>
        </p:nvSpPr>
        <p:spPr>
          <a:xfrm>
            <a:off x="4434840" y="2103120"/>
            <a:ext cx="3291840" cy="703326"/>
          </a:xfrm>
          <a:prstGeom prst="rect">
            <a:avLst/>
          </a:prstGeom>
          <a:noFill/>
          <a:ln>
            <a:noFill/>
          </a:ln>
        </p:spPr>
        <p:txBody>
          <a:bodyPr wrap="none" lIns="0" rIns="0" tIns="0" bIns="0" anchor="ctr"/>
          <a:lstStyle/>
          <a:p>
            <a:pPr algn="l"/>
            <a:r>
              <a:rPr lang="en-US" sz="3900" b="1">
                <a:solidFill>
                  <a:srgbClr val="326F60"/>
                </a:solidFill>
                <a:latin typeface="Arial"/>
              </a:rPr>
              <a:t>02</a:t>
            </a:r>
            <a:endParaRPr lang="en-US" sz="3900"/>
          </a:p>
        </p:txBody>
      </p:sp>
      <p:sp>
        <p:nvSpPr>
          <p:cNvPr id="13" name="Text 13"/>
          <p:cNvSpPr txBox="1"/>
          <p:nvPr/>
        </p:nvSpPr>
        <p:spPr>
          <a:xfrm>
            <a:off x="4434840" y="2852928"/>
            <a:ext cx="3291840" cy="522986"/>
          </a:xfrm>
          <a:prstGeom prst="rect">
            <a:avLst/>
          </a:prstGeom>
          <a:noFill/>
          <a:ln>
            <a:noFill/>
          </a:ln>
        </p:spPr>
        <p:txBody>
          <a:bodyPr wrap="none" lIns="0" rIns="0" tIns="0" bIns="0" anchor="ctr"/>
          <a:lstStyle/>
          <a:p>
            <a:pPr algn="l"/>
            <a:r>
              <a:rPr lang="en-US" sz="2900" b="1">
                <a:solidFill>
                  <a:srgbClr val="17232C"/>
                </a:solidFill>
                <a:latin typeface="Arial"/>
              </a:rPr>
              <a:t>Build with tools</a:t>
            </a:r>
            <a:endParaRPr lang="en-US" sz="2900"/>
          </a:p>
        </p:txBody>
      </p:sp>
      <p:sp>
        <p:nvSpPr>
          <p:cNvPr id="14" name="Text 14"/>
          <p:cNvSpPr txBox="1"/>
          <p:nvPr/>
        </p:nvSpPr>
        <p:spPr>
          <a:xfrm>
            <a:off x="4434840" y="3538728"/>
            <a:ext cx="3291840" cy="396748"/>
          </a:xfrm>
          <a:prstGeom prst="rect">
            <a:avLst/>
          </a:prstGeom>
          <a:noFill/>
          <a:ln>
            <a:noFill/>
          </a:ln>
        </p:spPr>
        <p:txBody>
          <a:bodyPr wrap="none" lIns="0" rIns="0" tIns="0" bIns="0" anchor="ctr"/>
          <a:lstStyle/>
          <a:p>
            <a:pPr algn="l"/>
            <a:r>
              <a:rPr lang="en-US" sz="2200">
                <a:solidFill>
                  <a:srgbClr val="17232C"/>
                </a:solidFill>
                <a:latin typeface="Arial"/>
              </a:rPr>
              <a:t>Choose a small task.</a:t>
            </a:r>
            <a:endParaRPr lang="en-US" sz="2200"/>
          </a:p>
        </p:txBody>
      </p:sp>
      <p:sp>
        <p:nvSpPr>
          <p:cNvPr id="15" name="Text 15"/>
          <p:cNvSpPr txBox="1"/>
          <p:nvPr/>
        </p:nvSpPr>
        <p:spPr>
          <a:xfrm>
            <a:off x="4434840" y="3968496"/>
            <a:ext cx="3291840" cy="298494"/>
          </a:xfrm>
          <a:prstGeom prst="rect">
            <a:avLst/>
          </a:prstGeom>
          <a:noFill/>
          <a:ln>
            <a:noFill/>
          </a:ln>
        </p:spPr>
        <p:txBody>
          <a:bodyPr wrap="none" lIns="0" rIns="0" tIns="0" bIns="0" anchor="ctr"/>
          <a:lstStyle/>
          <a:p>
            <a:pPr algn="l"/>
            <a:r>
              <a:rPr lang="en-US" sz="1655">
                <a:solidFill>
                  <a:srgbClr val="17232C"/>
                </a:solidFill>
                <a:latin typeface="Arial"/>
              </a:rPr>
              <a:t>Make a working first version.</a:t>
            </a:r>
            <a:endParaRPr lang="en-US" sz="1655"/>
          </a:p>
        </p:txBody>
      </p:sp>
      <p:pic>
        <p:nvPicPr>
          <p:cNvPr id="16" name="Image 16"/>
          <p:cNvPicPr>
            <a:picLocks noChangeAspect="1"/>
          </p:cNvPicPr>
          <p:nvPr/>
        </p:nvPicPr>
        <p:blipFill>
          <a:blip r:embed="rId4"/>
          <a:stretch>
            <a:fillRect/>
          </a:stretch>
        </p:blipFill>
        <p:spPr>
          <a:xfrm>
            <a:off x="4434840" y="4617720"/>
            <a:ext cx="548640" cy="548640"/>
          </a:xfrm>
          <a:prstGeom prst="rect">
            <a:avLst/>
          </a:prstGeom>
        </p:spPr>
      </p:pic>
      <p:pic>
        <p:nvPicPr>
          <p:cNvPr id="17" name="Image 17"/>
          <p:cNvPicPr>
            <a:picLocks noChangeAspect="1"/>
          </p:cNvPicPr>
          <p:nvPr/>
        </p:nvPicPr>
        <p:blipFill>
          <a:blip r:embed="rId5"/>
          <a:stretch>
            <a:fillRect/>
          </a:stretch>
        </p:blipFill>
        <p:spPr>
          <a:xfrm>
            <a:off x="5212080" y="4617720"/>
            <a:ext cx="548640" cy="548640"/>
          </a:xfrm>
          <a:prstGeom prst="rect">
            <a:avLst/>
          </a:prstGeom>
        </p:spPr>
      </p:pic>
      <p:sp>
        <p:nvSpPr>
          <p:cNvPr id="18" name="Text 18"/>
          <p:cNvSpPr txBox="1"/>
          <p:nvPr/>
        </p:nvSpPr>
        <p:spPr>
          <a:xfrm>
            <a:off x="4434840" y="5330952"/>
            <a:ext cx="3291840" cy="342646"/>
          </a:xfrm>
          <a:prstGeom prst="rect">
            <a:avLst/>
          </a:prstGeom>
          <a:noFill/>
          <a:ln>
            <a:noFill/>
          </a:ln>
        </p:spPr>
        <p:txBody>
          <a:bodyPr wrap="none" lIns="0" rIns="0" tIns="0" bIns="0" anchor="ctr"/>
          <a:lstStyle/>
          <a:p>
            <a:pPr algn="l"/>
            <a:r>
              <a:rPr lang="en-US" sz="1900">
                <a:solidFill>
                  <a:srgbClr val="17232C"/>
                </a:solidFill>
                <a:latin typeface="Arial"/>
              </a:rPr>
              <a:t>Codex / Claude Code</a:t>
            </a:r>
            <a:endParaRPr lang="en-US" sz="1900"/>
          </a:p>
        </p:txBody>
      </p:sp>
      <p:sp>
        <p:nvSpPr>
          <p:cNvPr id="19" name="Text 19"/>
          <p:cNvSpPr txBox="1"/>
          <p:nvPr/>
        </p:nvSpPr>
        <p:spPr>
          <a:xfrm>
            <a:off x="8046720" y="2103120"/>
            <a:ext cx="3291840" cy="703326"/>
          </a:xfrm>
          <a:prstGeom prst="rect">
            <a:avLst/>
          </a:prstGeom>
          <a:noFill/>
          <a:ln>
            <a:noFill/>
          </a:ln>
        </p:spPr>
        <p:txBody>
          <a:bodyPr wrap="none" lIns="0" rIns="0" tIns="0" bIns="0" anchor="ctr"/>
          <a:lstStyle/>
          <a:p>
            <a:pPr algn="l"/>
            <a:r>
              <a:rPr lang="en-US" sz="3900" b="1">
                <a:solidFill>
                  <a:srgbClr val="326F60"/>
                </a:solidFill>
                <a:latin typeface="Arial"/>
              </a:rPr>
              <a:t>03</a:t>
            </a:r>
            <a:endParaRPr lang="en-US" sz="3900"/>
          </a:p>
        </p:txBody>
      </p:sp>
      <p:sp>
        <p:nvSpPr>
          <p:cNvPr id="20" name="Text 20"/>
          <p:cNvSpPr txBox="1"/>
          <p:nvPr/>
        </p:nvSpPr>
        <p:spPr>
          <a:xfrm>
            <a:off x="8046720" y="2852928"/>
            <a:ext cx="3291840" cy="522986"/>
          </a:xfrm>
          <a:prstGeom prst="rect">
            <a:avLst/>
          </a:prstGeom>
          <a:noFill/>
          <a:ln>
            <a:noFill/>
          </a:ln>
        </p:spPr>
        <p:txBody>
          <a:bodyPr wrap="none" lIns="0" rIns="0" tIns="0" bIns="0" anchor="ctr"/>
          <a:lstStyle/>
          <a:p>
            <a:pPr algn="l"/>
            <a:r>
              <a:rPr lang="en-US" sz="2900" b="1">
                <a:solidFill>
                  <a:srgbClr val="17232C"/>
                </a:solidFill>
                <a:latin typeface="Arial"/>
              </a:rPr>
              <a:t>Share the link</a:t>
            </a:r>
            <a:endParaRPr lang="en-US" sz="2900"/>
          </a:p>
        </p:txBody>
      </p:sp>
      <p:sp>
        <p:nvSpPr>
          <p:cNvPr id="21" name="Text 21"/>
          <p:cNvSpPr txBox="1"/>
          <p:nvPr/>
        </p:nvSpPr>
        <p:spPr>
          <a:xfrm>
            <a:off x="8046720" y="3538728"/>
            <a:ext cx="3291840" cy="292608"/>
          </a:xfrm>
          <a:prstGeom prst="rect">
            <a:avLst/>
          </a:prstGeom>
          <a:noFill/>
          <a:ln>
            <a:noFill/>
          </a:ln>
        </p:spPr>
        <p:txBody>
          <a:bodyPr wrap="none" lIns="0" rIns="0" tIns="0" bIns="0" anchor="ctr"/>
          <a:lstStyle/>
          <a:p>
            <a:pPr algn="l"/>
            <a:r>
              <a:rPr lang="en-US" sz="1600">
                <a:solidFill>
                  <a:srgbClr val="17232C"/>
                </a:solidFill>
                <a:latin typeface="Arial"/>
              </a:rPr>
              <a:t>Publish it. Let a peer try it.</a:t>
            </a:r>
            <a:endParaRPr lang="en-US" sz="1600"/>
          </a:p>
        </p:txBody>
      </p:sp>
      <p:sp>
        <p:nvSpPr>
          <p:cNvPr id="22" name="Text 22"/>
          <p:cNvSpPr txBox="1"/>
          <p:nvPr/>
        </p:nvSpPr>
        <p:spPr>
          <a:xfrm>
            <a:off x="8046720" y="3968496"/>
            <a:ext cx="3291840" cy="396748"/>
          </a:xfrm>
          <a:prstGeom prst="rect">
            <a:avLst/>
          </a:prstGeom>
          <a:noFill/>
          <a:ln>
            <a:noFill/>
          </a:ln>
        </p:spPr>
        <p:txBody>
          <a:bodyPr wrap="none" lIns="0" rIns="0" tIns="0" bIns="0" anchor="ctr"/>
          <a:lstStyle/>
          <a:p>
            <a:pPr algn="l"/>
            <a:r>
              <a:rPr lang="en-US" sz="2200">
                <a:solidFill>
                  <a:srgbClr val="17232C"/>
                </a:solidFill>
                <a:latin typeface="Arial"/>
              </a:rPr>
              <a:t>Improve one thing.</a:t>
            </a:r>
            <a:endParaRPr lang="en-US" sz="2200"/>
          </a:p>
        </p:txBody>
      </p:sp>
      <p:pic>
        <p:nvPicPr>
          <p:cNvPr id="23" name="Image 23"/>
          <p:cNvPicPr>
            <a:picLocks noChangeAspect="1"/>
          </p:cNvPicPr>
          <p:nvPr/>
        </p:nvPicPr>
        <p:blipFill>
          <a:blip r:embed="rId6"/>
          <a:stretch>
            <a:fillRect/>
          </a:stretch>
        </p:blipFill>
        <p:spPr>
          <a:xfrm>
            <a:off x="8046720" y="4617720"/>
            <a:ext cx="548640" cy="548640"/>
          </a:xfrm>
          <a:prstGeom prst="rect">
            <a:avLst/>
          </a:prstGeom>
        </p:spPr>
      </p:pic>
      <p:pic>
        <p:nvPicPr>
          <p:cNvPr id="24" name="Image 24"/>
          <p:cNvPicPr>
            <a:picLocks noChangeAspect="1"/>
          </p:cNvPicPr>
          <p:nvPr/>
        </p:nvPicPr>
        <p:blipFill>
          <a:blip r:embed="rId7"/>
          <a:stretch>
            <a:fillRect/>
          </a:stretch>
        </p:blipFill>
        <p:spPr>
          <a:xfrm>
            <a:off x="8823960" y="4617720"/>
            <a:ext cx="548640" cy="548640"/>
          </a:xfrm>
          <a:prstGeom prst="rect">
            <a:avLst/>
          </a:prstGeom>
        </p:spPr>
      </p:pic>
      <p:sp>
        <p:nvSpPr>
          <p:cNvPr id="25" name="Text 25"/>
          <p:cNvSpPr txBox="1"/>
          <p:nvPr/>
        </p:nvSpPr>
        <p:spPr>
          <a:xfrm>
            <a:off x="8046720" y="5330952"/>
            <a:ext cx="3291840" cy="342646"/>
          </a:xfrm>
          <a:prstGeom prst="rect">
            <a:avLst/>
          </a:prstGeom>
          <a:noFill/>
          <a:ln>
            <a:noFill/>
          </a:ln>
        </p:spPr>
        <p:txBody>
          <a:bodyPr wrap="none" lIns="0" rIns="0" tIns="0" bIns="0" anchor="ctr"/>
          <a:lstStyle/>
          <a:p>
            <a:pPr algn="l"/>
            <a:r>
              <a:rPr lang="en-US" sz="1900">
                <a:solidFill>
                  <a:srgbClr val="17232C"/>
                </a:solidFill>
                <a:latin typeface="Arial"/>
              </a:rPr>
              <a:t>GitHub / Vercel</a:t>
            </a:r>
            <a:endParaRPr lang="en-US" sz="1900"/>
          </a:p>
        </p:txBody>
      </p:sp>
      <p:sp>
        <p:nvSpPr>
          <p:cNvPr id="26" name="Text 26"/>
          <p:cNvSpPr txBox="1"/>
          <p:nvPr/>
        </p:nvSpPr>
        <p:spPr>
          <a:xfrm>
            <a:off x="822960" y="5897880"/>
            <a:ext cx="10607040" cy="432816"/>
          </a:xfrm>
          <a:prstGeom prst="rect">
            <a:avLst/>
          </a:prstGeom>
          <a:noFill/>
          <a:ln>
            <a:noFill/>
          </a:ln>
        </p:spPr>
        <p:txBody>
          <a:bodyPr wrap="none" lIns="0" rIns="0" tIns="0" bIns="0" anchor="ctr"/>
          <a:lstStyle/>
          <a:p>
            <a:pPr algn="l"/>
            <a:r>
              <a:rPr lang="en-US" sz="2400" b="1">
                <a:solidFill>
                  <a:srgbClr val="326F60"/>
                </a:solidFill>
                <a:latin typeface="Arial"/>
              </a:rPr>
              <a:t>Understand enough AI to choose well. Learn by making.</a:t>
            </a:r>
            <a:endParaRPr lang="en-US" sz="2400"/>
          </a:p>
        </p:txBody>
      </p:sp>
      <p:sp>
        <p:nvSpPr>
          <p:cNvPr id="27" name="Text 27"/>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04</a:t>
            </a:r>
            <a:endParaRPr lang="en-US" sz="1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WELCOME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Meet your instructor: Victor Cazacu</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057400"/>
            <a:ext cx="5486400" cy="324612"/>
          </a:xfrm>
          <a:prstGeom prst="rect">
            <a:avLst/>
          </a:prstGeom>
          <a:noFill/>
          <a:ln>
            <a:noFill/>
          </a:ln>
        </p:spPr>
        <p:txBody>
          <a:bodyPr wrap="none" lIns="0" rIns="0" tIns="0" bIns="0" anchor="ctr"/>
          <a:lstStyle/>
          <a:p>
            <a:pPr algn="l"/>
            <a:r>
              <a:rPr lang="en-US" sz="1800" b="1">
                <a:solidFill>
                  <a:srgbClr val="326F60"/>
                </a:solidFill>
                <a:latin typeface="Arial"/>
              </a:rPr>
              <a:t>FOUNDER / FORWARD DEPLOYED ENGINEER</a:t>
            </a:r>
            <a:endParaRPr lang="en-US" sz="1800"/>
          </a:p>
        </p:txBody>
      </p:sp>
      <p:sp>
        <p:nvSpPr>
          <p:cNvPr id="6" name="Text 6"/>
          <p:cNvSpPr txBox="1"/>
          <p:nvPr/>
        </p:nvSpPr>
        <p:spPr>
          <a:xfrm>
            <a:off x="822960" y="2606040"/>
            <a:ext cx="5486400" cy="504952"/>
          </a:xfrm>
          <a:prstGeom prst="rect">
            <a:avLst/>
          </a:prstGeom>
          <a:noFill/>
          <a:ln>
            <a:noFill/>
          </a:ln>
        </p:spPr>
        <p:txBody>
          <a:bodyPr wrap="none" lIns="0" rIns="0" tIns="0" bIns="0" anchor="ctr"/>
          <a:lstStyle/>
          <a:p>
            <a:pPr algn="l"/>
            <a:r>
              <a:rPr lang="en-US" sz="2800" b="1">
                <a:solidFill>
                  <a:srgbClr val="17232C"/>
                </a:solidFill>
                <a:latin typeface="Arial"/>
              </a:rPr>
              <a:t>I build digital ventures and</a:t>
            </a:r>
            <a:endParaRPr lang="en-US" sz="2800"/>
          </a:p>
        </p:txBody>
      </p:sp>
      <p:sp>
        <p:nvSpPr>
          <p:cNvPr id="7" name="Text 7"/>
          <p:cNvSpPr txBox="1"/>
          <p:nvPr/>
        </p:nvSpPr>
        <p:spPr>
          <a:xfrm>
            <a:off x="822960" y="3044952"/>
            <a:ext cx="5486400" cy="504952"/>
          </a:xfrm>
          <a:prstGeom prst="rect">
            <a:avLst/>
          </a:prstGeom>
          <a:noFill/>
          <a:ln>
            <a:noFill/>
          </a:ln>
        </p:spPr>
        <p:txBody>
          <a:bodyPr wrap="none" lIns="0" rIns="0" tIns="0" bIns="0" anchor="ctr"/>
          <a:lstStyle/>
          <a:p>
            <a:pPr algn="l"/>
            <a:r>
              <a:rPr lang="en-US" sz="2800" b="1">
                <a:solidFill>
                  <a:srgbClr val="17232C"/>
                </a:solidFill>
                <a:latin typeface="Arial"/>
              </a:rPr>
              <a:t>the systems behind them.</a:t>
            </a:r>
            <a:endParaRPr lang="en-US" sz="2800"/>
          </a:p>
        </p:txBody>
      </p:sp>
      <p:pic>
        <p:nvPicPr>
          <p:cNvPr id="8" name="Image 8"/>
          <p:cNvPicPr>
            <a:picLocks noChangeAspect="1"/>
          </p:cNvPicPr>
          <p:nvPr/>
        </p:nvPicPr>
        <p:blipFill>
          <a:blip r:embed="rId2"/>
          <a:stretch>
            <a:fillRect/>
          </a:stretch>
        </p:blipFill>
        <p:spPr>
          <a:xfrm>
            <a:off x="6720840" y="2011680"/>
            <a:ext cx="4572000" cy="2697480"/>
          </a:xfrm>
          <a:prstGeom prst="rect">
            <a:avLst/>
          </a:prstGeom>
        </p:spPr>
      </p:pic>
      <p:sp>
        <p:nvSpPr>
          <p:cNvPr id="9" name="Text 9"/>
          <p:cNvSpPr txBox="1"/>
          <p:nvPr/>
        </p:nvSpPr>
        <p:spPr>
          <a:xfrm>
            <a:off x="6720840" y="4846320"/>
            <a:ext cx="4572000" cy="324612"/>
          </a:xfrm>
          <a:prstGeom prst="rect">
            <a:avLst/>
          </a:prstGeom>
          <a:noFill/>
          <a:ln>
            <a:noFill/>
          </a:ln>
        </p:spPr>
        <p:txBody>
          <a:bodyPr wrap="none" lIns="0" rIns="0" tIns="0" bIns="0" anchor="ctr"/>
          <a:lstStyle/>
          <a:p>
            <a:pPr algn="l"/>
            <a:r>
              <a:rPr lang="en-US" sz="1800" b="1">
                <a:solidFill>
                  <a:srgbClr val="326F60"/>
                </a:solidFill>
                <a:latin typeface="Arial"/>
              </a:rPr>
              <a:t>Portfolio example: LEGIT AGENTIC</a:t>
            </a:r>
            <a:endParaRPr lang="en-US" sz="1800"/>
          </a:p>
        </p:txBody>
      </p:sp>
      <p:pic>
        <p:nvPicPr>
          <p:cNvPr id="10" name="Image 10"/>
          <p:cNvPicPr>
            <a:picLocks noChangeAspect="1"/>
          </p:cNvPicPr>
          <p:nvPr/>
        </p:nvPicPr>
        <p:blipFill>
          <a:blip r:embed="rId3"/>
          <a:stretch>
            <a:fillRect/>
          </a:stretch>
        </p:blipFill>
        <p:spPr>
          <a:xfrm>
            <a:off x="822960" y="3657600"/>
            <a:ext cx="2560320" cy="2560320"/>
          </a:xfrm>
          <a:prstGeom prst="rect">
            <a:avLst/>
          </a:prstGeom>
        </p:spPr>
      </p:pic>
      <p:sp>
        <p:nvSpPr>
          <p:cNvPr id="11" name="Text 11"/>
          <p:cNvSpPr txBox="1"/>
          <p:nvPr/>
        </p:nvSpPr>
        <p:spPr>
          <a:xfrm>
            <a:off x="6720840" y="5806440"/>
            <a:ext cx="4572000" cy="486918"/>
          </a:xfrm>
          <a:prstGeom prst="rect">
            <a:avLst/>
          </a:prstGeom>
          <a:noFill/>
          <a:ln>
            <a:noFill/>
          </a:ln>
        </p:spPr>
        <p:txBody>
          <a:bodyPr wrap="none" lIns="0" rIns="0" tIns="0" bIns="0" anchor="ctr"/>
          <a:lstStyle/>
          <a:p>
            <a:pPr algn="l"/>
            <a:r>
              <a:rPr lang="en-US" sz="2700" b="1">
                <a:solidFill>
                  <a:srgbClr val="326F60"/>
                </a:solidFill>
                <a:latin typeface="Arial"/>
              </a:rPr>
              <a:t>Build. Test. Improve.</a:t>
            </a:r>
            <a:endParaRPr lang="en-US" sz="2700"/>
          </a:p>
        </p:txBody>
      </p:sp>
      <p:sp>
        <p:nvSpPr>
          <p:cNvPr id="12" name="Text 12"/>
          <p:cNvSpPr txBox="1"/>
          <p:nvPr/>
        </p:nvSpPr>
        <p:spPr>
          <a:xfrm>
            <a:off x="3611880" y="4663440"/>
            <a:ext cx="2606040" cy="378714"/>
          </a:xfrm>
          <a:prstGeom prst="rect">
            <a:avLst/>
          </a:prstGeom>
          <a:noFill/>
          <a:ln>
            <a:noFill/>
          </a:ln>
        </p:spPr>
        <p:txBody>
          <a:bodyPr wrap="none" lIns="0" rIns="0" tIns="0" bIns="0" anchor="ctr"/>
          <a:lstStyle/>
          <a:p>
            <a:pPr algn="l"/>
            <a:r>
              <a:rPr lang="en-US" sz="2100">
                <a:solidFill>
                  <a:srgbClr val="17232C"/>
                </a:solidFill>
                <a:latin typeface="Arial"/>
              </a:rPr>
              <a:t>Explore my work</a:t>
            </a:r>
            <a:endParaRPr lang="en-US" sz="2100"/>
          </a:p>
        </p:txBody>
      </p:sp>
      <p:sp>
        <p:nvSpPr>
          <p:cNvPr id="13" name="Text 13"/>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05</a:t>
            </a:r>
            <a:endParaRPr lang="en-US" sz="1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WELCOME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How often do you use AI?</a:t>
            </a:r>
            <a:endParaRPr lang="en-US" sz="3500"/>
          </a:p>
        </p:txBody>
      </p:sp>
      <p:sp>
        <p:nvSpPr>
          <p:cNvPr id="4" name="Rule 4"/>
          <p:cNvSpPr/>
          <p:nvPr/>
        </p:nvSpPr>
        <p:spPr>
          <a:xfrm>
            <a:off x="731520" y="1700784"/>
            <a:ext cx="10698480" cy="0"/>
          </a:xfrm>
          <a:prstGeom prst="line">
            <a:avLst/>
          </a:prstGeom>
          <a:ln w="15240">
            <a:solidFill>
              <a:srgbClr val="526976"/>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486918"/>
          </a:xfrm>
          <a:prstGeom prst="rect">
            <a:avLst/>
          </a:prstGeom>
          <a:noFill/>
          <a:ln>
            <a:noFill/>
          </a:ln>
        </p:spPr>
        <p:txBody>
          <a:bodyPr wrap="none" lIns="0" rIns="0" tIns="0" bIns="0" anchor="ctr"/>
          <a:lstStyle/>
          <a:p>
            <a:pPr algn="l"/>
            <a:r>
              <a:rPr lang="en-US" sz="2700" b="1">
                <a:solidFill>
                  <a:srgbClr val="D6EC9B"/>
                </a:solidFill>
                <a:latin typeface="Arial"/>
              </a:rPr>
              <a:t>A quick show of hands</a:t>
            </a:r>
            <a:endParaRPr lang="en-US" sz="2700"/>
          </a:p>
        </p:txBody>
      </p:sp>
      <p:sp>
        <p:nvSpPr>
          <p:cNvPr id="7" name="Text 7"/>
          <p:cNvSpPr txBox="1"/>
          <p:nvPr/>
        </p:nvSpPr>
        <p:spPr>
          <a:xfrm>
            <a:off x="731520" y="2761488"/>
            <a:ext cx="4096512" cy="396748"/>
          </a:xfrm>
          <a:prstGeom prst="rect">
            <a:avLst/>
          </a:prstGeom>
          <a:noFill/>
          <a:ln>
            <a:noFill/>
          </a:ln>
        </p:spPr>
        <p:txBody>
          <a:bodyPr wrap="none" lIns="0" rIns="0" tIns="0" bIns="0" anchor="ctr"/>
          <a:lstStyle/>
          <a:p>
            <a:pPr algn="l"/>
            <a:r>
              <a:rPr lang="en-US" sz="2200">
                <a:solidFill>
                  <a:srgbClr val="FFFFFF"/>
                </a:solidFill>
                <a:latin typeface="Arial"/>
              </a:rPr>
              <a:t>Used AI today?</a:t>
            </a:r>
            <a:endParaRPr lang="en-US" sz="2200"/>
          </a:p>
        </p:txBody>
      </p:sp>
      <p:sp>
        <p:nvSpPr>
          <p:cNvPr id="8" name="Text 8"/>
          <p:cNvSpPr txBox="1"/>
          <p:nvPr/>
        </p:nvSpPr>
        <p:spPr>
          <a:xfrm>
            <a:off x="731520" y="3319272"/>
            <a:ext cx="4096512" cy="396748"/>
          </a:xfrm>
          <a:prstGeom prst="rect">
            <a:avLst/>
          </a:prstGeom>
          <a:noFill/>
          <a:ln>
            <a:noFill/>
          </a:ln>
        </p:spPr>
        <p:txBody>
          <a:bodyPr wrap="none" lIns="0" rIns="0" tIns="0" bIns="0" anchor="ctr"/>
          <a:lstStyle/>
          <a:p>
            <a:pPr algn="l"/>
            <a:r>
              <a:rPr lang="en-US" sz="2200">
                <a:solidFill>
                  <a:srgbClr val="FFFFFF"/>
                </a:solidFill>
                <a:latin typeface="Arial"/>
              </a:rPr>
              <a:t>Use it almost every day?</a:t>
            </a:r>
            <a:endParaRPr lang="en-US" sz="2200"/>
          </a:p>
        </p:txBody>
      </p:sp>
      <p:sp>
        <p:nvSpPr>
          <p:cNvPr id="9" name="Text 9"/>
          <p:cNvSpPr txBox="1"/>
          <p:nvPr/>
        </p:nvSpPr>
        <p:spPr>
          <a:xfrm>
            <a:off x="731520" y="3877056"/>
            <a:ext cx="4096512" cy="396748"/>
          </a:xfrm>
          <a:prstGeom prst="rect">
            <a:avLst/>
          </a:prstGeom>
          <a:noFill/>
          <a:ln>
            <a:noFill/>
          </a:ln>
        </p:spPr>
        <p:txBody>
          <a:bodyPr wrap="none" lIns="0" rIns="0" tIns="0" bIns="0" anchor="ctr"/>
          <a:lstStyle/>
          <a:p>
            <a:pPr algn="l"/>
            <a:r>
              <a:rPr lang="en-US" sz="2200">
                <a:solidFill>
                  <a:srgbClr val="FFFFFF"/>
                </a:solidFill>
                <a:latin typeface="Arial"/>
              </a:rPr>
              <a:t>Still getting started?</a:t>
            </a:r>
            <a:endParaRPr lang="en-US" sz="2200"/>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06</a:t>
            </a:r>
            <a:endParaRPr lang="en-US" sz="1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WELCOME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Which AI tools are already in the room?</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384725"/>
          </a:xfrm>
          <a:prstGeom prst="rect">
            <a:avLst/>
          </a:prstGeom>
          <a:noFill/>
          <a:ln>
            <a:noFill/>
          </a:ln>
        </p:spPr>
        <p:txBody>
          <a:bodyPr wrap="none" lIns="0" rIns="0" tIns="0" bIns="0" anchor="ctr"/>
          <a:lstStyle/>
          <a:p>
            <a:pPr algn="l"/>
            <a:r>
              <a:rPr lang="en-US" sz="2133" b="1">
                <a:solidFill>
                  <a:srgbClr val="326F60"/>
                </a:solidFill>
                <a:latin typeface="Arial"/>
              </a:rPr>
              <a:t>Which tools are in the room?</a:t>
            </a:r>
            <a:endParaRPr lang="en-US" sz="2133"/>
          </a:p>
        </p:txBody>
      </p:sp>
      <p:sp>
        <p:nvSpPr>
          <p:cNvPr id="7" name="Text 7"/>
          <p:cNvSpPr txBox="1"/>
          <p:nvPr/>
        </p:nvSpPr>
        <p:spPr>
          <a:xfrm>
            <a:off x="7315200" y="2761488"/>
            <a:ext cx="4096512" cy="396748"/>
          </a:xfrm>
          <a:prstGeom prst="rect">
            <a:avLst/>
          </a:prstGeom>
          <a:noFill/>
          <a:ln>
            <a:noFill/>
          </a:ln>
        </p:spPr>
        <p:txBody>
          <a:bodyPr wrap="none" lIns="0" rIns="0" tIns="0" bIns="0" anchor="ctr"/>
          <a:lstStyle/>
          <a:p>
            <a:pPr algn="l"/>
            <a:r>
              <a:rPr lang="en-US" sz="2200">
                <a:solidFill>
                  <a:srgbClr val="17232C"/>
                </a:solidFill>
                <a:latin typeface="Arial"/>
              </a:rPr>
              <a:t>Paid ChatGPT?</a:t>
            </a:r>
            <a:endParaRPr lang="en-US" sz="2200"/>
          </a:p>
        </p:txBody>
      </p:sp>
      <p:sp>
        <p:nvSpPr>
          <p:cNvPr id="8" name="Text 8"/>
          <p:cNvSpPr txBox="1"/>
          <p:nvPr/>
        </p:nvSpPr>
        <p:spPr>
          <a:xfrm>
            <a:off x="7315200" y="3319272"/>
            <a:ext cx="4096512" cy="396748"/>
          </a:xfrm>
          <a:prstGeom prst="rect">
            <a:avLst/>
          </a:prstGeom>
          <a:noFill/>
          <a:ln>
            <a:noFill/>
          </a:ln>
        </p:spPr>
        <p:txBody>
          <a:bodyPr wrap="none" lIns="0" rIns="0" tIns="0" bIns="0" anchor="ctr"/>
          <a:lstStyle/>
          <a:p>
            <a:pPr algn="l"/>
            <a:r>
              <a:rPr lang="en-US" sz="2200">
                <a:solidFill>
                  <a:srgbClr val="17232C"/>
                </a:solidFill>
                <a:latin typeface="Arial"/>
              </a:rPr>
              <a:t>Paid Claude?</a:t>
            </a:r>
            <a:endParaRPr lang="en-US" sz="2200"/>
          </a:p>
        </p:txBody>
      </p:sp>
      <p:sp>
        <p:nvSpPr>
          <p:cNvPr id="9" name="Text 9"/>
          <p:cNvSpPr txBox="1"/>
          <p:nvPr/>
        </p:nvSpPr>
        <p:spPr>
          <a:xfrm>
            <a:off x="7315200" y="3877056"/>
            <a:ext cx="4096512" cy="371459"/>
          </a:xfrm>
          <a:prstGeom prst="rect">
            <a:avLst/>
          </a:prstGeom>
          <a:noFill/>
          <a:ln>
            <a:noFill/>
          </a:ln>
        </p:spPr>
        <p:txBody>
          <a:bodyPr wrap="none" lIns="0" rIns="0" tIns="0" bIns="0" anchor="ctr"/>
          <a:lstStyle/>
          <a:p>
            <a:pPr algn="l"/>
            <a:r>
              <a:rPr lang="en-US" sz="2060">
                <a:solidFill>
                  <a:srgbClr val="17232C"/>
                </a:solidFill>
                <a:latin typeface="Arial"/>
              </a:rPr>
              <a:t>Free access, another tool, or</a:t>
            </a:r>
            <a:endParaRPr lang="en-US" sz="2060"/>
          </a:p>
        </p:txBody>
      </p:sp>
      <p:sp>
        <p:nvSpPr>
          <p:cNvPr id="10" name="Text 10"/>
          <p:cNvSpPr txBox="1"/>
          <p:nvPr/>
        </p:nvSpPr>
        <p:spPr>
          <a:xfrm>
            <a:off x="7315200" y="4187952"/>
            <a:ext cx="4096512" cy="396748"/>
          </a:xfrm>
          <a:prstGeom prst="rect">
            <a:avLst/>
          </a:prstGeom>
          <a:noFill/>
          <a:ln>
            <a:noFill/>
          </a:ln>
        </p:spPr>
        <p:txBody>
          <a:bodyPr wrap="none" lIns="0" rIns="0" tIns="0" bIns="0" anchor="ctr"/>
          <a:lstStyle/>
          <a:p>
            <a:pPr algn="l"/>
            <a:r>
              <a:rPr lang="en-US" sz="2200">
                <a:solidFill>
                  <a:srgbClr val="17232C"/>
                </a:solidFill>
                <a:latin typeface="Arial"/>
              </a:rPr>
              <a:t>neither?</a:t>
            </a:r>
            <a:endParaRPr lang="en-US" sz="2200"/>
          </a:p>
        </p:txBody>
      </p:sp>
      <p:pic>
        <p:nvPicPr>
          <p:cNvPr id="11" name="Image 11"/>
          <p:cNvPicPr>
            <a:picLocks noChangeAspect="1"/>
          </p:cNvPicPr>
          <p:nvPr/>
        </p:nvPicPr>
        <p:blipFill>
          <a:blip r:embed="rId3"/>
          <a:stretch>
            <a:fillRect/>
          </a:stretch>
        </p:blipFill>
        <p:spPr>
          <a:xfrm>
            <a:off x="10506456" y="365760"/>
            <a:ext cx="347472" cy="347472"/>
          </a:xfrm>
          <a:prstGeom prst="rect">
            <a:avLst/>
          </a:prstGeom>
        </p:spPr>
      </p:pic>
      <p:pic>
        <p:nvPicPr>
          <p:cNvPr id="12" name="Image 12"/>
          <p:cNvPicPr>
            <a:picLocks noChangeAspect="1"/>
          </p:cNvPicPr>
          <p:nvPr/>
        </p:nvPicPr>
        <p:blipFill>
          <a:blip r:embed="rId4"/>
          <a:stretch>
            <a:fillRect/>
          </a:stretch>
        </p:blipFill>
        <p:spPr>
          <a:xfrm>
            <a:off x="10945368" y="365760"/>
            <a:ext cx="347472" cy="347472"/>
          </a:xfrm>
          <a:prstGeom prst="rect">
            <a:avLst/>
          </a:prstGeom>
        </p:spPr>
      </p:pic>
      <p:sp>
        <p:nvSpPr>
          <p:cNvPr id="13" name="Text 13"/>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07</a:t>
            </a:r>
            <a:endParaRPr lang="en-US" sz="1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658368" y="502920"/>
            <a:ext cx="10789920" cy="292608"/>
          </a:xfrm>
          <a:prstGeom prst="rect">
            <a:avLst/>
          </a:prstGeom>
          <a:noFill/>
          <a:ln>
            <a:noFill/>
          </a:ln>
        </p:spPr>
        <p:txBody>
          <a:bodyPr wrap="none" lIns="0" rIns="0" tIns="0" bIns="0" anchor="ctr"/>
          <a:lstStyle/>
          <a:p>
            <a:pPr algn="l"/>
            <a:r>
              <a:rPr lang="en-US" sz="1500" b="1">
                <a:solidFill>
                  <a:srgbClr val="063B89"/>
                </a:solidFill>
                <a:latin typeface="Arial"/>
              </a:rPr>
              <a:t>THE BUSINESS LESSON</a:t>
            </a:r>
            <a:endParaRPr lang="en-US" sz="1500"/>
          </a:p>
        </p:txBody>
      </p:sp>
      <p:sp>
        <p:nvSpPr>
          <p:cNvPr id="3" name="Text 3"/>
          <p:cNvSpPr txBox="1"/>
          <p:nvPr/>
        </p:nvSpPr>
        <p:spPr>
          <a:xfrm>
            <a:off x="658368" y="950976"/>
            <a:ext cx="10835640" cy="811530"/>
          </a:xfrm>
          <a:prstGeom prst="rect">
            <a:avLst/>
          </a:prstGeom>
          <a:noFill/>
          <a:ln>
            <a:noFill/>
          </a:ln>
        </p:spPr>
        <p:txBody>
          <a:bodyPr wrap="none" lIns="0" rIns="0" tIns="0" bIns="0" anchor="ctr"/>
          <a:lstStyle/>
          <a:p>
            <a:pPr algn="l"/>
            <a:r>
              <a:rPr lang="en-US" sz="4500" b="1">
                <a:solidFill>
                  <a:srgbClr val="171717"/>
                </a:solidFill>
                <a:latin typeface="Arial"/>
              </a:rPr>
              <a:t>Everyone can now</a:t>
            </a:r>
            <a:endParaRPr lang="en-US" sz="4500"/>
          </a:p>
        </p:txBody>
      </p:sp>
      <p:sp>
        <p:nvSpPr>
          <p:cNvPr id="4" name="Text 4"/>
          <p:cNvSpPr txBox="1"/>
          <p:nvPr/>
        </p:nvSpPr>
        <p:spPr>
          <a:xfrm>
            <a:off x="658368" y="1545336"/>
            <a:ext cx="10835640" cy="811530"/>
          </a:xfrm>
          <a:prstGeom prst="rect">
            <a:avLst/>
          </a:prstGeom>
          <a:noFill/>
          <a:ln>
            <a:noFill/>
          </a:ln>
        </p:spPr>
        <p:txBody>
          <a:bodyPr wrap="none" lIns="0" rIns="0" tIns="0" bIns="0" anchor="ctr"/>
          <a:lstStyle/>
          <a:p>
            <a:pPr algn="l"/>
            <a:r>
              <a:rPr lang="en-US" sz="4500" b="1">
                <a:solidFill>
                  <a:srgbClr val="171717"/>
                </a:solidFill>
                <a:latin typeface="Arial"/>
              </a:rPr>
              <a:t>access intelligence.</a:t>
            </a:r>
            <a:endParaRPr lang="en-US" sz="4500"/>
          </a:p>
        </p:txBody>
      </p:sp>
      <p:sp>
        <p:nvSpPr>
          <p:cNvPr id="5" name="Text 5"/>
          <p:cNvSpPr txBox="1"/>
          <p:nvPr/>
        </p:nvSpPr>
        <p:spPr>
          <a:xfrm>
            <a:off x="658368" y="2423160"/>
            <a:ext cx="10789920" cy="394076"/>
          </a:xfrm>
          <a:prstGeom prst="rect">
            <a:avLst/>
          </a:prstGeom>
          <a:noFill/>
          <a:ln>
            <a:noFill/>
          </a:ln>
        </p:spPr>
        <p:txBody>
          <a:bodyPr wrap="none" lIns="0" rIns="0" tIns="0" bIns="0" anchor="ctr"/>
          <a:lstStyle/>
          <a:p>
            <a:pPr algn="l"/>
            <a:r>
              <a:rPr lang="en-US" sz="2185">
                <a:solidFill>
                  <a:srgbClr val="626B7B"/>
                </a:solidFill>
                <a:latin typeface="Arial"/>
              </a:rPr>
              <a:t>The same foundational AI capabilities are available to your competitors.</a:t>
            </a:r>
            <a:endParaRPr lang="en-US" sz="2185"/>
          </a:p>
        </p:txBody>
      </p:sp>
      <p:sp>
        <p:nvSpPr>
          <p:cNvPr id="6" name="Rule 6"/>
          <p:cNvSpPr/>
          <p:nvPr/>
        </p:nvSpPr>
        <p:spPr>
          <a:xfrm flipH="1">
            <a:off x="5927507" y="3575304"/>
            <a:ext cx="162397" cy="49012"/>
          </a:xfrm>
          <a:prstGeom prst="line">
            <a:avLst/>
          </a:prstGeom>
          <a:ln w="16510">
            <a:solidFill>
              <a:srgbClr val="C5CCD7"/>
            </a:solidFill>
          </a:ln>
        </p:spPr>
      </p:sp>
      <p:sp>
        <p:nvSpPr>
          <p:cNvPr id="7" name="Rule 7"/>
          <p:cNvSpPr/>
          <p:nvPr/>
        </p:nvSpPr>
        <p:spPr>
          <a:xfrm flipH="1">
            <a:off x="5589179" y="3677412"/>
            <a:ext cx="162397" cy="49012"/>
          </a:xfrm>
          <a:prstGeom prst="line">
            <a:avLst/>
          </a:prstGeom>
          <a:ln w="16510">
            <a:solidFill>
              <a:srgbClr val="C5CCD7"/>
            </a:solidFill>
          </a:ln>
        </p:spPr>
      </p:sp>
      <p:sp>
        <p:nvSpPr>
          <p:cNvPr id="8" name="Rule 8"/>
          <p:cNvSpPr/>
          <p:nvPr/>
        </p:nvSpPr>
        <p:spPr>
          <a:xfrm flipH="1">
            <a:off x="5250851" y="3779520"/>
            <a:ext cx="162397" cy="49012"/>
          </a:xfrm>
          <a:prstGeom prst="line">
            <a:avLst/>
          </a:prstGeom>
          <a:ln w="16510">
            <a:solidFill>
              <a:srgbClr val="C5CCD7"/>
            </a:solidFill>
          </a:ln>
        </p:spPr>
      </p:sp>
      <p:sp>
        <p:nvSpPr>
          <p:cNvPr id="9" name="Rule 9"/>
          <p:cNvSpPr/>
          <p:nvPr/>
        </p:nvSpPr>
        <p:spPr>
          <a:xfrm flipH="1">
            <a:off x="4912523" y="3881628"/>
            <a:ext cx="162397" cy="49012"/>
          </a:xfrm>
          <a:prstGeom prst="line">
            <a:avLst/>
          </a:prstGeom>
          <a:ln w="16510">
            <a:solidFill>
              <a:srgbClr val="C5CCD7"/>
            </a:solidFill>
          </a:ln>
        </p:spPr>
      </p:sp>
      <p:sp>
        <p:nvSpPr>
          <p:cNvPr id="10" name="Rule 10"/>
          <p:cNvSpPr/>
          <p:nvPr/>
        </p:nvSpPr>
        <p:spPr>
          <a:xfrm flipH="1">
            <a:off x="4574195" y="3983736"/>
            <a:ext cx="162397" cy="49012"/>
          </a:xfrm>
          <a:prstGeom prst="line">
            <a:avLst/>
          </a:prstGeom>
          <a:ln w="16510">
            <a:solidFill>
              <a:srgbClr val="C5CCD7"/>
            </a:solidFill>
          </a:ln>
        </p:spPr>
      </p:sp>
      <p:sp>
        <p:nvSpPr>
          <p:cNvPr id="11" name="Rule 11"/>
          <p:cNvSpPr/>
          <p:nvPr/>
        </p:nvSpPr>
        <p:spPr>
          <a:xfrm flipH="1">
            <a:off x="4235867" y="4085844"/>
            <a:ext cx="162397" cy="49012"/>
          </a:xfrm>
          <a:prstGeom prst="line">
            <a:avLst/>
          </a:prstGeom>
          <a:ln w="16510">
            <a:solidFill>
              <a:srgbClr val="C5CCD7"/>
            </a:solidFill>
          </a:ln>
        </p:spPr>
      </p:sp>
      <p:sp>
        <p:nvSpPr>
          <p:cNvPr id="12" name="Rule 12"/>
          <p:cNvSpPr/>
          <p:nvPr/>
        </p:nvSpPr>
        <p:spPr>
          <a:xfrm flipH="1">
            <a:off x="3897539" y="4187952"/>
            <a:ext cx="162397" cy="49012"/>
          </a:xfrm>
          <a:prstGeom prst="line">
            <a:avLst/>
          </a:prstGeom>
          <a:ln w="16510">
            <a:solidFill>
              <a:srgbClr val="C5CCD7"/>
            </a:solidFill>
          </a:ln>
        </p:spPr>
      </p:sp>
      <p:sp>
        <p:nvSpPr>
          <p:cNvPr id="13" name="Rule 13"/>
          <p:cNvSpPr/>
          <p:nvPr/>
        </p:nvSpPr>
        <p:spPr>
          <a:xfrm flipH="1">
            <a:off x="3559211" y="4290060"/>
            <a:ext cx="162397" cy="49012"/>
          </a:xfrm>
          <a:prstGeom prst="line">
            <a:avLst/>
          </a:prstGeom>
          <a:ln w="16510">
            <a:solidFill>
              <a:srgbClr val="C5CCD7"/>
            </a:solidFill>
          </a:ln>
        </p:spPr>
      </p:sp>
      <p:sp>
        <p:nvSpPr>
          <p:cNvPr id="14" name="Rule 14"/>
          <p:cNvSpPr/>
          <p:nvPr/>
        </p:nvSpPr>
        <p:spPr>
          <a:xfrm flipH="1">
            <a:off x="3220883" y="4392168"/>
            <a:ext cx="162397" cy="49012"/>
          </a:xfrm>
          <a:prstGeom prst="line">
            <a:avLst/>
          </a:prstGeom>
          <a:ln w="16510">
            <a:solidFill>
              <a:srgbClr val="C5CCD7"/>
            </a:solidFill>
          </a:ln>
        </p:spPr>
      </p:sp>
      <p:sp>
        <p:nvSpPr>
          <p:cNvPr id="15" name="Rule 15"/>
          <p:cNvSpPr/>
          <p:nvPr/>
        </p:nvSpPr>
        <p:spPr>
          <a:xfrm flipH="1">
            <a:off x="2882555" y="4494276"/>
            <a:ext cx="162397" cy="49012"/>
          </a:xfrm>
          <a:prstGeom prst="line">
            <a:avLst/>
          </a:prstGeom>
          <a:ln w="16510">
            <a:solidFill>
              <a:srgbClr val="C5CCD7"/>
            </a:solidFill>
          </a:ln>
        </p:spPr>
      </p:sp>
      <p:sp>
        <p:nvSpPr>
          <p:cNvPr id="16" name="Rule 16"/>
          <p:cNvSpPr/>
          <p:nvPr/>
        </p:nvSpPr>
        <p:spPr>
          <a:xfrm flipH="1">
            <a:off x="2544227" y="4596384"/>
            <a:ext cx="162397" cy="49012"/>
          </a:xfrm>
          <a:prstGeom prst="line">
            <a:avLst/>
          </a:prstGeom>
          <a:ln w="16510">
            <a:solidFill>
              <a:srgbClr val="C5CCD7"/>
            </a:solidFill>
          </a:ln>
        </p:spPr>
      </p:sp>
      <p:sp>
        <p:nvSpPr>
          <p:cNvPr id="17" name="Rule 17"/>
          <p:cNvSpPr/>
          <p:nvPr/>
        </p:nvSpPr>
        <p:spPr>
          <a:xfrm flipH="1">
            <a:off x="2205899" y="4698492"/>
            <a:ext cx="162397" cy="49012"/>
          </a:xfrm>
          <a:prstGeom prst="line">
            <a:avLst/>
          </a:prstGeom>
          <a:ln w="16510">
            <a:solidFill>
              <a:srgbClr val="C5CCD7"/>
            </a:solidFill>
          </a:ln>
        </p:spPr>
      </p:sp>
      <p:sp>
        <p:nvSpPr>
          <p:cNvPr id="18" name="Field 18"/>
          <p:cNvSpPr/>
          <p:nvPr/>
        </p:nvSpPr>
        <p:spPr>
          <a:xfrm>
            <a:off x="1929384" y="4700016"/>
            <a:ext cx="201168" cy="201168"/>
          </a:xfrm>
          <a:prstGeom prst="ellipse">
            <a:avLst/>
          </a:prstGeom>
          <a:solidFill>
            <a:srgbClr val="063B89"/>
          </a:solidFill>
          <a:ln>
            <a:noFill/>
          </a:ln>
        </p:spPr>
      </p:sp>
      <p:sp>
        <p:nvSpPr>
          <p:cNvPr id="19" name="Rule 19"/>
          <p:cNvSpPr/>
          <p:nvPr/>
        </p:nvSpPr>
        <p:spPr>
          <a:xfrm flipH="1">
            <a:off x="6008705" y="3575304"/>
            <a:ext cx="81199" cy="49012"/>
          </a:xfrm>
          <a:prstGeom prst="line">
            <a:avLst/>
          </a:prstGeom>
          <a:ln w="16510">
            <a:solidFill>
              <a:srgbClr val="C5CCD7"/>
            </a:solidFill>
          </a:ln>
        </p:spPr>
      </p:sp>
      <p:sp>
        <p:nvSpPr>
          <p:cNvPr id="20" name="Rule 20"/>
          <p:cNvSpPr/>
          <p:nvPr/>
        </p:nvSpPr>
        <p:spPr>
          <a:xfrm flipH="1">
            <a:off x="5839541" y="3677412"/>
            <a:ext cx="81199" cy="49012"/>
          </a:xfrm>
          <a:prstGeom prst="line">
            <a:avLst/>
          </a:prstGeom>
          <a:ln w="16510">
            <a:solidFill>
              <a:srgbClr val="C5CCD7"/>
            </a:solidFill>
          </a:ln>
        </p:spPr>
      </p:sp>
      <p:sp>
        <p:nvSpPr>
          <p:cNvPr id="21" name="Rule 21"/>
          <p:cNvSpPr/>
          <p:nvPr/>
        </p:nvSpPr>
        <p:spPr>
          <a:xfrm flipH="1">
            <a:off x="5670377" y="3779520"/>
            <a:ext cx="81199" cy="49012"/>
          </a:xfrm>
          <a:prstGeom prst="line">
            <a:avLst/>
          </a:prstGeom>
          <a:ln w="16510">
            <a:solidFill>
              <a:srgbClr val="C5CCD7"/>
            </a:solidFill>
          </a:ln>
        </p:spPr>
      </p:sp>
      <p:sp>
        <p:nvSpPr>
          <p:cNvPr id="22" name="Rule 22"/>
          <p:cNvSpPr/>
          <p:nvPr/>
        </p:nvSpPr>
        <p:spPr>
          <a:xfrm flipH="1">
            <a:off x="5501213" y="3881628"/>
            <a:ext cx="81199" cy="49012"/>
          </a:xfrm>
          <a:prstGeom prst="line">
            <a:avLst/>
          </a:prstGeom>
          <a:ln w="16510">
            <a:solidFill>
              <a:srgbClr val="C5CCD7"/>
            </a:solidFill>
          </a:ln>
        </p:spPr>
      </p:sp>
      <p:sp>
        <p:nvSpPr>
          <p:cNvPr id="23" name="Rule 23"/>
          <p:cNvSpPr/>
          <p:nvPr/>
        </p:nvSpPr>
        <p:spPr>
          <a:xfrm flipH="1">
            <a:off x="5332049" y="3983736"/>
            <a:ext cx="81199" cy="49012"/>
          </a:xfrm>
          <a:prstGeom prst="line">
            <a:avLst/>
          </a:prstGeom>
          <a:ln w="16510">
            <a:solidFill>
              <a:srgbClr val="C5CCD7"/>
            </a:solidFill>
          </a:ln>
        </p:spPr>
      </p:sp>
      <p:sp>
        <p:nvSpPr>
          <p:cNvPr id="24" name="Rule 24"/>
          <p:cNvSpPr/>
          <p:nvPr/>
        </p:nvSpPr>
        <p:spPr>
          <a:xfrm flipH="1">
            <a:off x="5162885" y="4085844"/>
            <a:ext cx="81199" cy="49012"/>
          </a:xfrm>
          <a:prstGeom prst="line">
            <a:avLst/>
          </a:prstGeom>
          <a:ln w="16510">
            <a:solidFill>
              <a:srgbClr val="C5CCD7"/>
            </a:solidFill>
          </a:ln>
        </p:spPr>
      </p:sp>
      <p:sp>
        <p:nvSpPr>
          <p:cNvPr id="25" name="Rule 25"/>
          <p:cNvSpPr/>
          <p:nvPr/>
        </p:nvSpPr>
        <p:spPr>
          <a:xfrm flipH="1">
            <a:off x="4993721" y="4187952"/>
            <a:ext cx="81199" cy="49012"/>
          </a:xfrm>
          <a:prstGeom prst="line">
            <a:avLst/>
          </a:prstGeom>
          <a:ln w="16510">
            <a:solidFill>
              <a:srgbClr val="C5CCD7"/>
            </a:solidFill>
          </a:ln>
        </p:spPr>
      </p:sp>
      <p:sp>
        <p:nvSpPr>
          <p:cNvPr id="26" name="Rule 26"/>
          <p:cNvSpPr/>
          <p:nvPr/>
        </p:nvSpPr>
        <p:spPr>
          <a:xfrm flipH="1">
            <a:off x="4824557" y="4290060"/>
            <a:ext cx="81199" cy="49012"/>
          </a:xfrm>
          <a:prstGeom prst="line">
            <a:avLst/>
          </a:prstGeom>
          <a:ln w="16510">
            <a:solidFill>
              <a:srgbClr val="C5CCD7"/>
            </a:solidFill>
          </a:ln>
        </p:spPr>
      </p:sp>
      <p:sp>
        <p:nvSpPr>
          <p:cNvPr id="27" name="Rule 27"/>
          <p:cNvSpPr/>
          <p:nvPr/>
        </p:nvSpPr>
        <p:spPr>
          <a:xfrm flipH="1">
            <a:off x="4655393" y="4392168"/>
            <a:ext cx="81199" cy="49012"/>
          </a:xfrm>
          <a:prstGeom prst="line">
            <a:avLst/>
          </a:prstGeom>
          <a:ln w="16510">
            <a:solidFill>
              <a:srgbClr val="C5CCD7"/>
            </a:solidFill>
          </a:ln>
        </p:spPr>
      </p:sp>
      <p:sp>
        <p:nvSpPr>
          <p:cNvPr id="28" name="Rule 28"/>
          <p:cNvSpPr/>
          <p:nvPr/>
        </p:nvSpPr>
        <p:spPr>
          <a:xfrm flipH="1">
            <a:off x="4486229" y="4494276"/>
            <a:ext cx="81199" cy="49012"/>
          </a:xfrm>
          <a:prstGeom prst="line">
            <a:avLst/>
          </a:prstGeom>
          <a:ln w="16510">
            <a:solidFill>
              <a:srgbClr val="C5CCD7"/>
            </a:solidFill>
          </a:ln>
        </p:spPr>
      </p:sp>
      <p:sp>
        <p:nvSpPr>
          <p:cNvPr id="29" name="Rule 29"/>
          <p:cNvSpPr/>
          <p:nvPr/>
        </p:nvSpPr>
        <p:spPr>
          <a:xfrm flipH="1">
            <a:off x="4317065" y="4596384"/>
            <a:ext cx="81199" cy="49012"/>
          </a:xfrm>
          <a:prstGeom prst="line">
            <a:avLst/>
          </a:prstGeom>
          <a:ln w="16510">
            <a:solidFill>
              <a:srgbClr val="C5CCD7"/>
            </a:solidFill>
          </a:ln>
        </p:spPr>
      </p:sp>
      <p:sp>
        <p:nvSpPr>
          <p:cNvPr id="30" name="Rule 30"/>
          <p:cNvSpPr/>
          <p:nvPr/>
        </p:nvSpPr>
        <p:spPr>
          <a:xfrm flipH="1">
            <a:off x="4147901" y="4698492"/>
            <a:ext cx="81199" cy="49012"/>
          </a:xfrm>
          <a:prstGeom prst="line">
            <a:avLst/>
          </a:prstGeom>
          <a:ln w="16510">
            <a:solidFill>
              <a:srgbClr val="C5CCD7"/>
            </a:solidFill>
          </a:ln>
        </p:spPr>
      </p:sp>
      <p:sp>
        <p:nvSpPr>
          <p:cNvPr id="31" name="Field 31"/>
          <p:cNvSpPr/>
          <p:nvPr/>
        </p:nvSpPr>
        <p:spPr>
          <a:xfrm>
            <a:off x="3959352" y="4700016"/>
            <a:ext cx="201168" cy="201168"/>
          </a:xfrm>
          <a:prstGeom prst="ellipse">
            <a:avLst/>
          </a:prstGeom>
          <a:solidFill>
            <a:srgbClr val="063B89"/>
          </a:solidFill>
          <a:ln>
            <a:noFill/>
          </a:ln>
        </p:spPr>
      </p:sp>
      <p:sp>
        <p:nvSpPr>
          <p:cNvPr id="32" name="Rule 32"/>
          <p:cNvSpPr/>
          <p:nvPr/>
        </p:nvSpPr>
        <p:spPr>
          <a:xfrm>
            <a:off x="6089904" y="3575304"/>
            <a:ext cx="0" cy="49012"/>
          </a:xfrm>
          <a:prstGeom prst="line">
            <a:avLst/>
          </a:prstGeom>
          <a:ln w="16510">
            <a:solidFill>
              <a:srgbClr val="C5CCD7"/>
            </a:solidFill>
          </a:ln>
        </p:spPr>
      </p:sp>
      <p:sp>
        <p:nvSpPr>
          <p:cNvPr id="33" name="Rule 33"/>
          <p:cNvSpPr/>
          <p:nvPr/>
        </p:nvSpPr>
        <p:spPr>
          <a:xfrm>
            <a:off x="6089904" y="3677412"/>
            <a:ext cx="0" cy="49012"/>
          </a:xfrm>
          <a:prstGeom prst="line">
            <a:avLst/>
          </a:prstGeom>
          <a:ln w="16510">
            <a:solidFill>
              <a:srgbClr val="C5CCD7"/>
            </a:solidFill>
          </a:ln>
        </p:spPr>
      </p:sp>
      <p:sp>
        <p:nvSpPr>
          <p:cNvPr id="34" name="Rule 34"/>
          <p:cNvSpPr/>
          <p:nvPr/>
        </p:nvSpPr>
        <p:spPr>
          <a:xfrm>
            <a:off x="6089904" y="3779520"/>
            <a:ext cx="0" cy="49012"/>
          </a:xfrm>
          <a:prstGeom prst="line">
            <a:avLst/>
          </a:prstGeom>
          <a:ln w="16510">
            <a:solidFill>
              <a:srgbClr val="C5CCD7"/>
            </a:solidFill>
          </a:ln>
        </p:spPr>
      </p:sp>
      <p:sp>
        <p:nvSpPr>
          <p:cNvPr id="35" name="Rule 35"/>
          <p:cNvSpPr/>
          <p:nvPr/>
        </p:nvSpPr>
        <p:spPr>
          <a:xfrm>
            <a:off x="6089904" y="3881628"/>
            <a:ext cx="0" cy="49012"/>
          </a:xfrm>
          <a:prstGeom prst="line">
            <a:avLst/>
          </a:prstGeom>
          <a:ln w="16510">
            <a:solidFill>
              <a:srgbClr val="C5CCD7"/>
            </a:solidFill>
          </a:ln>
        </p:spPr>
      </p:sp>
      <p:sp>
        <p:nvSpPr>
          <p:cNvPr id="36" name="Rule 36"/>
          <p:cNvSpPr/>
          <p:nvPr/>
        </p:nvSpPr>
        <p:spPr>
          <a:xfrm>
            <a:off x="6089904" y="3983736"/>
            <a:ext cx="0" cy="49012"/>
          </a:xfrm>
          <a:prstGeom prst="line">
            <a:avLst/>
          </a:prstGeom>
          <a:ln w="16510">
            <a:solidFill>
              <a:srgbClr val="C5CCD7"/>
            </a:solidFill>
          </a:ln>
        </p:spPr>
      </p:sp>
      <p:sp>
        <p:nvSpPr>
          <p:cNvPr id="37" name="Rule 37"/>
          <p:cNvSpPr/>
          <p:nvPr/>
        </p:nvSpPr>
        <p:spPr>
          <a:xfrm>
            <a:off x="6089904" y="4085844"/>
            <a:ext cx="0" cy="49012"/>
          </a:xfrm>
          <a:prstGeom prst="line">
            <a:avLst/>
          </a:prstGeom>
          <a:ln w="16510">
            <a:solidFill>
              <a:srgbClr val="C5CCD7"/>
            </a:solidFill>
          </a:ln>
        </p:spPr>
      </p:sp>
      <p:sp>
        <p:nvSpPr>
          <p:cNvPr id="38" name="Rule 38"/>
          <p:cNvSpPr/>
          <p:nvPr/>
        </p:nvSpPr>
        <p:spPr>
          <a:xfrm>
            <a:off x="6089904" y="4187952"/>
            <a:ext cx="0" cy="49012"/>
          </a:xfrm>
          <a:prstGeom prst="line">
            <a:avLst/>
          </a:prstGeom>
          <a:ln w="16510">
            <a:solidFill>
              <a:srgbClr val="C5CCD7"/>
            </a:solidFill>
          </a:ln>
        </p:spPr>
      </p:sp>
      <p:sp>
        <p:nvSpPr>
          <p:cNvPr id="39" name="Rule 39"/>
          <p:cNvSpPr/>
          <p:nvPr/>
        </p:nvSpPr>
        <p:spPr>
          <a:xfrm>
            <a:off x="6089904" y="4290060"/>
            <a:ext cx="0" cy="49012"/>
          </a:xfrm>
          <a:prstGeom prst="line">
            <a:avLst/>
          </a:prstGeom>
          <a:ln w="16510">
            <a:solidFill>
              <a:srgbClr val="C5CCD7"/>
            </a:solidFill>
          </a:ln>
        </p:spPr>
      </p:sp>
      <p:sp>
        <p:nvSpPr>
          <p:cNvPr id="40" name="Rule 40"/>
          <p:cNvSpPr/>
          <p:nvPr/>
        </p:nvSpPr>
        <p:spPr>
          <a:xfrm>
            <a:off x="6089904" y="4392168"/>
            <a:ext cx="0" cy="49012"/>
          </a:xfrm>
          <a:prstGeom prst="line">
            <a:avLst/>
          </a:prstGeom>
          <a:ln w="16510">
            <a:solidFill>
              <a:srgbClr val="C5CCD7"/>
            </a:solidFill>
          </a:ln>
        </p:spPr>
      </p:sp>
      <p:sp>
        <p:nvSpPr>
          <p:cNvPr id="41" name="Rule 41"/>
          <p:cNvSpPr/>
          <p:nvPr/>
        </p:nvSpPr>
        <p:spPr>
          <a:xfrm>
            <a:off x="6089904" y="4494276"/>
            <a:ext cx="0" cy="49012"/>
          </a:xfrm>
          <a:prstGeom prst="line">
            <a:avLst/>
          </a:prstGeom>
          <a:ln w="16510">
            <a:solidFill>
              <a:srgbClr val="C5CCD7"/>
            </a:solidFill>
          </a:ln>
        </p:spPr>
      </p:sp>
      <p:sp>
        <p:nvSpPr>
          <p:cNvPr id="42" name="Rule 42"/>
          <p:cNvSpPr/>
          <p:nvPr/>
        </p:nvSpPr>
        <p:spPr>
          <a:xfrm>
            <a:off x="6089904" y="4596384"/>
            <a:ext cx="0" cy="49012"/>
          </a:xfrm>
          <a:prstGeom prst="line">
            <a:avLst/>
          </a:prstGeom>
          <a:ln w="16510">
            <a:solidFill>
              <a:srgbClr val="C5CCD7"/>
            </a:solidFill>
          </a:ln>
        </p:spPr>
      </p:sp>
      <p:sp>
        <p:nvSpPr>
          <p:cNvPr id="43" name="Rule 43"/>
          <p:cNvSpPr/>
          <p:nvPr/>
        </p:nvSpPr>
        <p:spPr>
          <a:xfrm>
            <a:off x="6089904" y="4698492"/>
            <a:ext cx="0" cy="49012"/>
          </a:xfrm>
          <a:prstGeom prst="line">
            <a:avLst/>
          </a:prstGeom>
          <a:ln w="16510">
            <a:solidFill>
              <a:srgbClr val="C5CCD7"/>
            </a:solidFill>
          </a:ln>
        </p:spPr>
      </p:sp>
      <p:sp>
        <p:nvSpPr>
          <p:cNvPr id="44" name="Field 44"/>
          <p:cNvSpPr/>
          <p:nvPr/>
        </p:nvSpPr>
        <p:spPr>
          <a:xfrm>
            <a:off x="5989320" y="4700016"/>
            <a:ext cx="201168" cy="201168"/>
          </a:xfrm>
          <a:prstGeom prst="ellipse">
            <a:avLst/>
          </a:prstGeom>
          <a:solidFill>
            <a:srgbClr val="063B89"/>
          </a:solidFill>
          <a:ln>
            <a:noFill/>
          </a:ln>
        </p:spPr>
      </p:sp>
      <p:sp>
        <p:nvSpPr>
          <p:cNvPr id="45" name="Rule 45"/>
          <p:cNvSpPr/>
          <p:nvPr/>
        </p:nvSpPr>
        <p:spPr>
          <a:xfrm>
            <a:off x="6089904" y="3575304"/>
            <a:ext cx="81199" cy="49012"/>
          </a:xfrm>
          <a:prstGeom prst="line">
            <a:avLst/>
          </a:prstGeom>
          <a:ln w="16510">
            <a:solidFill>
              <a:srgbClr val="C5CCD7"/>
            </a:solidFill>
          </a:ln>
        </p:spPr>
      </p:sp>
      <p:sp>
        <p:nvSpPr>
          <p:cNvPr id="46" name="Rule 46"/>
          <p:cNvSpPr/>
          <p:nvPr/>
        </p:nvSpPr>
        <p:spPr>
          <a:xfrm>
            <a:off x="6259068" y="3677412"/>
            <a:ext cx="81199" cy="49012"/>
          </a:xfrm>
          <a:prstGeom prst="line">
            <a:avLst/>
          </a:prstGeom>
          <a:ln w="16510">
            <a:solidFill>
              <a:srgbClr val="C5CCD7"/>
            </a:solidFill>
          </a:ln>
        </p:spPr>
      </p:sp>
      <p:sp>
        <p:nvSpPr>
          <p:cNvPr id="47" name="Rule 47"/>
          <p:cNvSpPr/>
          <p:nvPr/>
        </p:nvSpPr>
        <p:spPr>
          <a:xfrm>
            <a:off x="6428232" y="3779520"/>
            <a:ext cx="81199" cy="49012"/>
          </a:xfrm>
          <a:prstGeom prst="line">
            <a:avLst/>
          </a:prstGeom>
          <a:ln w="16510">
            <a:solidFill>
              <a:srgbClr val="C5CCD7"/>
            </a:solidFill>
          </a:ln>
        </p:spPr>
      </p:sp>
      <p:sp>
        <p:nvSpPr>
          <p:cNvPr id="48" name="Rule 48"/>
          <p:cNvSpPr/>
          <p:nvPr/>
        </p:nvSpPr>
        <p:spPr>
          <a:xfrm>
            <a:off x="6597396" y="3881628"/>
            <a:ext cx="81199" cy="49012"/>
          </a:xfrm>
          <a:prstGeom prst="line">
            <a:avLst/>
          </a:prstGeom>
          <a:ln w="16510">
            <a:solidFill>
              <a:srgbClr val="C5CCD7"/>
            </a:solidFill>
          </a:ln>
        </p:spPr>
      </p:sp>
      <p:sp>
        <p:nvSpPr>
          <p:cNvPr id="49" name="Rule 49"/>
          <p:cNvSpPr/>
          <p:nvPr/>
        </p:nvSpPr>
        <p:spPr>
          <a:xfrm>
            <a:off x="6766560" y="3983736"/>
            <a:ext cx="81199" cy="49012"/>
          </a:xfrm>
          <a:prstGeom prst="line">
            <a:avLst/>
          </a:prstGeom>
          <a:ln w="16510">
            <a:solidFill>
              <a:srgbClr val="C5CCD7"/>
            </a:solidFill>
          </a:ln>
        </p:spPr>
      </p:sp>
      <p:sp>
        <p:nvSpPr>
          <p:cNvPr id="50" name="Rule 50"/>
          <p:cNvSpPr/>
          <p:nvPr/>
        </p:nvSpPr>
        <p:spPr>
          <a:xfrm>
            <a:off x="6935724" y="4085844"/>
            <a:ext cx="81199" cy="49012"/>
          </a:xfrm>
          <a:prstGeom prst="line">
            <a:avLst/>
          </a:prstGeom>
          <a:ln w="16510">
            <a:solidFill>
              <a:srgbClr val="C5CCD7"/>
            </a:solidFill>
          </a:ln>
        </p:spPr>
      </p:sp>
      <p:sp>
        <p:nvSpPr>
          <p:cNvPr id="51" name="Rule 51"/>
          <p:cNvSpPr/>
          <p:nvPr/>
        </p:nvSpPr>
        <p:spPr>
          <a:xfrm>
            <a:off x="7104888" y="4187952"/>
            <a:ext cx="81199" cy="49012"/>
          </a:xfrm>
          <a:prstGeom prst="line">
            <a:avLst/>
          </a:prstGeom>
          <a:ln w="16510">
            <a:solidFill>
              <a:srgbClr val="C5CCD7"/>
            </a:solidFill>
          </a:ln>
        </p:spPr>
      </p:sp>
      <p:sp>
        <p:nvSpPr>
          <p:cNvPr id="52" name="Rule 52"/>
          <p:cNvSpPr/>
          <p:nvPr/>
        </p:nvSpPr>
        <p:spPr>
          <a:xfrm>
            <a:off x="7274052" y="4290060"/>
            <a:ext cx="81199" cy="49012"/>
          </a:xfrm>
          <a:prstGeom prst="line">
            <a:avLst/>
          </a:prstGeom>
          <a:ln w="16510">
            <a:solidFill>
              <a:srgbClr val="C5CCD7"/>
            </a:solidFill>
          </a:ln>
        </p:spPr>
      </p:sp>
      <p:sp>
        <p:nvSpPr>
          <p:cNvPr id="53" name="Rule 53"/>
          <p:cNvSpPr/>
          <p:nvPr/>
        </p:nvSpPr>
        <p:spPr>
          <a:xfrm>
            <a:off x="7443216" y="4392168"/>
            <a:ext cx="81199" cy="49012"/>
          </a:xfrm>
          <a:prstGeom prst="line">
            <a:avLst/>
          </a:prstGeom>
          <a:ln w="16510">
            <a:solidFill>
              <a:srgbClr val="C5CCD7"/>
            </a:solidFill>
          </a:ln>
        </p:spPr>
      </p:sp>
      <p:sp>
        <p:nvSpPr>
          <p:cNvPr id="54" name="Rule 54"/>
          <p:cNvSpPr/>
          <p:nvPr/>
        </p:nvSpPr>
        <p:spPr>
          <a:xfrm>
            <a:off x="7612380" y="4494276"/>
            <a:ext cx="81199" cy="49012"/>
          </a:xfrm>
          <a:prstGeom prst="line">
            <a:avLst/>
          </a:prstGeom>
          <a:ln w="16510">
            <a:solidFill>
              <a:srgbClr val="C5CCD7"/>
            </a:solidFill>
          </a:ln>
        </p:spPr>
      </p:sp>
      <p:sp>
        <p:nvSpPr>
          <p:cNvPr id="55" name="Rule 55"/>
          <p:cNvSpPr/>
          <p:nvPr/>
        </p:nvSpPr>
        <p:spPr>
          <a:xfrm>
            <a:off x="7781544" y="4596384"/>
            <a:ext cx="81199" cy="49012"/>
          </a:xfrm>
          <a:prstGeom prst="line">
            <a:avLst/>
          </a:prstGeom>
          <a:ln w="16510">
            <a:solidFill>
              <a:srgbClr val="C5CCD7"/>
            </a:solidFill>
          </a:ln>
        </p:spPr>
      </p:sp>
      <p:sp>
        <p:nvSpPr>
          <p:cNvPr id="56" name="Rule 56"/>
          <p:cNvSpPr/>
          <p:nvPr/>
        </p:nvSpPr>
        <p:spPr>
          <a:xfrm>
            <a:off x="7950708" y="4698492"/>
            <a:ext cx="81199" cy="49012"/>
          </a:xfrm>
          <a:prstGeom prst="line">
            <a:avLst/>
          </a:prstGeom>
          <a:ln w="16510">
            <a:solidFill>
              <a:srgbClr val="C5CCD7"/>
            </a:solidFill>
          </a:ln>
        </p:spPr>
      </p:sp>
      <p:sp>
        <p:nvSpPr>
          <p:cNvPr id="57" name="Field 57"/>
          <p:cNvSpPr/>
          <p:nvPr/>
        </p:nvSpPr>
        <p:spPr>
          <a:xfrm>
            <a:off x="8019288" y="4700016"/>
            <a:ext cx="201168" cy="201168"/>
          </a:xfrm>
          <a:prstGeom prst="ellipse">
            <a:avLst/>
          </a:prstGeom>
          <a:solidFill>
            <a:srgbClr val="063B89"/>
          </a:solidFill>
          <a:ln>
            <a:noFill/>
          </a:ln>
        </p:spPr>
      </p:sp>
      <p:sp>
        <p:nvSpPr>
          <p:cNvPr id="58" name="Rule 58"/>
          <p:cNvSpPr/>
          <p:nvPr/>
        </p:nvSpPr>
        <p:spPr>
          <a:xfrm>
            <a:off x="6089904" y="3575304"/>
            <a:ext cx="162397" cy="49012"/>
          </a:xfrm>
          <a:prstGeom prst="line">
            <a:avLst/>
          </a:prstGeom>
          <a:ln w="16510">
            <a:solidFill>
              <a:srgbClr val="C5CCD7"/>
            </a:solidFill>
          </a:ln>
        </p:spPr>
      </p:sp>
      <p:sp>
        <p:nvSpPr>
          <p:cNvPr id="59" name="Rule 59"/>
          <p:cNvSpPr/>
          <p:nvPr/>
        </p:nvSpPr>
        <p:spPr>
          <a:xfrm>
            <a:off x="6428232" y="3677412"/>
            <a:ext cx="162397" cy="49012"/>
          </a:xfrm>
          <a:prstGeom prst="line">
            <a:avLst/>
          </a:prstGeom>
          <a:ln w="16510">
            <a:solidFill>
              <a:srgbClr val="C5CCD7"/>
            </a:solidFill>
          </a:ln>
        </p:spPr>
      </p:sp>
      <p:sp>
        <p:nvSpPr>
          <p:cNvPr id="60" name="Rule 60"/>
          <p:cNvSpPr/>
          <p:nvPr/>
        </p:nvSpPr>
        <p:spPr>
          <a:xfrm>
            <a:off x="6766560" y="3779520"/>
            <a:ext cx="162397" cy="49012"/>
          </a:xfrm>
          <a:prstGeom prst="line">
            <a:avLst/>
          </a:prstGeom>
          <a:ln w="16510">
            <a:solidFill>
              <a:srgbClr val="C5CCD7"/>
            </a:solidFill>
          </a:ln>
        </p:spPr>
      </p:sp>
      <p:sp>
        <p:nvSpPr>
          <p:cNvPr id="61" name="Rule 61"/>
          <p:cNvSpPr/>
          <p:nvPr/>
        </p:nvSpPr>
        <p:spPr>
          <a:xfrm>
            <a:off x="7104888" y="3881628"/>
            <a:ext cx="162397" cy="49012"/>
          </a:xfrm>
          <a:prstGeom prst="line">
            <a:avLst/>
          </a:prstGeom>
          <a:ln w="16510">
            <a:solidFill>
              <a:srgbClr val="C5CCD7"/>
            </a:solidFill>
          </a:ln>
        </p:spPr>
      </p:sp>
      <p:sp>
        <p:nvSpPr>
          <p:cNvPr id="62" name="Rule 62"/>
          <p:cNvSpPr/>
          <p:nvPr/>
        </p:nvSpPr>
        <p:spPr>
          <a:xfrm>
            <a:off x="7443216" y="3983736"/>
            <a:ext cx="162397" cy="49012"/>
          </a:xfrm>
          <a:prstGeom prst="line">
            <a:avLst/>
          </a:prstGeom>
          <a:ln w="16510">
            <a:solidFill>
              <a:srgbClr val="C5CCD7"/>
            </a:solidFill>
          </a:ln>
        </p:spPr>
      </p:sp>
      <p:sp>
        <p:nvSpPr>
          <p:cNvPr id="63" name="Rule 63"/>
          <p:cNvSpPr/>
          <p:nvPr/>
        </p:nvSpPr>
        <p:spPr>
          <a:xfrm>
            <a:off x="7781544" y="4085844"/>
            <a:ext cx="162397" cy="49012"/>
          </a:xfrm>
          <a:prstGeom prst="line">
            <a:avLst/>
          </a:prstGeom>
          <a:ln w="16510">
            <a:solidFill>
              <a:srgbClr val="C5CCD7"/>
            </a:solidFill>
          </a:ln>
        </p:spPr>
      </p:sp>
      <p:sp>
        <p:nvSpPr>
          <p:cNvPr id="64" name="Rule 64"/>
          <p:cNvSpPr/>
          <p:nvPr/>
        </p:nvSpPr>
        <p:spPr>
          <a:xfrm>
            <a:off x="8119872" y="4187952"/>
            <a:ext cx="162397" cy="49012"/>
          </a:xfrm>
          <a:prstGeom prst="line">
            <a:avLst/>
          </a:prstGeom>
          <a:ln w="16510">
            <a:solidFill>
              <a:srgbClr val="C5CCD7"/>
            </a:solidFill>
          </a:ln>
        </p:spPr>
      </p:sp>
      <p:sp>
        <p:nvSpPr>
          <p:cNvPr id="65" name="Rule 65"/>
          <p:cNvSpPr/>
          <p:nvPr/>
        </p:nvSpPr>
        <p:spPr>
          <a:xfrm>
            <a:off x="8458200" y="4290060"/>
            <a:ext cx="162397" cy="49012"/>
          </a:xfrm>
          <a:prstGeom prst="line">
            <a:avLst/>
          </a:prstGeom>
          <a:ln w="16510">
            <a:solidFill>
              <a:srgbClr val="C5CCD7"/>
            </a:solidFill>
          </a:ln>
        </p:spPr>
      </p:sp>
      <p:sp>
        <p:nvSpPr>
          <p:cNvPr id="66" name="Rule 66"/>
          <p:cNvSpPr/>
          <p:nvPr/>
        </p:nvSpPr>
        <p:spPr>
          <a:xfrm>
            <a:off x="8796528" y="4392168"/>
            <a:ext cx="162397" cy="49012"/>
          </a:xfrm>
          <a:prstGeom prst="line">
            <a:avLst/>
          </a:prstGeom>
          <a:ln w="16510">
            <a:solidFill>
              <a:srgbClr val="C5CCD7"/>
            </a:solidFill>
          </a:ln>
        </p:spPr>
      </p:sp>
      <p:sp>
        <p:nvSpPr>
          <p:cNvPr id="67" name="Rule 67"/>
          <p:cNvSpPr/>
          <p:nvPr/>
        </p:nvSpPr>
        <p:spPr>
          <a:xfrm>
            <a:off x="9134856" y="4494276"/>
            <a:ext cx="162397" cy="49012"/>
          </a:xfrm>
          <a:prstGeom prst="line">
            <a:avLst/>
          </a:prstGeom>
          <a:ln w="16510">
            <a:solidFill>
              <a:srgbClr val="C5CCD7"/>
            </a:solidFill>
          </a:ln>
        </p:spPr>
      </p:sp>
      <p:sp>
        <p:nvSpPr>
          <p:cNvPr id="68" name="Rule 68"/>
          <p:cNvSpPr/>
          <p:nvPr/>
        </p:nvSpPr>
        <p:spPr>
          <a:xfrm>
            <a:off x="9473184" y="4596384"/>
            <a:ext cx="162397" cy="49012"/>
          </a:xfrm>
          <a:prstGeom prst="line">
            <a:avLst/>
          </a:prstGeom>
          <a:ln w="16510">
            <a:solidFill>
              <a:srgbClr val="C5CCD7"/>
            </a:solidFill>
          </a:ln>
        </p:spPr>
      </p:sp>
      <p:sp>
        <p:nvSpPr>
          <p:cNvPr id="69" name="Rule 69"/>
          <p:cNvSpPr/>
          <p:nvPr/>
        </p:nvSpPr>
        <p:spPr>
          <a:xfrm>
            <a:off x="9811512" y="4698492"/>
            <a:ext cx="162397" cy="49012"/>
          </a:xfrm>
          <a:prstGeom prst="line">
            <a:avLst/>
          </a:prstGeom>
          <a:ln w="16510">
            <a:solidFill>
              <a:srgbClr val="C5CCD7"/>
            </a:solidFill>
          </a:ln>
        </p:spPr>
      </p:sp>
      <p:sp>
        <p:nvSpPr>
          <p:cNvPr id="70" name="Field 70"/>
          <p:cNvSpPr/>
          <p:nvPr/>
        </p:nvSpPr>
        <p:spPr>
          <a:xfrm>
            <a:off x="10049256" y="4700016"/>
            <a:ext cx="201168" cy="201168"/>
          </a:xfrm>
          <a:prstGeom prst="ellipse">
            <a:avLst/>
          </a:prstGeom>
          <a:solidFill>
            <a:srgbClr val="063B89"/>
          </a:solidFill>
          <a:ln>
            <a:noFill/>
          </a:ln>
        </p:spPr>
      </p:sp>
      <p:sp>
        <p:nvSpPr>
          <p:cNvPr id="71" name="Field 71"/>
          <p:cNvSpPr/>
          <p:nvPr/>
        </p:nvSpPr>
        <p:spPr>
          <a:xfrm>
            <a:off x="5724144" y="3108960"/>
            <a:ext cx="731520" cy="731520"/>
          </a:xfrm>
          <a:prstGeom prst="ellipse">
            <a:avLst/>
          </a:prstGeom>
          <a:solidFill>
            <a:srgbClr val="063B89"/>
          </a:solidFill>
          <a:ln>
            <a:noFill/>
          </a:ln>
        </p:spPr>
      </p:sp>
      <p:sp>
        <p:nvSpPr>
          <p:cNvPr id="72" name="Text 72"/>
          <p:cNvSpPr txBox="1"/>
          <p:nvPr/>
        </p:nvSpPr>
        <p:spPr>
          <a:xfrm>
            <a:off x="5230368" y="3959352"/>
            <a:ext cx="2560320" cy="292608"/>
          </a:xfrm>
          <a:prstGeom prst="rect">
            <a:avLst/>
          </a:prstGeom>
          <a:noFill/>
          <a:ln>
            <a:noFill/>
          </a:ln>
        </p:spPr>
        <p:txBody>
          <a:bodyPr wrap="none" lIns="0" rIns="0" tIns="0" bIns="0" anchor="ctr"/>
          <a:lstStyle/>
          <a:p>
            <a:pPr algn="l"/>
            <a:r>
              <a:rPr lang="en-US" sz="1100">
                <a:solidFill>
                  <a:srgbClr val="626B7B"/>
                </a:solidFill>
                <a:latin typeface="Arial"/>
              </a:rPr>
              <a:t>FOUNDATION MODEL</a:t>
            </a:r>
            <a:endParaRPr lang="en-US" sz="1100"/>
          </a:p>
        </p:txBody>
      </p:sp>
      <p:sp>
        <p:nvSpPr>
          <p:cNvPr id="73" name="Text 73"/>
          <p:cNvSpPr txBox="1"/>
          <p:nvPr/>
        </p:nvSpPr>
        <p:spPr>
          <a:xfrm>
            <a:off x="1591056" y="5230368"/>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1</a:t>
            </a:r>
            <a:endParaRPr lang="en-US" sz="1100"/>
          </a:p>
        </p:txBody>
      </p:sp>
      <p:sp>
        <p:nvSpPr>
          <p:cNvPr id="74" name="Text 74"/>
          <p:cNvSpPr txBox="1"/>
          <p:nvPr/>
        </p:nvSpPr>
        <p:spPr>
          <a:xfrm>
            <a:off x="3621024" y="5230368"/>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2</a:t>
            </a:r>
            <a:endParaRPr lang="en-US" sz="1100"/>
          </a:p>
        </p:txBody>
      </p:sp>
      <p:sp>
        <p:nvSpPr>
          <p:cNvPr id="75" name="Text 75"/>
          <p:cNvSpPr txBox="1"/>
          <p:nvPr/>
        </p:nvSpPr>
        <p:spPr>
          <a:xfrm>
            <a:off x="5650992" y="5230368"/>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3</a:t>
            </a:r>
            <a:endParaRPr lang="en-US" sz="1100"/>
          </a:p>
        </p:txBody>
      </p:sp>
      <p:sp>
        <p:nvSpPr>
          <p:cNvPr id="76" name="Text 76"/>
          <p:cNvSpPr txBox="1"/>
          <p:nvPr/>
        </p:nvSpPr>
        <p:spPr>
          <a:xfrm>
            <a:off x="7680960" y="5230368"/>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4</a:t>
            </a:r>
            <a:endParaRPr lang="en-US" sz="1100"/>
          </a:p>
        </p:txBody>
      </p:sp>
      <p:sp>
        <p:nvSpPr>
          <p:cNvPr id="77" name="Text 77"/>
          <p:cNvSpPr txBox="1"/>
          <p:nvPr/>
        </p:nvSpPr>
        <p:spPr>
          <a:xfrm>
            <a:off x="9710928" y="5230368"/>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5</a:t>
            </a:r>
            <a:endParaRPr lang="en-US" sz="1100"/>
          </a:p>
        </p:txBody>
      </p:sp>
      <p:sp>
        <p:nvSpPr>
          <p:cNvPr id="78" name="Text 78"/>
          <p:cNvSpPr txBox="1"/>
          <p:nvPr/>
        </p:nvSpPr>
        <p:spPr>
          <a:xfrm>
            <a:off x="658368" y="6336792"/>
            <a:ext cx="10424160" cy="292608"/>
          </a:xfrm>
          <a:prstGeom prst="rect">
            <a:avLst/>
          </a:prstGeom>
          <a:noFill/>
          <a:ln>
            <a:noFill/>
          </a:ln>
        </p:spPr>
        <p:txBody>
          <a:bodyPr wrap="none" lIns="0" rIns="0" tIns="0" bIns="0" anchor="ctr"/>
          <a:lstStyle/>
          <a:p>
            <a:pPr algn="l"/>
            <a:r>
              <a:rPr lang="en-US" sz="1200">
                <a:solidFill>
                  <a:srgbClr val="77736A"/>
                </a:solidFill>
                <a:latin typeface="Arial"/>
              </a:rPr>
              <a:t>Shared model access is the starting point for this strategic argument.</a:t>
            </a:r>
            <a:endParaRPr lang="en-US" sz="1200"/>
          </a:p>
        </p:txBody>
      </p:sp>
      <p:sp>
        <p:nvSpPr>
          <p:cNvPr id="79" name="Text 79"/>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08</a:t>
            </a:r>
            <a:endParaRPr lang="en-US" sz="1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658368" y="502920"/>
            <a:ext cx="10789920" cy="292608"/>
          </a:xfrm>
          <a:prstGeom prst="rect">
            <a:avLst/>
          </a:prstGeom>
          <a:noFill/>
          <a:ln>
            <a:noFill/>
          </a:ln>
        </p:spPr>
        <p:txBody>
          <a:bodyPr wrap="none" lIns="0" rIns="0" tIns="0" bIns="0" anchor="ctr"/>
          <a:lstStyle/>
          <a:p>
            <a:pPr algn="l"/>
            <a:r>
              <a:rPr lang="en-US" sz="1500" b="1">
                <a:solidFill>
                  <a:srgbClr val="063B89"/>
                </a:solidFill>
                <a:latin typeface="Arial"/>
              </a:rPr>
              <a:t>WHAT MAKES YOUR BUSINESS DIFFERENT?</a:t>
            </a:r>
            <a:endParaRPr lang="en-US" sz="1500"/>
          </a:p>
        </p:txBody>
      </p:sp>
      <p:sp>
        <p:nvSpPr>
          <p:cNvPr id="3" name="Text 3"/>
          <p:cNvSpPr txBox="1"/>
          <p:nvPr/>
        </p:nvSpPr>
        <p:spPr>
          <a:xfrm>
            <a:off x="658368" y="950976"/>
            <a:ext cx="10835640" cy="811530"/>
          </a:xfrm>
          <a:prstGeom prst="rect">
            <a:avLst/>
          </a:prstGeom>
          <a:noFill/>
          <a:ln>
            <a:noFill/>
          </a:ln>
        </p:spPr>
        <p:txBody>
          <a:bodyPr wrap="none" lIns="0" rIns="0" tIns="0" bIns="0" anchor="ctr"/>
          <a:lstStyle/>
          <a:p>
            <a:pPr algn="l"/>
            <a:r>
              <a:rPr lang="en-US" sz="4500" b="1">
                <a:solidFill>
                  <a:srgbClr val="171717"/>
                </a:solidFill>
                <a:latin typeface="Arial"/>
              </a:rPr>
              <a:t>Intelligence alone</a:t>
            </a:r>
            <a:endParaRPr lang="en-US" sz="4500"/>
          </a:p>
        </p:txBody>
      </p:sp>
      <p:sp>
        <p:nvSpPr>
          <p:cNvPr id="4" name="Text 4"/>
          <p:cNvSpPr txBox="1"/>
          <p:nvPr/>
        </p:nvSpPr>
        <p:spPr>
          <a:xfrm>
            <a:off x="658368" y="1545336"/>
            <a:ext cx="10835640" cy="811530"/>
          </a:xfrm>
          <a:prstGeom prst="rect">
            <a:avLst/>
          </a:prstGeom>
          <a:noFill/>
          <a:ln>
            <a:noFill/>
          </a:ln>
        </p:spPr>
        <p:txBody>
          <a:bodyPr wrap="none" lIns="0" rIns="0" tIns="0" bIns="0" anchor="ctr"/>
          <a:lstStyle/>
          <a:p>
            <a:pPr algn="l"/>
            <a:r>
              <a:rPr lang="en-US" sz="4500" b="1">
                <a:solidFill>
                  <a:srgbClr val="171717"/>
                </a:solidFill>
                <a:latin typeface="Arial"/>
              </a:rPr>
              <a:t>is no longer the moat.</a:t>
            </a:r>
            <a:endParaRPr lang="en-US" sz="4500"/>
          </a:p>
        </p:txBody>
      </p:sp>
      <p:sp>
        <p:nvSpPr>
          <p:cNvPr id="5" name="Text 5"/>
          <p:cNvSpPr txBox="1"/>
          <p:nvPr/>
        </p:nvSpPr>
        <p:spPr>
          <a:xfrm>
            <a:off x="658368" y="2423160"/>
            <a:ext cx="10789920" cy="414782"/>
          </a:xfrm>
          <a:prstGeom prst="rect">
            <a:avLst/>
          </a:prstGeom>
          <a:noFill/>
          <a:ln>
            <a:noFill/>
          </a:ln>
        </p:spPr>
        <p:txBody>
          <a:bodyPr wrap="none" lIns="0" rIns="0" tIns="0" bIns="0" anchor="ctr"/>
          <a:lstStyle/>
          <a:p>
            <a:pPr algn="l"/>
            <a:r>
              <a:rPr lang="en-US" sz="2300">
                <a:solidFill>
                  <a:srgbClr val="626B7B"/>
                </a:solidFill>
                <a:latin typeface="Arial"/>
              </a:rPr>
              <a:t>When everyone can access it, access itself does not set you apart.</a:t>
            </a:r>
            <a:endParaRPr lang="en-US" sz="2300"/>
          </a:p>
        </p:txBody>
      </p:sp>
      <p:sp>
        <p:nvSpPr>
          <p:cNvPr id="6" name="Rule 6"/>
          <p:cNvSpPr/>
          <p:nvPr/>
        </p:nvSpPr>
        <p:spPr>
          <a:xfrm>
            <a:off x="1353312" y="4800600"/>
            <a:ext cx="9473184" cy="0"/>
          </a:xfrm>
          <a:prstGeom prst="line">
            <a:avLst/>
          </a:prstGeom>
          <a:ln w="19050">
            <a:solidFill>
              <a:srgbClr val="DCE2E9"/>
            </a:solidFill>
          </a:ln>
        </p:spPr>
      </p:sp>
      <p:sp>
        <p:nvSpPr>
          <p:cNvPr id="7" name="Field 7"/>
          <p:cNvSpPr/>
          <p:nvPr/>
        </p:nvSpPr>
        <p:spPr>
          <a:xfrm>
            <a:off x="1929384" y="4700016"/>
            <a:ext cx="201168" cy="201168"/>
          </a:xfrm>
          <a:prstGeom prst="ellipse">
            <a:avLst/>
          </a:prstGeom>
          <a:solidFill>
            <a:srgbClr val="93A7CB"/>
          </a:solidFill>
          <a:ln>
            <a:noFill/>
          </a:ln>
        </p:spPr>
      </p:sp>
      <p:sp>
        <p:nvSpPr>
          <p:cNvPr id="8" name="Text 8"/>
          <p:cNvSpPr txBox="1"/>
          <p:nvPr/>
        </p:nvSpPr>
        <p:spPr>
          <a:xfrm>
            <a:off x="1591056" y="5230368"/>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1</a:t>
            </a:r>
            <a:endParaRPr lang="en-US" sz="1100"/>
          </a:p>
        </p:txBody>
      </p:sp>
      <p:sp>
        <p:nvSpPr>
          <p:cNvPr id="9" name="Field 9"/>
          <p:cNvSpPr/>
          <p:nvPr/>
        </p:nvSpPr>
        <p:spPr>
          <a:xfrm>
            <a:off x="3959352" y="4700016"/>
            <a:ext cx="201168" cy="201168"/>
          </a:xfrm>
          <a:prstGeom prst="ellipse">
            <a:avLst/>
          </a:prstGeom>
          <a:solidFill>
            <a:srgbClr val="93A7CB"/>
          </a:solidFill>
          <a:ln>
            <a:noFill/>
          </a:ln>
        </p:spPr>
      </p:sp>
      <p:sp>
        <p:nvSpPr>
          <p:cNvPr id="10" name="Text 10"/>
          <p:cNvSpPr txBox="1"/>
          <p:nvPr/>
        </p:nvSpPr>
        <p:spPr>
          <a:xfrm>
            <a:off x="3621024" y="5230368"/>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2</a:t>
            </a:r>
            <a:endParaRPr lang="en-US" sz="1100"/>
          </a:p>
        </p:txBody>
      </p:sp>
      <p:sp>
        <p:nvSpPr>
          <p:cNvPr id="11" name="Field 11"/>
          <p:cNvSpPr/>
          <p:nvPr/>
        </p:nvSpPr>
        <p:spPr>
          <a:xfrm>
            <a:off x="5989320" y="4700016"/>
            <a:ext cx="201168" cy="201168"/>
          </a:xfrm>
          <a:prstGeom prst="ellipse">
            <a:avLst/>
          </a:prstGeom>
          <a:solidFill>
            <a:srgbClr val="93A7CB"/>
          </a:solidFill>
          <a:ln>
            <a:noFill/>
          </a:ln>
        </p:spPr>
      </p:sp>
      <p:sp>
        <p:nvSpPr>
          <p:cNvPr id="12" name="Text 12"/>
          <p:cNvSpPr txBox="1"/>
          <p:nvPr/>
        </p:nvSpPr>
        <p:spPr>
          <a:xfrm>
            <a:off x="5650992" y="5230368"/>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3</a:t>
            </a:r>
            <a:endParaRPr lang="en-US" sz="1100"/>
          </a:p>
        </p:txBody>
      </p:sp>
      <p:sp>
        <p:nvSpPr>
          <p:cNvPr id="13" name="Field 13"/>
          <p:cNvSpPr/>
          <p:nvPr/>
        </p:nvSpPr>
        <p:spPr>
          <a:xfrm>
            <a:off x="8019288" y="4700016"/>
            <a:ext cx="201168" cy="201168"/>
          </a:xfrm>
          <a:prstGeom prst="ellipse">
            <a:avLst/>
          </a:prstGeom>
          <a:solidFill>
            <a:srgbClr val="93A7CB"/>
          </a:solidFill>
          <a:ln>
            <a:noFill/>
          </a:ln>
        </p:spPr>
      </p:sp>
      <p:sp>
        <p:nvSpPr>
          <p:cNvPr id="14" name="Text 14"/>
          <p:cNvSpPr txBox="1"/>
          <p:nvPr/>
        </p:nvSpPr>
        <p:spPr>
          <a:xfrm>
            <a:off x="7680960" y="5230368"/>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4</a:t>
            </a:r>
            <a:endParaRPr lang="en-US" sz="1100"/>
          </a:p>
        </p:txBody>
      </p:sp>
      <p:sp>
        <p:nvSpPr>
          <p:cNvPr id="15" name="Field 15"/>
          <p:cNvSpPr/>
          <p:nvPr/>
        </p:nvSpPr>
        <p:spPr>
          <a:xfrm>
            <a:off x="10049256" y="4700016"/>
            <a:ext cx="201168" cy="201168"/>
          </a:xfrm>
          <a:prstGeom prst="ellipse">
            <a:avLst/>
          </a:prstGeom>
          <a:solidFill>
            <a:srgbClr val="93A7CB"/>
          </a:solidFill>
          <a:ln>
            <a:noFill/>
          </a:ln>
        </p:spPr>
      </p:sp>
      <p:sp>
        <p:nvSpPr>
          <p:cNvPr id="16" name="Text 16"/>
          <p:cNvSpPr txBox="1"/>
          <p:nvPr/>
        </p:nvSpPr>
        <p:spPr>
          <a:xfrm>
            <a:off x="9710928" y="5230368"/>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5</a:t>
            </a:r>
            <a:endParaRPr lang="en-US" sz="1100"/>
          </a:p>
        </p:txBody>
      </p:sp>
      <p:sp>
        <p:nvSpPr>
          <p:cNvPr id="17" name="Text 17"/>
          <p:cNvSpPr txBox="1"/>
          <p:nvPr/>
        </p:nvSpPr>
        <p:spPr>
          <a:xfrm>
            <a:off x="658368" y="6336792"/>
            <a:ext cx="10424160" cy="292608"/>
          </a:xfrm>
          <a:prstGeom prst="rect">
            <a:avLst/>
          </a:prstGeom>
          <a:noFill/>
          <a:ln>
            <a:noFill/>
          </a:ln>
        </p:spPr>
        <p:txBody>
          <a:bodyPr wrap="none" lIns="0" rIns="0" tIns="0" bIns="0" anchor="ctr"/>
          <a:lstStyle/>
          <a:p>
            <a:pPr algn="l"/>
            <a:r>
              <a:rPr lang="en-US" sz="1200">
                <a:solidFill>
                  <a:srgbClr val="77736A"/>
                </a:solidFill>
                <a:latin typeface="Arial"/>
              </a:rPr>
              <a:t>A moat is a competitive advantage that others find difficult to copy.</a:t>
            </a:r>
            <a:endParaRPr lang="en-US" sz="1200"/>
          </a:p>
        </p:txBody>
      </p:sp>
      <p:sp>
        <p:nvSpPr>
          <p:cNvPr id="18" name="Text 1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09</a:t>
            </a:r>
            <a:endParaRPr lang="en-US" sz="1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658368" y="502920"/>
            <a:ext cx="10789920" cy="292608"/>
          </a:xfrm>
          <a:prstGeom prst="rect">
            <a:avLst/>
          </a:prstGeom>
          <a:noFill/>
          <a:ln>
            <a:noFill/>
          </a:ln>
        </p:spPr>
        <p:txBody>
          <a:bodyPr wrap="none" lIns="0" rIns="0" tIns="0" bIns="0" anchor="ctr"/>
          <a:lstStyle/>
          <a:p>
            <a:pPr algn="l"/>
            <a:r>
              <a:rPr lang="en-US" sz="1500" b="1">
                <a:solidFill>
                  <a:srgbClr val="063B89"/>
                </a:solidFill>
                <a:latin typeface="Arial"/>
              </a:rPr>
              <a:t>SO WHERE DOES THE ADVANTAGE GO?</a:t>
            </a:r>
            <a:endParaRPr lang="en-US" sz="1500"/>
          </a:p>
        </p:txBody>
      </p:sp>
      <p:sp>
        <p:nvSpPr>
          <p:cNvPr id="3" name="Text 3"/>
          <p:cNvSpPr txBox="1"/>
          <p:nvPr/>
        </p:nvSpPr>
        <p:spPr>
          <a:xfrm>
            <a:off x="658368" y="950976"/>
            <a:ext cx="10835640" cy="811530"/>
          </a:xfrm>
          <a:prstGeom prst="rect">
            <a:avLst/>
          </a:prstGeom>
          <a:noFill/>
          <a:ln>
            <a:noFill/>
          </a:ln>
        </p:spPr>
        <p:txBody>
          <a:bodyPr wrap="none" lIns="0" rIns="0" tIns="0" bIns="0" anchor="ctr"/>
          <a:lstStyle/>
          <a:p>
            <a:pPr algn="l"/>
            <a:r>
              <a:rPr lang="en-US" sz="4500" b="1">
                <a:solidFill>
                  <a:srgbClr val="171717"/>
                </a:solidFill>
                <a:latin typeface="Arial"/>
              </a:rPr>
              <a:t>Into deployment.</a:t>
            </a:r>
            <a:endParaRPr lang="en-US" sz="4500"/>
          </a:p>
        </p:txBody>
      </p:sp>
      <p:sp>
        <p:nvSpPr>
          <p:cNvPr id="4" name="Text 4"/>
          <p:cNvSpPr txBox="1"/>
          <p:nvPr/>
        </p:nvSpPr>
        <p:spPr>
          <a:xfrm>
            <a:off x="658368" y="1828800"/>
            <a:ext cx="10789920" cy="414782"/>
          </a:xfrm>
          <a:prstGeom prst="rect">
            <a:avLst/>
          </a:prstGeom>
          <a:noFill/>
          <a:ln>
            <a:noFill/>
          </a:ln>
        </p:spPr>
        <p:txBody>
          <a:bodyPr wrap="none" lIns="0" rIns="0" tIns="0" bIns="0" anchor="ctr"/>
          <a:lstStyle/>
          <a:p>
            <a:pPr algn="l"/>
            <a:r>
              <a:rPr lang="en-US" sz="2300">
                <a:solidFill>
                  <a:srgbClr val="626B7B"/>
                </a:solidFill>
                <a:latin typeface="Arial"/>
              </a:rPr>
              <a:t>The advantage is where, how, and why you put intelligence to work.</a:t>
            </a:r>
            <a:endParaRPr lang="en-US" sz="2300"/>
          </a:p>
        </p:txBody>
      </p:sp>
      <p:sp>
        <p:nvSpPr>
          <p:cNvPr id="5" name="Rule 5"/>
          <p:cNvSpPr/>
          <p:nvPr/>
        </p:nvSpPr>
        <p:spPr>
          <a:xfrm>
            <a:off x="1353312" y="4370832"/>
            <a:ext cx="9473184" cy="0"/>
          </a:xfrm>
          <a:prstGeom prst="line">
            <a:avLst/>
          </a:prstGeom>
          <a:ln w="19050">
            <a:solidFill>
              <a:srgbClr val="DCE2E9"/>
            </a:solidFill>
          </a:ln>
        </p:spPr>
      </p:sp>
      <p:sp>
        <p:nvSpPr>
          <p:cNvPr id="6" name="Rule 6"/>
          <p:cNvSpPr/>
          <p:nvPr/>
        </p:nvSpPr>
        <p:spPr>
          <a:xfrm>
            <a:off x="2029968" y="3822192"/>
            <a:ext cx="0" cy="548640"/>
          </a:xfrm>
          <a:prstGeom prst="line">
            <a:avLst/>
          </a:prstGeom>
          <a:ln w="25400">
            <a:solidFill>
              <a:srgbClr val="171717"/>
            </a:solidFill>
          </a:ln>
        </p:spPr>
      </p:sp>
      <p:sp>
        <p:nvSpPr>
          <p:cNvPr id="7" name="Field 7"/>
          <p:cNvSpPr/>
          <p:nvPr/>
        </p:nvSpPr>
        <p:spPr>
          <a:xfrm>
            <a:off x="1938528" y="3730752"/>
            <a:ext cx="182880" cy="182880"/>
          </a:xfrm>
          <a:prstGeom prst="ellipse">
            <a:avLst/>
          </a:prstGeom>
          <a:solidFill>
            <a:srgbClr val="171717"/>
          </a:solidFill>
          <a:ln>
            <a:noFill/>
          </a:ln>
        </p:spPr>
      </p:sp>
      <p:sp>
        <p:nvSpPr>
          <p:cNvPr id="8" name="Text 8"/>
          <p:cNvSpPr txBox="1"/>
          <p:nvPr/>
        </p:nvSpPr>
        <p:spPr>
          <a:xfrm>
            <a:off x="1591056" y="4645152"/>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1</a:t>
            </a:r>
            <a:endParaRPr lang="en-US" sz="1100"/>
          </a:p>
        </p:txBody>
      </p:sp>
      <p:sp>
        <p:nvSpPr>
          <p:cNvPr id="9" name="Rule 9"/>
          <p:cNvSpPr/>
          <p:nvPr/>
        </p:nvSpPr>
        <p:spPr>
          <a:xfrm>
            <a:off x="4059936" y="3264408"/>
            <a:ext cx="0" cy="1106424"/>
          </a:xfrm>
          <a:prstGeom prst="line">
            <a:avLst/>
          </a:prstGeom>
          <a:ln w="25400">
            <a:solidFill>
              <a:srgbClr val="171717"/>
            </a:solidFill>
          </a:ln>
        </p:spPr>
      </p:sp>
      <p:sp>
        <p:nvSpPr>
          <p:cNvPr id="10" name="Field 10"/>
          <p:cNvSpPr/>
          <p:nvPr/>
        </p:nvSpPr>
        <p:spPr>
          <a:xfrm>
            <a:off x="3968496" y="3172968"/>
            <a:ext cx="182880" cy="182880"/>
          </a:xfrm>
          <a:prstGeom prst="ellipse">
            <a:avLst/>
          </a:prstGeom>
          <a:solidFill>
            <a:srgbClr val="171717"/>
          </a:solidFill>
          <a:ln>
            <a:noFill/>
          </a:ln>
        </p:spPr>
      </p:sp>
      <p:sp>
        <p:nvSpPr>
          <p:cNvPr id="11" name="Text 11"/>
          <p:cNvSpPr txBox="1"/>
          <p:nvPr/>
        </p:nvSpPr>
        <p:spPr>
          <a:xfrm>
            <a:off x="3621024" y="4645152"/>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2</a:t>
            </a:r>
            <a:endParaRPr lang="en-US" sz="1100"/>
          </a:p>
        </p:txBody>
      </p:sp>
      <p:sp>
        <p:nvSpPr>
          <p:cNvPr id="12" name="Rule 12"/>
          <p:cNvSpPr/>
          <p:nvPr/>
        </p:nvSpPr>
        <p:spPr>
          <a:xfrm>
            <a:off x="6089904" y="3986784"/>
            <a:ext cx="0" cy="384048"/>
          </a:xfrm>
          <a:prstGeom prst="line">
            <a:avLst/>
          </a:prstGeom>
          <a:ln w="25400">
            <a:solidFill>
              <a:srgbClr val="171717"/>
            </a:solidFill>
          </a:ln>
        </p:spPr>
      </p:sp>
      <p:sp>
        <p:nvSpPr>
          <p:cNvPr id="13" name="Field 13"/>
          <p:cNvSpPr/>
          <p:nvPr/>
        </p:nvSpPr>
        <p:spPr>
          <a:xfrm>
            <a:off x="5998464" y="3895344"/>
            <a:ext cx="182880" cy="182880"/>
          </a:xfrm>
          <a:prstGeom prst="ellipse">
            <a:avLst/>
          </a:prstGeom>
          <a:solidFill>
            <a:srgbClr val="171717"/>
          </a:solidFill>
          <a:ln>
            <a:noFill/>
          </a:ln>
        </p:spPr>
      </p:sp>
      <p:sp>
        <p:nvSpPr>
          <p:cNvPr id="14" name="Text 14"/>
          <p:cNvSpPr txBox="1"/>
          <p:nvPr/>
        </p:nvSpPr>
        <p:spPr>
          <a:xfrm>
            <a:off x="5650992" y="4645152"/>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3</a:t>
            </a:r>
            <a:endParaRPr lang="en-US" sz="1100"/>
          </a:p>
        </p:txBody>
      </p:sp>
      <p:sp>
        <p:nvSpPr>
          <p:cNvPr id="15" name="Rule 15"/>
          <p:cNvSpPr/>
          <p:nvPr/>
        </p:nvSpPr>
        <p:spPr>
          <a:xfrm>
            <a:off x="8119872" y="2670048"/>
            <a:ext cx="0" cy="1700784"/>
          </a:xfrm>
          <a:prstGeom prst="line">
            <a:avLst/>
          </a:prstGeom>
          <a:ln w="25400">
            <a:solidFill>
              <a:srgbClr val="063B89"/>
            </a:solidFill>
          </a:ln>
        </p:spPr>
      </p:sp>
      <p:sp>
        <p:nvSpPr>
          <p:cNvPr id="16" name="Field 16"/>
          <p:cNvSpPr/>
          <p:nvPr/>
        </p:nvSpPr>
        <p:spPr>
          <a:xfrm>
            <a:off x="8028432" y="2578608"/>
            <a:ext cx="182880" cy="182880"/>
          </a:xfrm>
          <a:prstGeom prst="ellipse">
            <a:avLst/>
          </a:prstGeom>
          <a:solidFill>
            <a:srgbClr val="063B89"/>
          </a:solidFill>
          <a:ln>
            <a:noFill/>
          </a:ln>
        </p:spPr>
      </p:sp>
      <p:sp>
        <p:nvSpPr>
          <p:cNvPr id="17" name="Text 17"/>
          <p:cNvSpPr txBox="1"/>
          <p:nvPr/>
        </p:nvSpPr>
        <p:spPr>
          <a:xfrm>
            <a:off x="7680960" y="4645152"/>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4</a:t>
            </a:r>
            <a:endParaRPr lang="en-US" sz="1100"/>
          </a:p>
        </p:txBody>
      </p:sp>
      <p:sp>
        <p:nvSpPr>
          <p:cNvPr id="18" name="Rule 18"/>
          <p:cNvSpPr/>
          <p:nvPr/>
        </p:nvSpPr>
        <p:spPr>
          <a:xfrm>
            <a:off x="10149840" y="3566160"/>
            <a:ext cx="0" cy="804672"/>
          </a:xfrm>
          <a:prstGeom prst="line">
            <a:avLst/>
          </a:prstGeom>
          <a:ln w="25400">
            <a:solidFill>
              <a:srgbClr val="171717"/>
            </a:solidFill>
          </a:ln>
        </p:spPr>
      </p:sp>
      <p:sp>
        <p:nvSpPr>
          <p:cNvPr id="19" name="Field 19"/>
          <p:cNvSpPr/>
          <p:nvPr/>
        </p:nvSpPr>
        <p:spPr>
          <a:xfrm>
            <a:off x="10058400" y="3474720"/>
            <a:ext cx="182880" cy="182880"/>
          </a:xfrm>
          <a:prstGeom prst="ellipse">
            <a:avLst/>
          </a:prstGeom>
          <a:solidFill>
            <a:srgbClr val="171717"/>
          </a:solidFill>
          <a:ln>
            <a:noFill/>
          </a:ln>
        </p:spPr>
      </p:sp>
      <p:sp>
        <p:nvSpPr>
          <p:cNvPr id="20" name="Text 20"/>
          <p:cNvSpPr txBox="1"/>
          <p:nvPr/>
        </p:nvSpPr>
        <p:spPr>
          <a:xfrm>
            <a:off x="9710928" y="4645152"/>
            <a:ext cx="1371600" cy="292608"/>
          </a:xfrm>
          <a:prstGeom prst="rect">
            <a:avLst/>
          </a:prstGeom>
          <a:noFill/>
          <a:ln>
            <a:noFill/>
          </a:ln>
        </p:spPr>
        <p:txBody>
          <a:bodyPr wrap="none" lIns="0" rIns="0" tIns="0" bIns="0" anchor="ctr"/>
          <a:lstStyle/>
          <a:p>
            <a:pPr algn="l"/>
            <a:r>
              <a:rPr lang="en-US" sz="1100">
                <a:solidFill>
                  <a:srgbClr val="626B7B"/>
                </a:solidFill>
                <a:latin typeface="Arial"/>
              </a:rPr>
              <a:t>COMPANY 5</a:t>
            </a:r>
            <a:endParaRPr lang="en-US" sz="1100"/>
          </a:p>
        </p:txBody>
      </p:sp>
      <p:sp>
        <p:nvSpPr>
          <p:cNvPr id="21" name="Text 21"/>
          <p:cNvSpPr txBox="1"/>
          <p:nvPr/>
        </p:nvSpPr>
        <p:spPr>
          <a:xfrm>
            <a:off x="658368" y="6035040"/>
            <a:ext cx="10424160" cy="292608"/>
          </a:xfrm>
          <a:prstGeom prst="rect">
            <a:avLst/>
          </a:prstGeom>
          <a:noFill/>
          <a:ln>
            <a:noFill/>
          </a:ln>
        </p:spPr>
        <p:txBody>
          <a:bodyPr wrap="none" lIns="0" rIns="0" tIns="0" bIns="0" anchor="ctr"/>
          <a:lstStyle/>
          <a:p>
            <a:pPr algn="l"/>
            <a:r>
              <a:rPr lang="en-US" sz="1300">
                <a:solidFill>
                  <a:srgbClr val="77736A"/>
                </a:solidFill>
                <a:latin typeface="Arial"/>
              </a:rPr>
              <a:t>Apply AI to a valuable problem, inside a useful workflow.</a:t>
            </a:r>
            <a:endParaRPr lang="en-US" sz="1300"/>
          </a:p>
        </p:txBody>
      </p:sp>
      <p:sp>
        <p:nvSpPr>
          <p:cNvPr id="22" name="Text 22"/>
          <p:cNvSpPr txBox="1"/>
          <p:nvPr/>
        </p:nvSpPr>
        <p:spPr>
          <a:xfrm>
            <a:off x="658368" y="6345936"/>
            <a:ext cx="10424160" cy="292608"/>
          </a:xfrm>
          <a:prstGeom prst="rect">
            <a:avLst/>
          </a:prstGeom>
          <a:noFill/>
          <a:ln>
            <a:noFill/>
          </a:ln>
        </p:spPr>
        <p:txBody>
          <a:bodyPr wrap="none" lIns="0" rIns="0" tIns="0" bIns="0" anchor="ctr"/>
          <a:lstStyle/>
          <a:p>
            <a:pPr algn="l"/>
            <a:r>
              <a:rPr lang="en-US" sz="1100">
                <a:solidFill>
                  <a:srgbClr val="77736A"/>
                </a:solidFill>
                <a:latin typeface="Arial"/>
              </a:rPr>
              <a:t>Deployment means real-world application. Diagram is illustrative, not measured results.</a:t>
            </a:r>
            <a:endParaRPr lang="en-US" sz="1100"/>
          </a:p>
        </p:txBody>
      </p:sp>
      <p:sp>
        <p:nvSpPr>
          <p:cNvPr id="23" name="Text 23"/>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10</a:t>
            </a:r>
            <a:endParaRPr lang="en-US" sz="1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WHY DEPLOYMENT MATTERS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Forward deployed engineering</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398974"/>
          </a:xfrm>
          <a:prstGeom prst="rect">
            <a:avLst/>
          </a:prstGeom>
          <a:noFill/>
          <a:ln>
            <a:noFill/>
          </a:ln>
        </p:spPr>
        <p:txBody>
          <a:bodyPr wrap="none" lIns="0" rIns="0" tIns="0" bIns="0" anchor="ctr"/>
          <a:lstStyle/>
          <a:p>
            <a:pPr algn="l"/>
            <a:r>
              <a:rPr lang="en-US" sz="2212" b="1">
                <a:solidFill>
                  <a:srgbClr val="326F60"/>
                </a:solidFill>
                <a:latin typeface="Arial"/>
              </a:rPr>
              <a:t>Bridge the customer and the</a:t>
            </a:r>
            <a:endParaRPr lang="en-US" sz="2212"/>
          </a:p>
        </p:txBody>
      </p:sp>
      <p:sp>
        <p:nvSpPr>
          <p:cNvPr id="7" name="Text 7"/>
          <p:cNvSpPr txBox="1"/>
          <p:nvPr/>
        </p:nvSpPr>
        <p:spPr>
          <a:xfrm>
            <a:off x="7315200" y="2450592"/>
            <a:ext cx="4096512" cy="486918"/>
          </a:xfrm>
          <a:prstGeom prst="rect">
            <a:avLst/>
          </a:prstGeom>
          <a:noFill/>
          <a:ln>
            <a:noFill/>
          </a:ln>
        </p:spPr>
        <p:txBody>
          <a:bodyPr wrap="none" lIns="0" rIns="0" tIns="0" bIns="0" anchor="ctr"/>
          <a:lstStyle/>
          <a:p>
            <a:pPr algn="l"/>
            <a:r>
              <a:rPr lang="en-US" sz="2700" b="1">
                <a:solidFill>
                  <a:srgbClr val="326F60"/>
                </a:solidFill>
                <a:latin typeface="Arial"/>
              </a:rPr>
              <a:t>code</a:t>
            </a:r>
            <a:endParaRPr lang="en-US" sz="2700"/>
          </a:p>
        </p:txBody>
      </p:sp>
      <p:sp>
        <p:nvSpPr>
          <p:cNvPr id="8" name="Text 8"/>
          <p:cNvSpPr txBox="1"/>
          <p:nvPr/>
        </p:nvSpPr>
        <p:spPr>
          <a:xfrm>
            <a:off x="7315200" y="3154680"/>
            <a:ext cx="4096512" cy="371459"/>
          </a:xfrm>
          <a:prstGeom prst="rect">
            <a:avLst/>
          </a:prstGeom>
          <a:noFill/>
          <a:ln>
            <a:noFill/>
          </a:ln>
        </p:spPr>
        <p:txBody>
          <a:bodyPr wrap="none" lIns="0" rIns="0" tIns="0" bIns="0" anchor="ctr"/>
          <a:lstStyle/>
          <a:p>
            <a:pPr algn="l"/>
            <a:r>
              <a:rPr lang="en-US" sz="2060">
                <a:solidFill>
                  <a:srgbClr val="17232C"/>
                </a:solidFill>
                <a:latin typeface="Arial"/>
              </a:rPr>
              <a:t>Understand the real workflow.</a:t>
            </a:r>
            <a:endParaRPr lang="en-US" sz="2060"/>
          </a:p>
        </p:txBody>
      </p:sp>
      <p:sp>
        <p:nvSpPr>
          <p:cNvPr id="9" name="Text 9"/>
          <p:cNvSpPr txBox="1"/>
          <p:nvPr/>
        </p:nvSpPr>
        <p:spPr>
          <a:xfrm>
            <a:off x="7315200" y="3712464"/>
            <a:ext cx="4096512" cy="371459"/>
          </a:xfrm>
          <a:prstGeom prst="rect">
            <a:avLst/>
          </a:prstGeom>
          <a:noFill/>
          <a:ln>
            <a:noFill/>
          </a:ln>
        </p:spPr>
        <p:txBody>
          <a:bodyPr wrap="none" lIns="0" rIns="0" tIns="0" bIns="0" anchor="ctr"/>
          <a:lstStyle/>
          <a:p>
            <a:pPr algn="l"/>
            <a:r>
              <a:rPr lang="en-US" sz="2060">
                <a:solidFill>
                  <a:srgbClr val="17232C"/>
                </a:solidFill>
                <a:latin typeface="Arial"/>
              </a:rPr>
              <a:t>Build inside its constraints.</a:t>
            </a:r>
            <a:endParaRPr lang="en-US" sz="2060"/>
          </a:p>
        </p:txBody>
      </p:sp>
      <p:sp>
        <p:nvSpPr>
          <p:cNvPr id="10" name="Text 10"/>
          <p:cNvSpPr txBox="1"/>
          <p:nvPr/>
        </p:nvSpPr>
        <p:spPr>
          <a:xfrm>
            <a:off x="7315200" y="4270248"/>
            <a:ext cx="4096512" cy="384725"/>
          </a:xfrm>
          <a:prstGeom prst="rect">
            <a:avLst/>
          </a:prstGeom>
          <a:noFill/>
          <a:ln>
            <a:noFill/>
          </a:ln>
        </p:spPr>
        <p:txBody>
          <a:bodyPr wrap="none" lIns="0" rIns="0" tIns="0" bIns="0" anchor="ctr"/>
          <a:lstStyle/>
          <a:p>
            <a:pPr algn="l"/>
            <a:r>
              <a:rPr lang="en-US" sz="2133">
                <a:solidFill>
                  <a:srgbClr val="17232C"/>
                </a:solidFill>
                <a:latin typeface="Arial"/>
              </a:rPr>
              <a:t>Deploy, observe and improve.</a:t>
            </a:r>
            <a:endParaRPr lang="en-US" sz="2133"/>
          </a:p>
        </p:txBody>
      </p:sp>
      <p:sp>
        <p:nvSpPr>
          <p:cNvPr id="11" name="Text 1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11</a:t>
            </a:r>
            <a:endParaRPr lang="en-US" sz="10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EC"/>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6858000" cy="292608"/>
          </a:xfrm>
          <a:prstGeom prst="rect">
            <a:avLst/>
          </a:prstGeom>
          <a:noFill/>
          <a:ln>
            <a:noFill/>
          </a:ln>
        </p:spPr>
        <p:txBody>
          <a:bodyPr wrap="none" lIns="0" rIns="0" tIns="0" bIns="0" anchor="ctr"/>
          <a:lstStyle/>
          <a:p>
            <a:pPr algn="l"/>
            <a:r>
              <a:rPr lang="en-US" sz="1300" b="1">
                <a:solidFill>
                  <a:srgbClr val="A84A31"/>
                </a:solidFill>
                <a:latin typeface="Arial"/>
              </a:rPr>
              <a:t>A SHORT HISTORY · THE IDEAS ARE OLDER</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3500" b="1">
                <a:solidFill>
                  <a:srgbClr val="131B2B"/>
                </a:solidFill>
                <a:latin typeface="Arial"/>
              </a:rPr>
              <a:t>The shift came when ideas met data and compute.</a:t>
            </a:r>
            <a:endParaRPr lang="en-US" sz="35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7A8190"/>
                </a:solidFill>
                <a:latin typeface="Arial"/>
              </a:rPr>
              <a:t>History: McCulloch &amp; Pitts (1943); AlexNet (2012). Photos: E. Bach and S. Jurvetson, Wikimedia Commons.</a:t>
            </a:r>
            <a:endParaRPr lang="en-US" sz="800"/>
          </a:p>
        </p:txBody>
      </p:sp>
      <p:pic>
        <p:nvPicPr>
          <p:cNvPr id="5" name="Image 5"/>
          <p:cNvPicPr>
            <a:picLocks noChangeAspect="1"/>
          </p:cNvPicPr>
          <p:nvPr/>
        </p:nvPicPr>
        <p:blipFill>
          <a:blip r:embed="rId2"/>
          <a:stretch>
            <a:fillRect/>
          </a:stretch>
        </p:blipFill>
        <p:spPr>
          <a:xfrm>
            <a:off x="731520" y="1856232"/>
            <a:ext cx="2340864" cy="3127248"/>
          </a:xfrm>
          <a:prstGeom prst="rect">
            <a:avLst/>
          </a:prstGeom>
        </p:spPr>
      </p:pic>
      <p:pic>
        <p:nvPicPr>
          <p:cNvPr id="6" name="Image 6"/>
          <p:cNvPicPr>
            <a:picLocks noChangeAspect="1"/>
          </p:cNvPicPr>
          <p:nvPr/>
        </p:nvPicPr>
        <p:blipFill>
          <a:blip r:embed="rId3"/>
          <a:stretch>
            <a:fillRect/>
          </a:stretch>
        </p:blipFill>
        <p:spPr>
          <a:xfrm>
            <a:off x="3291840" y="2286000"/>
            <a:ext cx="3273552" cy="2752344"/>
          </a:xfrm>
          <a:prstGeom prst="rect">
            <a:avLst/>
          </a:prstGeom>
        </p:spPr>
      </p:pic>
      <p:sp>
        <p:nvSpPr>
          <p:cNvPr id="7" name="Text 7"/>
          <p:cNvSpPr txBox="1"/>
          <p:nvPr/>
        </p:nvSpPr>
        <p:spPr>
          <a:xfrm>
            <a:off x="758952" y="5166360"/>
            <a:ext cx="2432304" cy="292608"/>
          </a:xfrm>
          <a:prstGeom prst="rect">
            <a:avLst/>
          </a:prstGeom>
          <a:noFill/>
          <a:ln>
            <a:noFill/>
          </a:ln>
        </p:spPr>
        <p:txBody>
          <a:bodyPr wrap="none" lIns="0" rIns="0" tIns="0" bIns="0" anchor="ctr"/>
          <a:lstStyle/>
          <a:p>
            <a:pPr algn="l"/>
            <a:r>
              <a:rPr lang="en-US" sz="1200" b="1">
                <a:solidFill>
                  <a:srgbClr val="6545B5"/>
                </a:solidFill>
                <a:latin typeface="Arial"/>
              </a:rPr>
              <a:t>Geoffrey Hinton · 2013</a:t>
            </a:r>
            <a:endParaRPr lang="en-US" sz="1200"/>
          </a:p>
        </p:txBody>
      </p:sp>
      <p:sp>
        <p:nvSpPr>
          <p:cNvPr id="8" name="Text 8"/>
          <p:cNvSpPr txBox="1"/>
          <p:nvPr/>
        </p:nvSpPr>
        <p:spPr>
          <a:xfrm>
            <a:off x="3300984" y="5166360"/>
            <a:ext cx="3511296" cy="292608"/>
          </a:xfrm>
          <a:prstGeom prst="rect">
            <a:avLst/>
          </a:prstGeom>
          <a:noFill/>
          <a:ln>
            <a:noFill/>
          </a:ln>
        </p:spPr>
        <p:txBody>
          <a:bodyPr wrap="none" lIns="0" rIns="0" tIns="0" bIns="0" anchor="ctr"/>
          <a:lstStyle/>
          <a:p>
            <a:pPr algn="l"/>
            <a:r>
              <a:rPr lang="en-US" sz="1200" b="1">
                <a:solidFill>
                  <a:srgbClr val="6545B5"/>
                </a:solidFill>
                <a:latin typeface="Arial"/>
              </a:rPr>
              <a:t>Ilya Sutskever (left) · 2014</a:t>
            </a:r>
            <a:endParaRPr lang="en-US" sz="1200"/>
          </a:p>
        </p:txBody>
      </p:sp>
      <p:sp>
        <p:nvSpPr>
          <p:cNvPr id="9" name="Text 9"/>
          <p:cNvSpPr txBox="1"/>
          <p:nvPr/>
        </p:nvSpPr>
        <p:spPr>
          <a:xfrm>
            <a:off x="7022592" y="1938528"/>
            <a:ext cx="1078992" cy="396748"/>
          </a:xfrm>
          <a:prstGeom prst="rect">
            <a:avLst/>
          </a:prstGeom>
          <a:noFill/>
          <a:ln>
            <a:noFill/>
          </a:ln>
        </p:spPr>
        <p:txBody>
          <a:bodyPr wrap="none" lIns="0" rIns="0" tIns="0" bIns="0" anchor="ctr"/>
          <a:lstStyle/>
          <a:p>
            <a:pPr algn="l"/>
            <a:r>
              <a:rPr lang="en-US" sz="2200" b="1">
                <a:solidFill>
                  <a:srgbClr val="6545B5"/>
                </a:solidFill>
                <a:latin typeface="Arial"/>
              </a:rPr>
              <a:t>1943</a:t>
            </a:r>
            <a:endParaRPr lang="en-US" sz="2200"/>
          </a:p>
        </p:txBody>
      </p:sp>
      <p:sp>
        <p:nvSpPr>
          <p:cNvPr id="10" name="Text 10"/>
          <p:cNvSpPr txBox="1"/>
          <p:nvPr/>
        </p:nvSpPr>
        <p:spPr>
          <a:xfrm>
            <a:off x="8101584" y="1965960"/>
            <a:ext cx="3072384" cy="270510"/>
          </a:xfrm>
          <a:prstGeom prst="rect">
            <a:avLst/>
          </a:prstGeom>
          <a:noFill/>
          <a:ln>
            <a:noFill/>
          </a:ln>
        </p:spPr>
        <p:txBody>
          <a:bodyPr wrap="none" lIns="0" rIns="0" tIns="0" bIns="0" anchor="ctr"/>
          <a:lstStyle/>
          <a:p>
            <a:pPr algn="l"/>
            <a:r>
              <a:rPr lang="en-US" sz="1500" b="1">
                <a:solidFill>
                  <a:srgbClr val="131B2B"/>
                </a:solidFill>
                <a:latin typeface="Arial"/>
              </a:rPr>
              <a:t>The neuron as a</a:t>
            </a:r>
            <a:endParaRPr lang="en-US" sz="1500"/>
          </a:p>
        </p:txBody>
      </p:sp>
      <p:sp>
        <p:nvSpPr>
          <p:cNvPr id="11" name="Text 11"/>
          <p:cNvSpPr txBox="1"/>
          <p:nvPr/>
        </p:nvSpPr>
        <p:spPr>
          <a:xfrm>
            <a:off x="7022592" y="3081528"/>
            <a:ext cx="1078992" cy="396748"/>
          </a:xfrm>
          <a:prstGeom prst="rect">
            <a:avLst/>
          </a:prstGeom>
          <a:noFill/>
          <a:ln>
            <a:noFill/>
          </a:ln>
        </p:spPr>
        <p:txBody>
          <a:bodyPr wrap="none" lIns="0" rIns="0" tIns="0" bIns="0" anchor="ctr"/>
          <a:lstStyle/>
          <a:p>
            <a:pPr algn="l"/>
            <a:r>
              <a:rPr lang="en-US" sz="2200" b="1">
                <a:solidFill>
                  <a:srgbClr val="146A89"/>
                </a:solidFill>
                <a:latin typeface="Arial"/>
              </a:rPr>
              <a:t>2012</a:t>
            </a:r>
            <a:endParaRPr lang="en-US" sz="2200"/>
          </a:p>
        </p:txBody>
      </p:sp>
      <p:sp>
        <p:nvSpPr>
          <p:cNvPr id="12" name="Text 12"/>
          <p:cNvSpPr txBox="1"/>
          <p:nvPr/>
        </p:nvSpPr>
        <p:spPr>
          <a:xfrm>
            <a:off x="8101584" y="3108960"/>
            <a:ext cx="3099816" cy="270510"/>
          </a:xfrm>
          <a:prstGeom prst="rect">
            <a:avLst/>
          </a:prstGeom>
          <a:noFill/>
          <a:ln>
            <a:noFill/>
          </a:ln>
        </p:spPr>
        <p:txBody>
          <a:bodyPr wrap="none" lIns="0" rIns="0" tIns="0" bIns="0" anchor="ctr"/>
          <a:lstStyle/>
          <a:p>
            <a:pPr algn="l"/>
            <a:r>
              <a:rPr lang="en-US" sz="1500" b="1">
                <a:solidFill>
                  <a:srgbClr val="131B2B"/>
                </a:solidFill>
                <a:latin typeface="Arial"/>
              </a:rPr>
              <a:t>AlexNet scaled deep</a:t>
            </a:r>
            <a:endParaRPr lang="en-US" sz="1500"/>
          </a:p>
        </p:txBody>
      </p:sp>
      <p:sp>
        <p:nvSpPr>
          <p:cNvPr id="13" name="Text 13"/>
          <p:cNvSpPr txBox="1"/>
          <p:nvPr/>
        </p:nvSpPr>
        <p:spPr>
          <a:xfrm>
            <a:off x="7022592" y="4709160"/>
            <a:ext cx="4169664" cy="360680"/>
          </a:xfrm>
          <a:prstGeom prst="rect">
            <a:avLst/>
          </a:prstGeom>
          <a:noFill/>
          <a:ln>
            <a:noFill/>
          </a:ln>
        </p:spPr>
        <p:txBody>
          <a:bodyPr wrap="none" lIns="0" rIns="0" tIns="0" bIns="0" anchor="ctr"/>
          <a:lstStyle/>
          <a:p>
            <a:pPr algn="l"/>
            <a:r>
              <a:rPr lang="en-US" sz="2000" b="1">
                <a:solidFill>
                  <a:srgbClr val="A84A31"/>
                </a:solidFill>
                <a:latin typeface="Arial"/>
              </a:rPr>
              <a:t>The research did not</a:t>
            </a:r>
            <a:endParaRPr lang="en-US" sz="2000"/>
          </a:p>
        </p:txBody>
      </p:sp>
      <p:pic>
        <p:nvPicPr>
          <p:cNvPr id="14" name="Image 14"/>
          <p:cNvPicPr>
            <a:picLocks noChangeAspect="1"/>
          </p:cNvPicPr>
          <p:nvPr/>
        </p:nvPicPr>
        <p:blipFill>
          <a:blip r:embed="rId4"/>
          <a:stretch>
            <a:fillRect/>
          </a:stretch>
        </p:blipFill>
        <p:spPr>
          <a:xfrm>
            <a:off x="10945368" y="365760"/>
            <a:ext cx="347472" cy="347472"/>
          </a:xfrm>
          <a:prstGeom prst="rect">
            <a:avLst/>
          </a:prstGeom>
        </p:spPr>
      </p:pic>
      <p:sp>
        <p:nvSpPr>
          <p:cNvPr id="15" name="Text 15"/>
          <p:cNvSpPr txBox="1"/>
          <p:nvPr/>
        </p:nvSpPr>
        <p:spPr>
          <a:xfrm>
            <a:off x="8101584" y="2251710"/>
            <a:ext cx="3072384" cy="270510"/>
          </a:xfrm>
          <a:prstGeom prst="rect">
            <a:avLst/>
          </a:prstGeom>
          <a:noFill/>
          <a:ln>
            <a:noFill/>
          </a:ln>
        </p:spPr>
        <p:txBody>
          <a:bodyPr wrap="none" lIns="0" rIns="0" tIns="0" bIns="0" anchor="ctr"/>
          <a:lstStyle/>
          <a:p>
            <a:pPr algn="l"/>
            <a:r>
              <a:rPr lang="en-US" sz="1500" b="1">
                <a:solidFill>
                  <a:srgbClr val="131B2B"/>
                </a:solidFill>
                <a:latin typeface="Arial"/>
              </a:rPr>
              <a:t>mathematical model.</a:t>
            </a:r>
            <a:endParaRPr lang="en-US" sz="1500"/>
          </a:p>
        </p:txBody>
      </p:sp>
      <p:sp>
        <p:nvSpPr>
          <p:cNvPr id="16" name="Text 16"/>
          <p:cNvSpPr txBox="1"/>
          <p:nvPr/>
        </p:nvSpPr>
        <p:spPr>
          <a:xfrm>
            <a:off x="8101584" y="3394710"/>
            <a:ext cx="3099816" cy="270510"/>
          </a:xfrm>
          <a:prstGeom prst="rect">
            <a:avLst/>
          </a:prstGeom>
          <a:noFill/>
          <a:ln>
            <a:noFill/>
          </a:ln>
        </p:spPr>
        <p:txBody>
          <a:bodyPr wrap="none" lIns="0" rIns="0" tIns="0" bIns="0" anchor="ctr"/>
          <a:lstStyle/>
          <a:p>
            <a:pPr algn="l"/>
            <a:r>
              <a:rPr lang="en-US" sz="1500" b="1">
                <a:solidFill>
                  <a:srgbClr val="131B2B"/>
                </a:solidFill>
                <a:latin typeface="Arial"/>
              </a:rPr>
              <a:t>learning on GPUs.</a:t>
            </a:r>
            <a:endParaRPr lang="en-US" sz="1500"/>
          </a:p>
        </p:txBody>
      </p:sp>
      <p:sp>
        <p:nvSpPr>
          <p:cNvPr id="17" name="Text 17"/>
          <p:cNvSpPr txBox="1"/>
          <p:nvPr/>
        </p:nvSpPr>
        <p:spPr>
          <a:xfrm>
            <a:off x="7022592" y="5090160"/>
            <a:ext cx="4169664" cy="360680"/>
          </a:xfrm>
          <a:prstGeom prst="rect">
            <a:avLst/>
          </a:prstGeom>
          <a:noFill/>
          <a:ln>
            <a:noFill/>
          </a:ln>
        </p:spPr>
        <p:txBody>
          <a:bodyPr wrap="none" lIns="0" rIns="0" tIns="0" bIns="0" anchor="ctr"/>
          <a:lstStyle/>
          <a:p>
            <a:pPr algn="l"/>
            <a:r>
              <a:rPr lang="en-US" sz="2000" b="1">
                <a:solidFill>
                  <a:srgbClr val="A84A31"/>
                </a:solidFill>
                <a:latin typeface="Arial"/>
              </a:rPr>
              <a:t>begin with OpenAI.</a:t>
            </a:r>
            <a:endParaRPr lang="en-US" sz="2000"/>
          </a:p>
        </p:txBody>
      </p:sp>
      <p:sp>
        <p:nvSpPr>
          <p:cNvPr id="18" name="Text 1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12</a:t>
            </a:r>
            <a:endParaRPr lang="en-US" sz="1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11A2D"/>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6858000" cy="292608"/>
          </a:xfrm>
          <a:prstGeom prst="rect">
            <a:avLst/>
          </a:prstGeom>
          <a:noFill/>
          <a:ln>
            <a:noFill/>
          </a:ln>
        </p:spPr>
        <p:txBody>
          <a:bodyPr wrap="none" lIns="0" rIns="0" tIns="0" bIns="0" anchor="ctr"/>
          <a:lstStyle/>
          <a:p>
            <a:pPr algn="l"/>
            <a:r>
              <a:rPr lang="en-US" sz="1300" b="1">
                <a:solidFill>
                  <a:srgbClr val="FF9778"/>
                </a:solidFill>
                <a:latin typeface="Arial"/>
              </a:rPr>
              <a:t>2015-2016 · A LAB AND A MACHINE</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4100" b="1">
                <a:solidFill>
                  <a:srgbClr val="FFFFFF"/>
                </a:solidFill>
                <a:latin typeface="Arial"/>
              </a:rPr>
              <a:t>OpenAI meets accelerated computing.</a:t>
            </a:r>
            <a:endParaRPr lang="en-US" sz="41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AAB4C6"/>
                </a:solidFill>
                <a:latin typeface="Arial"/>
              </a:rPr>
              <a:t>OpenAI (2015); NVIDIA (2016). Photos: Alexlcory, Simulation, P. Dasilva / EC; details in notes.</a:t>
            </a:r>
            <a:endParaRPr lang="en-US" sz="800"/>
          </a:p>
        </p:txBody>
      </p:sp>
      <p:pic>
        <p:nvPicPr>
          <p:cNvPr id="5" name="Image 5"/>
          <p:cNvPicPr>
            <a:picLocks noChangeAspect="1"/>
          </p:cNvPicPr>
          <p:nvPr/>
        </p:nvPicPr>
        <p:blipFill>
          <a:blip r:embed="rId2"/>
          <a:stretch>
            <a:fillRect/>
          </a:stretch>
        </p:blipFill>
        <p:spPr>
          <a:xfrm>
            <a:off x="768096" y="1938528"/>
            <a:ext cx="3776472" cy="2468880"/>
          </a:xfrm>
          <a:prstGeom prst="rect">
            <a:avLst/>
          </a:prstGeom>
        </p:spPr>
      </p:pic>
      <p:pic>
        <p:nvPicPr>
          <p:cNvPr id="6" name="Image 6"/>
          <p:cNvPicPr>
            <a:picLocks noChangeAspect="1"/>
          </p:cNvPicPr>
          <p:nvPr/>
        </p:nvPicPr>
        <p:blipFill>
          <a:blip r:embed="rId3"/>
          <a:stretch>
            <a:fillRect/>
          </a:stretch>
        </p:blipFill>
        <p:spPr>
          <a:xfrm>
            <a:off x="4782312" y="1938528"/>
            <a:ext cx="1938528" cy="2487168"/>
          </a:xfrm>
          <a:prstGeom prst="rect">
            <a:avLst/>
          </a:prstGeom>
        </p:spPr>
      </p:pic>
      <p:pic>
        <p:nvPicPr>
          <p:cNvPr id="7" name="Image 7"/>
          <p:cNvPicPr>
            <a:picLocks noChangeAspect="1"/>
          </p:cNvPicPr>
          <p:nvPr/>
        </p:nvPicPr>
        <p:blipFill>
          <a:blip r:embed="rId4"/>
          <a:stretch>
            <a:fillRect/>
          </a:stretch>
        </p:blipFill>
        <p:spPr>
          <a:xfrm>
            <a:off x="8074152" y="1865376"/>
            <a:ext cx="2651760" cy="3941064"/>
          </a:xfrm>
          <a:prstGeom prst="rect">
            <a:avLst/>
          </a:prstGeom>
        </p:spPr>
      </p:pic>
      <p:sp>
        <p:nvSpPr>
          <p:cNvPr id="8" name="Text 8"/>
          <p:cNvSpPr txBox="1"/>
          <p:nvPr/>
        </p:nvSpPr>
        <p:spPr>
          <a:xfrm>
            <a:off x="786384" y="4544568"/>
            <a:ext cx="3410712" cy="292608"/>
          </a:xfrm>
          <a:prstGeom prst="rect">
            <a:avLst/>
          </a:prstGeom>
          <a:noFill/>
          <a:ln>
            <a:noFill/>
          </a:ln>
        </p:spPr>
        <p:txBody>
          <a:bodyPr wrap="none" lIns="0" rIns="0" tIns="0" bIns="0" anchor="ctr"/>
          <a:lstStyle/>
          <a:p>
            <a:pPr algn="l"/>
            <a:r>
              <a:rPr lang="en-US" sz="1600" b="1">
                <a:solidFill>
                  <a:srgbClr val="D5F36A"/>
                </a:solidFill>
                <a:latin typeface="Arial"/>
              </a:rPr>
              <a:t>Sam Altman</a:t>
            </a:r>
            <a:endParaRPr lang="en-US" sz="1600"/>
          </a:p>
        </p:txBody>
      </p:sp>
      <p:sp>
        <p:nvSpPr>
          <p:cNvPr id="9" name="Text 9"/>
          <p:cNvSpPr txBox="1"/>
          <p:nvPr/>
        </p:nvSpPr>
        <p:spPr>
          <a:xfrm>
            <a:off x="4773168" y="4544568"/>
            <a:ext cx="2194560" cy="292608"/>
          </a:xfrm>
          <a:prstGeom prst="rect">
            <a:avLst/>
          </a:prstGeom>
          <a:noFill/>
          <a:ln>
            <a:noFill/>
          </a:ln>
        </p:spPr>
        <p:txBody>
          <a:bodyPr wrap="none" lIns="0" rIns="0" tIns="0" bIns="0" anchor="ctr"/>
          <a:lstStyle/>
          <a:p>
            <a:pPr algn="l"/>
            <a:r>
              <a:rPr lang="en-US" sz="1500" b="1">
                <a:solidFill>
                  <a:srgbClr val="8EDCFF"/>
                </a:solidFill>
                <a:latin typeface="Arial"/>
              </a:rPr>
              <a:t>Greg Brockman</a:t>
            </a:r>
            <a:endParaRPr lang="en-US" sz="1500"/>
          </a:p>
        </p:txBody>
      </p:sp>
      <p:sp>
        <p:nvSpPr>
          <p:cNvPr id="10" name="Text 10"/>
          <p:cNvSpPr txBox="1"/>
          <p:nvPr/>
        </p:nvSpPr>
        <p:spPr>
          <a:xfrm>
            <a:off x="8074152" y="5925312"/>
            <a:ext cx="2688336" cy="292608"/>
          </a:xfrm>
          <a:prstGeom prst="rect">
            <a:avLst/>
          </a:prstGeom>
          <a:noFill/>
          <a:ln>
            <a:noFill/>
          </a:ln>
        </p:spPr>
        <p:txBody>
          <a:bodyPr wrap="none" lIns="0" rIns="0" tIns="0" bIns="0" anchor="ctr"/>
          <a:lstStyle/>
          <a:p>
            <a:pPr algn="l"/>
            <a:r>
              <a:rPr lang="en-US" sz="1500" b="1">
                <a:solidFill>
                  <a:srgbClr val="FF9778"/>
                </a:solidFill>
                <a:latin typeface="Arial"/>
              </a:rPr>
              <a:t>Jensen Huang</a:t>
            </a:r>
            <a:endParaRPr lang="en-US" sz="1500"/>
          </a:p>
        </p:txBody>
      </p:sp>
      <p:sp>
        <p:nvSpPr>
          <p:cNvPr id="11" name="Text 11"/>
          <p:cNvSpPr txBox="1"/>
          <p:nvPr/>
        </p:nvSpPr>
        <p:spPr>
          <a:xfrm>
            <a:off x="777240" y="5029200"/>
            <a:ext cx="6821424" cy="342646"/>
          </a:xfrm>
          <a:prstGeom prst="rect">
            <a:avLst/>
          </a:prstGeom>
          <a:noFill/>
          <a:ln>
            <a:noFill/>
          </a:ln>
        </p:spPr>
        <p:txBody>
          <a:bodyPr wrap="none" lIns="0" rIns="0" tIns="0" bIns="0" anchor="ctr"/>
          <a:lstStyle/>
          <a:p>
            <a:pPr algn="l"/>
            <a:r>
              <a:rPr lang="en-US" sz="1900" b="1">
                <a:solidFill>
                  <a:srgbClr val="FFFFFF"/>
                </a:solidFill>
                <a:latin typeface="Arial"/>
              </a:rPr>
              <a:t>OpenAI was introduced in 2015.</a:t>
            </a:r>
            <a:endParaRPr lang="en-US" sz="1900"/>
          </a:p>
        </p:txBody>
      </p:sp>
      <p:sp>
        <p:nvSpPr>
          <p:cNvPr id="12" name="Text 12"/>
          <p:cNvSpPr txBox="1"/>
          <p:nvPr/>
        </p:nvSpPr>
        <p:spPr>
          <a:xfrm>
            <a:off x="777240" y="5559552"/>
            <a:ext cx="6949440" cy="306578"/>
          </a:xfrm>
          <a:prstGeom prst="rect">
            <a:avLst/>
          </a:prstGeom>
          <a:noFill/>
          <a:ln>
            <a:noFill/>
          </a:ln>
        </p:spPr>
        <p:txBody>
          <a:bodyPr wrap="none" lIns="0" rIns="0" tIns="0" bIns="0" anchor="ctr"/>
          <a:lstStyle/>
          <a:p>
            <a:pPr algn="l"/>
            <a:r>
              <a:rPr lang="en-US" sz="1700" b="1">
                <a:solidFill>
                  <a:srgbClr val="D8E0EC"/>
                </a:solidFill>
                <a:latin typeface="Arial"/>
              </a:rPr>
              <a:t>In 2016, Huang delivered an NVIDIA DGX-1 to the lab.</a:t>
            </a:r>
            <a:endParaRPr lang="en-US" sz="1700"/>
          </a:p>
        </p:txBody>
      </p:sp>
      <p:pic>
        <p:nvPicPr>
          <p:cNvPr id="13" name="Image 13"/>
          <p:cNvPicPr>
            <a:picLocks noChangeAspect="1"/>
          </p:cNvPicPr>
          <p:nvPr/>
        </p:nvPicPr>
        <p:blipFill>
          <a:blip r:embed="rId5"/>
          <a:stretch>
            <a:fillRect/>
          </a:stretch>
        </p:blipFill>
        <p:spPr>
          <a:xfrm>
            <a:off x="10506456" y="365760"/>
            <a:ext cx="347472" cy="347472"/>
          </a:xfrm>
          <a:prstGeom prst="rect">
            <a:avLst/>
          </a:prstGeom>
        </p:spPr>
      </p:pic>
      <p:pic>
        <p:nvPicPr>
          <p:cNvPr id="14" name="Image 14"/>
          <p:cNvPicPr>
            <a:picLocks noChangeAspect="1"/>
          </p:cNvPicPr>
          <p:nvPr/>
        </p:nvPicPr>
        <p:blipFill>
          <a:blip r:embed="rId6"/>
          <a:stretch>
            <a:fillRect/>
          </a:stretch>
        </p:blipFill>
        <p:spPr>
          <a:xfrm>
            <a:off x="10945368" y="365760"/>
            <a:ext cx="347472" cy="347472"/>
          </a:xfrm>
          <a:prstGeom prst="rect">
            <a:avLst/>
          </a:prstGeom>
        </p:spPr>
      </p:pic>
      <p:sp>
        <p:nvSpPr>
          <p:cNvPr id="15" name="Text 15"/>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13</a:t>
            </a:r>
            <a:endParaRPr lang="en-US" sz="10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EC"/>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6858000" cy="292608"/>
          </a:xfrm>
          <a:prstGeom prst="rect">
            <a:avLst/>
          </a:prstGeom>
          <a:noFill/>
          <a:ln>
            <a:noFill/>
          </a:ln>
        </p:spPr>
        <p:txBody>
          <a:bodyPr wrap="none" lIns="0" rIns="0" tIns="0" bIns="0" anchor="ctr"/>
          <a:lstStyle/>
          <a:p>
            <a:pPr algn="l"/>
            <a:r>
              <a:rPr lang="en-US" sz="1300" b="1">
                <a:solidFill>
                  <a:srgbClr val="6545B5"/>
                </a:solidFill>
                <a:latin typeface="Arial"/>
              </a:rPr>
              <a:t>A NEW FRONT DOOR · 2017—2022</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3900" b="1">
                <a:solidFill>
                  <a:srgbClr val="131B2B"/>
                </a:solidFill>
                <a:latin typeface="Arial"/>
              </a:rPr>
              <a:t>The ideas were older. The doorway was new.</a:t>
            </a:r>
            <a:endParaRPr lang="en-US" sz="39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7A8190"/>
                </a:solidFill>
                <a:latin typeface="Arial"/>
              </a:rPr>
              <a:t>Vaswani et al., Attention Is All You Need (2017); OpenAI GPT (2018); ChatGPT launch (2022).</a:t>
            </a:r>
            <a:endParaRPr lang="en-US" sz="800"/>
          </a:p>
        </p:txBody>
      </p:sp>
      <p:sp>
        <p:nvSpPr>
          <p:cNvPr id="5" name="Rule 5"/>
          <p:cNvSpPr/>
          <p:nvPr/>
        </p:nvSpPr>
        <p:spPr>
          <a:xfrm>
            <a:off x="868680" y="2779776"/>
            <a:ext cx="10415016" cy="0"/>
          </a:xfrm>
          <a:prstGeom prst="line">
            <a:avLst/>
          </a:prstGeom>
          <a:ln w="25400">
            <a:solidFill>
              <a:srgbClr val="D3D0C8"/>
            </a:solidFill>
          </a:ln>
        </p:spPr>
      </p:sp>
      <p:sp>
        <p:nvSpPr>
          <p:cNvPr id="6" name="Field 6"/>
          <p:cNvSpPr/>
          <p:nvPr/>
        </p:nvSpPr>
        <p:spPr>
          <a:xfrm>
            <a:off x="832104" y="2679192"/>
            <a:ext cx="201168" cy="201168"/>
          </a:xfrm>
          <a:prstGeom prst="roundRect">
            <a:avLst/>
          </a:prstGeom>
          <a:solidFill>
            <a:srgbClr val="6545B5"/>
          </a:solidFill>
          <a:ln>
            <a:noFill/>
          </a:ln>
        </p:spPr>
      </p:sp>
      <p:sp>
        <p:nvSpPr>
          <p:cNvPr id="7" name="Text 7"/>
          <p:cNvSpPr txBox="1"/>
          <p:nvPr/>
        </p:nvSpPr>
        <p:spPr>
          <a:xfrm>
            <a:off x="822960" y="1920240"/>
            <a:ext cx="3127248" cy="603504"/>
          </a:xfrm>
          <a:prstGeom prst="rect">
            <a:avLst/>
          </a:prstGeom>
          <a:noFill/>
          <a:ln>
            <a:noFill/>
          </a:ln>
        </p:spPr>
        <p:txBody>
          <a:bodyPr wrap="none" lIns="0" rIns="0" tIns="0" bIns="0" anchor="ctr"/>
          <a:lstStyle/>
          <a:p>
            <a:pPr algn="l"/>
            <a:r>
              <a:rPr lang="en-US" sz="3900" b="1">
                <a:solidFill>
                  <a:srgbClr val="6545B5"/>
                </a:solidFill>
                <a:latin typeface="Arial"/>
              </a:rPr>
              <a:t>2017</a:t>
            </a:r>
            <a:endParaRPr lang="en-US" sz="3900"/>
          </a:p>
        </p:txBody>
      </p:sp>
      <p:sp>
        <p:nvSpPr>
          <p:cNvPr id="8" name="Text 8"/>
          <p:cNvSpPr txBox="1"/>
          <p:nvPr/>
        </p:nvSpPr>
        <p:spPr>
          <a:xfrm>
            <a:off x="822960" y="3264408"/>
            <a:ext cx="3127248" cy="292608"/>
          </a:xfrm>
          <a:prstGeom prst="rect">
            <a:avLst/>
          </a:prstGeom>
          <a:noFill/>
          <a:ln>
            <a:noFill/>
          </a:ln>
        </p:spPr>
        <p:txBody>
          <a:bodyPr wrap="none" lIns="0" rIns="0" tIns="0" bIns="0" anchor="ctr"/>
          <a:lstStyle/>
          <a:p>
            <a:pPr algn="l"/>
            <a:r>
              <a:rPr lang="en-US" sz="1400" b="1">
                <a:solidFill>
                  <a:srgbClr val="6545B5"/>
                </a:solidFill>
                <a:latin typeface="Arial"/>
              </a:rPr>
              <a:t>TRANSFORMER PAPER</a:t>
            </a:r>
            <a:endParaRPr lang="en-US" sz="1400"/>
          </a:p>
        </p:txBody>
      </p:sp>
      <p:sp>
        <p:nvSpPr>
          <p:cNvPr id="9" name="Text 9"/>
          <p:cNvSpPr txBox="1"/>
          <p:nvPr/>
        </p:nvSpPr>
        <p:spPr>
          <a:xfrm>
            <a:off x="822960" y="3712464"/>
            <a:ext cx="3127248" cy="713232"/>
          </a:xfrm>
          <a:prstGeom prst="rect">
            <a:avLst/>
          </a:prstGeom>
          <a:noFill/>
          <a:ln>
            <a:noFill/>
          </a:ln>
        </p:spPr>
        <p:txBody>
          <a:bodyPr wrap="none" lIns="0" rIns="0" tIns="0" bIns="0" anchor="ctr"/>
          <a:lstStyle/>
          <a:p>
            <a:pPr algn="l"/>
            <a:r>
              <a:rPr lang="en-US" sz="1700">
                <a:solidFill>
                  <a:srgbClr val="131B2B"/>
                </a:solidFill>
                <a:latin typeface="Arial"/>
              </a:rPr>
              <a:t>Attention Is All You Need.</a:t>
            </a:r>
            <a:endParaRPr lang="en-US" sz="1700"/>
          </a:p>
        </p:txBody>
      </p:sp>
      <p:sp>
        <p:nvSpPr>
          <p:cNvPr id="10" name="Rule 10"/>
          <p:cNvSpPr/>
          <p:nvPr/>
        </p:nvSpPr>
        <p:spPr>
          <a:xfrm>
            <a:off x="4123944" y="1856232"/>
            <a:ext cx="0" cy="2606040"/>
          </a:xfrm>
          <a:prstGeom prst="line">
            <a:avLst/>
          </a:prstGeom>
          <a:ln w="12700">
            <a:solidFill>
              <a:srgbClr val="DDD9D0"/>
            </a:solidFill>
          </a:ln>
        </p:spPr>
      </p:sp>
      <p:sp>
        <p:nvSpPr>
          <p:cNvPr id="11" name="Field 11"/>
          <p:cNvSpPr/>
          <p:nvPr/>
        </p:nvSpPr>
        <p:spPr>
          <a:xfrm>
            <a:off x="4507992" y="2679192"/>
            <a:ext cx="201168" cy="201168"/>
          </a:xfrm>
          <a:prstGeom prst="roundRect">
            <a:avLst/>
          </a:prstGeom>
          <a:solidFill>
            <a:srgbClr val="146A89"/>
          </a:solidFill>
          <a:ln>
            <a:noFill/>
          </a:ln>
        </p:spPr>
      </p:sp>
      <p:sp>
        <p:nvSpPr>
          <p:cNvPr id="12" name="Text 12"/>
          <p:cNvSpPr txBox="1"/>
          <p:nvPr/>
        </p:nvSpPr>
        <p:spPr>
          <a:xfrm>
            <a:off x="4498848" y="1920240"/>
            <a:ext cx="3127248" cy="603504"/>
          </a:xfrm>
          <a:prstGeom prst="rect">
            <a:avLst/>
          </a:prstGeom>
          <a:noFill/>
          <a:ln>
            <a:noFill/>
          </a:ln>
        </p:spPr>
        <p:txBody>
          <a:bodyPr wrap="none" lIns="0" rIns="0" tIns="0" bIns="0" anchor="ctr"/>
          <a:lstStyle/>
          <a:p>
            <a:pPr algn="l"/>
            <a:r>
              <a:rPr lang="en-US" sz="3900" b="1">
                <a:solidFill>
                  <a:srgbClr val="146A89"/>
                </a:solidFill>
                <a:latin typeface="Arial"/>
              </a:rPr>
              <a:t>2018</a:t>
            </a:r>
            <a:endParaRPr lang="en-US" sz="3900"/>
          </a:p>
        </p:txBody>
      </p:sp>
      <p:sp>
        <p:nvSpPr>
          <p:cNvPr id="13" name="Text 13"/>
          <p:cNvSpPr txBox="1"/>
          <p:nvPr/>
        </p:nvSpPr>
        <p:spPr>
          <a:xfrm>
            <a:off x="4498848" y="3264408"/>
            <a:ext cx="3127248" cy="292608"/>
          </a:xfrm>
          <a:prstGeom prst="rect">
            <a:avLst/>
          </a:prstGeom>
          <a:noFill/>
          <a:ln>
            <a:noFill/>
          </a:ln>
        </p:spPr>
        <p:txBody>
          <a:bodyPr wrap="none" lIns="0" rIns="0" tIns="0" bIns="0" anchor="ctr"/>
          <a:lstStyle/>
          <a:p>
            <a:pPr algn="l"/>
            <a:r>
              <a:rPr lang="en-US" sz="1400" b="1">
                <a:solidFill>
                  <a:srgbClr val="146A89"/>
                </a:solidFill>
                <a:latin typeface="Arial"/>
              </a:rPr>
              <a:t>GPT</a:t>
            </a:r>
            <a:endParaRPr lang="en-US" sz="1400"/>
          </a:p>
        </p:txBody>
      </p:sp>
      <p:sp>
        <p:nvSpPr>
          <p:cNvPr id="14" name="Text 14"/>
          <p:cNvSpPr txBox="1"/>
          <p:nvPr/>
        </p:nvSpPr>
        <p:spPr>
          <a:xfrm>
            <a:off x="4498848" y="3712464"/>
            <a:ext cx="3127248" cy="713232"/>
          </a:xfrm>
          <a:prstGeom prst="rect">
            <a:avLst/>
          </a:prstGeom>
          <a:noFill/>
          <a:ln>
            <a:noFill/>
          </a:ln>
        </p:spPr>
        <p:txBody>
          <a:bodyPr wrap="none" lIns="0" rIns="0" tIns="0" bIns="0" anchor="ctr"/>
          <a:lstStyle/>
          <a:p>
            <a:pPr algn="l"/>
            <a:r>
              <a:rPr lang="en-US" sz="1700">
                <a:solidFill>
                  <a:srgbClr val="131B2B"/>
                </a:solidFill>
                <a:latin typeface="Arial"/>
              </a:rPr>
              <a:t>Pretrained language models.</a:t>
            </a:r>
            <a:endParaRPr lang="en-US" sz="1700"/>
          </a:p>
        </p:txBody>
      </p:sp>
      <p:sp>
        <p:nvSpPr>
          <p:cNvPr id="15" name="Rule 15"/>
          <p:cNvSpPr/>
          <p:nvPr/>
        </p:nvSpPr>
        <p:spPr>
          <a:xfrm>
            <a:off x="7799832" y="1856232"/>
            <a:ext cx="0" cy="2606040"/>
          </a:xfrm>
          <a:prstGeom prst="line">
            <a:avLst/>
          </a:prstGeom>
          <a:ln w="12700">
            <a:solidFill>
              <a:srgbClr val="DDD9D0"/>
            </a:solidFill>
          </a:ln>
        </p:spPr>
      </p:sp>
      <p:sp>
        <p:nvSpPr>
          <p:cNvPr id="16" name="Field 16"/>
          <p:cNvSpPr/>
          <p:nvPr/>
        </p:nvSpPr>
        <p:spPr>
          <a:xfrm>
            <a:off x="8174736" y="2679192"/>
            <a:ext cx="201168" cy="201168"/>
          </a:xfrm>
          <a:prstGeom prst="roundRect">
            <a:avLst/>
          </a:prstGeom>
          <a:solidFill>
            <a:srgbClr val="61741B"/>
          </a:solidFill>
          <a:ln>
            <a:noFill/>
          </a:ln>
        </p:spPr>
      </p:sp>
      <p:sp>
        <p:nvSpPr>
          <p:cNvPr id="17" name="Text 17"/>
          <p:cNvSpPr txBox="1"/>
          <p:nvPr/>
        </p:nvSpPr>
        <p:spPr>
          <a:xfrm>
            <a:off x="8165592" y="1920240"/>
            <a:ext cx="3127248" cy="603504"/>
          </a:xfrm>
          <a:prstGeom prst="rect">
            <a:avLst/>
          </a:prstGeom>
          <a:noFill/>
          <a:ln>
            <a:noFill/>
          </a:ln>
        </p:spPr>
        <p:txBody>
          <a:bodyPr wrap="none" lIns="0" rIns="0" tIns="0" bIns="0" anchor="ctr"/>
          <a:lstStyle/>
          <a:p>
            <a:pPr algn="l"/>
            <a:r>
              <a:rPr lang="en-US" sz="3900" b="1">
                <a:solidFill>
                  <a:srgbClr val="61741B"/>
                </a:solidFill>
                <a:latin typeface="Arial"/>
              </a:rPr>
              <a:t>2022</a:t>
            </a:r>
            <a:endParaRPr lang="en-US" sz="3900"/>
          </a:p>
        </p:txBody>
      </p:sp>
      <p:sp>
        <p:nvSpPr>
          <p:cNvPr id="18" name="Text 18"/>
          <p:cNvSpPr txBox="1"/>
          <p:nvPr/>
        </p:nvSpPr>
        <p:spPr>
          <a:xfrm>
            <a:off x="8165592" y="3264408"/>
            <a:ext cx="3127248" cy="292608"/>
          </a:xfrm>
          <a:prstGeom prst="rect">
            <a:avLst/>
          </a:prstGeom>
          <a:noFill/>
          <a:ln>
            <a:noFill/>
          </a:ln>
        </p:spPr>
        <p:txBody>
          <a:bodyPr wrap="none" lIns="0" rIns="0" tIns="0" bIns="0" anchor="ctr"/>
          <a:lstStyle/>
          <a:p>
            <a:pPr algn="l"/>
            <a:r>
              <a:rPr lang="en-US" sz="1400" b="1">
                <a:solidFill>
                  <a:srgbClr val="61741B"/>
                </a:solidFill>
                <a:latin typeface="Arial"/>
              </a:rPr>
              <a:t>CHATGPT</a:t>
            </a:r>
            <a:endParaRPr lang="en-US" sz="1400"/>
          </a:p>
        </p:txBody>
      </p:sp>
      <p:sp>
        <p:nvSpPr>
          <p:cNvPr id="19" name="Text 19"/>
          <p:cNvSpPr txBox="1"/>
          <p:nvPr/>
        </p:nvSpPr>
        <p:spPr>
          <a:xfrm>
            <a:off x="8165592" y="3712464"/>
            <a:ext cx="3127248" cy="713232"/>
          </a:xfrm>
          <a:prstGeom prst="rect">
            <a:avLst/>
          </a:prstGeom>
          <a:noFill/>
          <a:ln>
            <a:noFill/>
          </a:ln>
        </p:spPr>
        <p:txBody>
          <a:bodyPr wrap="none" lIns="0" rIns="0" tIns="0" bIns="0" anchor="ctr"/>
          <a:lstStyle/>
          <a:p>
            <a:pPr algn="l"/>
            <a:r>
              <a:rPr lang="en-US" sz="1700">
                <a:solidFill>
                  <a:srgbClr val="131B2B"/>
                </a:solidFill>
                <a:latin typeface="Arial"/>
              </a:rPr>
              <a:t>AI you could simply talk to.</a:t>
            </a:r>
            <a:endParaRPr lang="en-US" sz="1700"/>
          </a:p>
        </p:txBody>
      </p:sp>
      <p:sp>
        <p:nvSpPr>
          <p:cNvPr id="20" name="Text 20"/>
          <p:cNvSpPr txBox="1"/>
          <p:nvPr/>
        </p:nvSpPr>
        <p:spPr>
          <a:xfrm>
            <a:off x="832104" y="5230368"/>
            <a:ext cx="10378440" cy="502920"/>
          </a:xfrm>
          <a:prstGeom prst="rect">
            <a:avLst/>
          </a:prstGeom>
          <a:noFill/>
          <a:ln>
            <a:noFill/>
          </a:ln>
        </p:spPr>
        <p:txBody>
          <a:bodyPr wrap="none" lIns="0" rIns="0" tIns="0" bIns="0" anchor="ctr"/>
          <a:lstStyle/>
          <a:p>
            <a:pPr algn="l"/>
            <a:r>
              <a:rPr lang="en-US" sz="2600" b="1">
                <a:solidFill>
                  <a:srgbClr val="131B2B"/>
                </a:solidFill>
                <a:latin typeface="Arial"/>
              </a:rPr>
              <a:t>A research breakthrough became a public tool.</a:t>
            </a:r>
            <a:endParaRPr lang="en-US" sz="2600"/>
          </a:p>
        </p:txBody>
      </p:sp>
      <p:sp>
        <p:nvSpPr>
          <p:cNvPr id="21" name="Text 21"/>
          <p:cNvSpPr txBox="1"/>
          <p:nvPr/>
        </p:nvSpPr>
        <p:spPr>
          <a:xfrm>
            <a:off x="859536" y="5879592"/>
            <a:ext cx="10241280" cy="292608"/>
          </a:xfrm>
          <a:prstGeom prst="rect">
            <a:avLst/>
          </a:prstGeom>
          <a:noFill/>
          <a:ln>
            <a:noFill/>
          </a:ln>
        </p:spPr>
        <p:txBody>
          <a:bodyPr wrap="none" lIns="0" rIns="0" tIns="0" bIns="0" anchor="ctr"/>
          <a:lstStyle/>
          <a:p>
            <a:pPr algn="l"/>
            <a:r>
              <a:rPr lang="en-US" sz="1200" b="1">
                <a:solidFill>
                  <a:srgbClr val="6545B5"/>
                </a:solidFill>
                <a:latin typeface="Arial"/>
              </a:rPr>
              <a:t>SAME FIELD. A MUCH EASIER WAY IN.</a:t>
            </a:r>
            <a:endParaRPr lang="en-US" sz="1200"/>
          </a:p>
        </p:txBody>
      </p:sp>
      <p:pic>
        <p:nvPicPr>
          <p:cNvPr id="22" name="Image 22"/>
          <p:cNvPicPr>
            <a:picLocks noChangeAspect="1"/>
          </p:cNvPicPr>
          <p:nvPr/>
        </p:nvPicPr>
        <p:blipFill>
          <a:blip r:embed="rId2"/>
          <a:stretch>
            <a:fillRect/>
          </a:stretch>
        </p:blipFill>
        <p:spPr>
          <a:xfrm>
            <a:off x="10506456" y="365760"/>
            <a:ext cx="347472" cy="347472"/>
          </a:xfrm>
          <a:prstGeom prst="rect">
            <a:avLst/>
          </a:prstGeom>
        </p:spPr>
      </p:pic>
      <p:pic>
        <p:nvPicPr>
          <p:cNvPr id="23" name="Image 23"/>
          <p:cNvPicPr>
            <a:picLocks noChangeAspect="1"/>
          </p:cNvPicPr>
          <p:nvPr/>
        </p:nvPicPr>
        <p:blipFill>
          <a:blip r:embed="rId3"/>
          <a:stretch>
            <a:fillRect/>
          </a:stretch>
        </p:blipFill>
        <p:spPr>
          <a:xfrm>
            <a:off x="10945368" y="365760"/>
            <a:ext cx="347472" cy="347472"/>
          </a:xfrm>
          <a:prstGeom prst="rect">
            <a:avLst/>
          </a:prstGeom>
        </p:spPr>
      </p:pic>
      <p:sp>
        <p:nvSpPr>
          <p:cNvPr id="24" name="Text 24"/>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14</a:t>
            </a:r>
            <a:endParaRPr lang="en-US" sz="1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SOTA, THE MARKET AND YOUR EDGE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SOTA = state of the art</a:t>
            </a:r>
            <a:endParaRPr lang="en-US" sz="3500"/>
          </a:p>
        </p:txBody>
      </p:sp>
      <p:sp>
        <p:nvSpPr>
          <p:cNvPr id="4" name="Rule 4"/>
          <p:cNvSpPr/>
          <p:nvPr/>
        </p:nvSpPr>
        <p:spPr>
          <a:xfrm>
            <a:off x="731520" y="1700784"/>
            <a:ext cx="10698480" cy="0"/>
          </a:xfrm>
          <a:prstGeom prst="line">
            <a:avLst/>
          </a:prstGeom>
          <a:ln w="15240">
            <a:solidFill>
              <a:srgbClr val="526976"/>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468361"/>
          </a:xfrm>
          <a:prstGeom prst="rect">
            <a:avLst/>
          </a:prstGeom>
          <a:noFill/>
          <a:ln>
            <a:noFill/>
          </a:ln>
        </p:spPr>
        <p:txBody>
          <a:bodyPr wrap="none" lIns="0" rIns="0" tIns="0" bIns="0" anchor="ctr"/>
          <a:lstStyle/>
          <a:p>
            <a:pPr algn="l"/>
            <a:r>
              <a:rPr lang="en-US" sz="2597" b="1">
                <a:solidFill>
                  <a:srgbClr val="D6EC9B"/>
                </a:solidFill>
                <a:latin typeface="Arial"/>
              </a:rPr>
              <a:t>Best at what, and when?</a:t>
            </a:r>
            <a:endParaRPr lang="en-US" sz="2597"/>
          </a:p>
        </p:txBody>
      </p:sp>
      <p:sp>
        <p:nvSpPr>
          <p:cNvPr id="7" name="Text 7"/>
          <p:cNvSpPr txBox="1"/>
          <p:nvPr/>
        </p:nvSpPr>
        <p:spPr>
          <a:xfrm>
            <a:off x="731520" y="2761488"/>
            <a:ext cx="4096512" cy="384725"/>
          </a:xfrm>
          <a:prstGeom prst="rect">
            <a:avLst/>
          </a:prstGeom>
          <a:noFill/>
          <a:ln>
            <a:noFill/>
          </a:ln>
        </p:spPr>
        <p:txBody>
          <a:bodyPr wrap="none" lIns="0" rIns="0" tIns="0" bIns="0" anchor="ctr"/>
          <a:lstStyle/>
          <a:p>
            <a:pPr algn="l"/>
            <a:r>
              <a:rPr lang="en-US" sz="2133">
                <a:solidFill>
                  <a:srgbClr val="FFFFFF"/>
                </a:solidFill>
                <a:latin typeface="Arial"/>
              </a:rPr>
              <a:t>SOTA means state of the art.</a:t>
            </a:r>
            <a:endParaRPr lang="en-US" sz="2133"/>
          </a:p>
        </p:txBody>
      </p:sp>
      <p:sp>
        <p:nvSpPr>
          <p:cNvPr id="8" name="Text 8"/>
          <p:cNvSpPr txBox="1"/>
          <p:nvPr/>
        </p:nvSpPr>
        <p:spPr>
          <a:xfrm>
            <a:off x="731520" y="3319272"/>
            <a:ext cx="4096512" cy="396748"/>
          </a:xfrm>
          <a:prstGeom prst="rect">
            <a:avLst/>
          </a:prstGeom>
          <a:noFill/>
          <a:ln>
            <a:noFill/>
          </a:ln>
        </p:spPr>
        <p:txBody>
          <a:bodyPr wrap="none" lIns="0" rIns="0" tIns="0" bIns="0" anchor="ctr"/>
          <a:lstStyle/>
          <a:p>
            <a:pPr algn="l"/>
            <a:r>
              <a:rPr lang="en-US" sz="2200">
                <a:solidFill>
                  <a:srgbClr val="FFFFFF"/>
                </a:solidFill>
                <a:latin typeface="Arial"/>
              </a:rPr>
              <a:t>A benchmark is one test.</a:t>
            </a:r>
            <a:endParaRPr lang="en-US" sz="2200"/>
          </a:p>
        </p:txBody>
      </p:sp>
      <p:sp>
        <p:nvSpPr>
          <p:cNvPr id="9" name="Text 9"/>
          <p:cNvSpPr txBox="1"/>
          <p:nvPr/>
        </p:nvSpPr>
        <p:spPr>
          <a:xfrm>
            <a:off x="731520" y="3877056"/>
            <a:ext cx="4096512" cy="336635"/>
          </a:xfrm>
          <a:prstGeom prst="rect">
            <a:avLst/>
          </a:prstGeom>
          <a:noFill/>
          <a:ln>
            <a:noFill/>
          </a:ln>
        </p:spPr>
        <p:txBody>
          <a:bodyPr wrap="none" lIns="0" rIns="0" tIns="0" bIns="0" anchor="ctr"/>
          <a:lstStyle/>
          <a:p>
            <a:pPr algn="l"/>
            <a:r>
              <a:rPr lang="en-US" sz="1867">
                <a:solidFill>
                  <a:srgbClr val="FFFFFF"/>
                </a:solidFill>
                <a:latin typeface="Arial"/>
              </a:rPr>
              <a:t>Try the same real task yourself.</a:t>
            </a:r>
            <a:endParaRPr lang="en-US" sz="1867"/>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15</a:t>
            </a:r>
            <a:endParaRPr lang="en-US" sz="1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SOTA, THE MARKET AND YOUR EDGE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SOTA map: OpenAI and Anthropic / Claude</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103120"/>
            <a:ext cx="4846320" cy="757428"/>
          </a:xfrm>
          <a:prstGeom prst="rect">
            <a:avLst/>
          </a:prstGeom>
          <a:noFill/>
          <a:ln>
            <a:noFill/>
          </a:ln>
        </p:spPr>
        <p:txBody>
          <a:bodyPr wrap="none" lIns="0" rIns="0" tIns="0" bIns="0" anchor="ctr"/>
          <a:lstStyle/>
          <a:p>
            <a:pPr algn="l"/>
            <a:r>
              <a:rPr lang="en-US" sz="4200" b="1">
                <a:solidFill>
                  <a:srgbClr val="326F60"/>
                </a:solidFill>
                <a:latin typeface="Arial"/>
              </a:rPr>
              <a:t>OpenAI</a:t>
            </a:r>
            <a:endParaRPr lang="en-US" sz="4200"/>
          </a:p>
        </p:txBody>
      </p:sp>
      <p:sp>
        <p:nvSpPr>
          <p:cNvPr id="6" name="Text 6"/>
          <p:cNvSpPr txBox="1"/>
          <p:nvPr/>
        </p:nvSpPr>
        <p:spPr>
          <a:xfrm>
            <a:off x="822960" y="2834640"/>
            <a:ext cx="4846320" cy="522986"/>
          </a:xfrm>
          <a:prstGeom prst="rect">
            <a:avLst/>
          </a:prstGeom>
          <a:noFill/>
          <a:ln>
            <a:noFill/>
          </a:ln>
        </p:spPr>
        <p:txBody>
          <a:bodyPr wrap="none" lIns="0" rIns="0" tIns="0" bIns="0" anchor="ctr"/>
          <a:lstStyle/>
          <a:p>
            <a:pPr algn="l"/>
            <a:r>
              <a:rPr lang="en-US" sz="2900" b="1">
                <a:solidFill>
                  <a:srgbClr val="17232C"/>
                </a:solidFill>
                <a:latin typeface="Arial"/>
              </a:rPr>
              <a:t>GPT models</a:t>
            </a:r>
            <a:endParaRPr lang="en-US" sz="2900"/>
          </a:p>
        </p:txBody>
      </p:sp>
      <p:sp>
        <p:nvSpPr>
          <p:cNvPr id="7" name="Text 7"/>
          <p:cNvSpPr txBox="1"/>
          <p:nvPr/>
        </p:nvSpPr>
        <p:spPr>
          <a:xfrm>
            <a:off x="822960" y="3657600"/>
            <a:ext cx="4846320" cy="414782"/>
          </a:xfrm>
          <a:prstGeom prst="rect">
            <a:avLst/>
          </a:prstGeom>
          <a:noFill/>
          <a:ln>
            <a:noFill/>
          </a:ln>
        </p:spPr>
        <p:txBody>
          <a:bodyPr wrap="none" lIns="0" rIns="0" tIns="0" bIns="0" anchor="ctr"/>
          <a:lstStyle/>
          <a:p>
            <a:pPr algn="l"/>
            <a:r>
              <a:rPr lang="en-US" sz="2300">
                <a:solidFill>
                  <a:srgbClr val="17232C"/>
                </a:solidFill>
                <a:latin typeface="Arial"/>
              </a:rPr>
              <a:t>App: ChatGPT</a:t>
            </a:r>
            <a:endParaRPr lang="en-US" sz="2300"/>
          </a:p>
        </p:txBody>
      </p:sp>
      <p:sp>
        <p:nvSpPr>
          <p:cNvPr id="8" name="Text 8"/>
          <p:cNvSpPr txBox="1"/>
          <p:nvPr/>
        </p:nvSpPr>
        <p:spPr>
          <a:xfrm>
            <a:off x="822960" y="4206240"/>
            <a:ext cx="4846320" cy="414782"/>
          </a:xfrm>
          <a:prstGeom prst="rect">
            <a:avLst/>
          </a:prstGeom>
          <a:noFill/>
          <a:ln>
            <a:noFill/>
          </a:ln>
        </p:spPr>
        <p:txBody>
          <a:bodyPr wrap="none" lIns="0" rIns="0" tIns="0" bIns="0" anchor="ctr"/>
          <a:lstStyle/>
          <a:p>
            <a:pPr algn="l"/>
            <a:r>
              <a:rPr lang="en-US" sz="2300">
                <a:solidFill>
                  <a:srgbClr val="17232C"/>
                </a:solidFill>
                <a:latin typeface="Arial"/>
              </a:rPr>
              <a:t>Coding agent: Codex</a:t>
            </a:r>
            <a:endParaRPr lang="en-US" sz="2300"/>
          </a:p>
        </p:txBody>
      </p:sp>
      <p:sp>
        <p:nvSpPr>
          <p:cNvPr id="9" name="Text 9"/>
          <p:cNvSpPr txBox="1"/>
          <p:nvPr/>
        </p:nvSpPr>
        <p:spPr>
          <a:xfrm>
            <a:off x="822960" y="4754880"/>
            <a:ext cx="4846320" cy="364115"/>
          </a:xfrm>
          <a:prstGeom prst="rect">
            <a:avLst/>
          </a:prstGeom>
          <a:noFill/>
          <a:ln>
            <a:noFill/>
          </a:ln>
        </p:spPr>
        <p:txBody>
          <a:bodyPr wrap="none" lIns="0" rIns="0" tIns="0" bIns="0" anchor="ctr"/>
          <a:lstStyle/>
          <a:p>
            <a:pPr algn="l"/>
            <a:r>
              <a:rPr lang="en-US" sz="2019">
                <a:solidFill>
                  <a:srgbClr val="17232C"/>
                </a:solidFill>
                <a:latin typeface="Arial"/>
              </a:rPr>
              <a:t>API: connect models to your product</a:t>
            </a:r>
            <a:endParaRPr lang="en-US" sz="2019"/>
          </a:p>
        </p:txBody>
      </p:sp>
      <p:sp>
        <p:nvSpPr>
          <p:cNvPr id="10" name="Text 10"/>
          <p:cNvSpPr txBox="1"/>
          <p:nvPr/>
        </p:nvSpPr>
        <p:spPr>
          <a:xfrm>
            <a:off x="6400800" y="2103120"/>
            <a:ext cx="4846320" cy="757428"/>
          </a:xfrm>
          <a:prstGeom prst="rect">
            <a:avLst/>
          </a:prstGeom>
          <a:noFill/>
          <a:ln>
            <a:noFill/>
          </a:ln>
        </p:spPr>
        <p:txBody>
          <a:bodyPr wrap="none" lIns="0" rIns="0" tIns="0" bIns="0" anchor="ctr"/>
          <a:lstStyle/>
          <a:p>
            <a:pPr algn="l"/>
            <a:r>
              <a:rPr lang="en-US" sz="4200" b="1">
                <a:solidFill>
                  <a:srgbClr val="326F60"/>
                </a:solidFill>
                <a:latin typeface="Arial"/>
              </a:rPr>
              <a:t>Anthropic</a:t>
            </a:r>
            <a:endParaRPr lang="en-US" sz="4200"/>
          </a:p>
        </p:txBody>
      </p:sp>
      <p:sp>
        <p:nvSpPr>
          <p:cNvPr id="11" name="Text 11"/>
          <p:cNvSpPr txBox="1"/>
          <p:nvPr/>
        </p:nvSpPr>
        <p:spPr>
          <a:xfrm>
            <a:off x="6400800" y="2834640"/>
            <a:ext cx="4846320" cy="522986"/>
          </a:xfrm>
          <a:prstGeom prst="rect">
            <a:avLst/>
          </a:prstGeom>
          <a:noFill/>
          <a:ln>
            <a:noFill/>
          </a:ln>
        </p:spPr>
        <p:txBody>
          <a:bodyPr wrap="none" lIns="0" rIns="0" tIns="0" bIns="0" anchor="ctr"/>
          <a:lstStyle/>
          <a:p>
            <a:pPr algn="l"/>
            <a:r>
              <a:rPr lang="en-US" sz="2900" b="1">
                <a:solidFill>
                  <a:srgbClr val="17232C"/>
                </a:solidFill>
                <a:latin typeface="Arial"/>
              </a:rPr>
              <a:t>Claude models</a:t>
            </a:r>
            <a:endParaRPr lang="en-US" sz="2900"/>
          </a:p>
        </p:txBody>
      </p:sp>
      <p:sp>
        <p:nvSpPr>
          <p:cNvPr id="12" name="Text 12"/>
          <p:cNvSpPr txBox="1"/>
          <p:nvPr/>
        </p:nvSpPr>
        <p:spPr>
          <a:xfrm>
            <a:off x="6400800" y="3657600"/>
            <a:ext cx="4846320" cy="414782"/>
          </a:xfrm>
          <a:prstGeom prst="rect">
            <a:avLst/>
          </a:prstGeom>
          <a:noFill/>
          <a:ln>
            <a:noFill/>
          </a:ln>
        </p:spPr>
        <p:txBody>
          <a:bodyPr wrap="none" lIns="0" rIns="0" tIns="0" bIns="0" anchor="ctr"/>
          <a:lstStyle/>
          <a:p>
            <a:pPr algn="l"/>
            <a:r>
              <a:rPr lang="en-US" sz="2300">
                <a:solidFill>
                  <a:srgbClr val="17232C"/>
                </a:solidFill>
                <a:latin typeface="Arial"/>
              </a:rPr>
              <a:t>App: Claude</a:t>
            </a:r>
            <a:endParaRPr lang="en-US" sz="2300"/>
          </a:p>
        </p:txBody>
      </p:sp>
      <p:sp>
        <p:nvSpPr>
          <p:cNvPr id="13" name="Text 13"/>
          <p:cNvSpPr txBox="1"/>
          <p:nvPr/>
        </p:nvSpPr>
        <p:spPr>
          <a:xfrm>
            <a:off x="6400800" y="4206240"/>
            <a:ext cx="4846320" cy="414782"/>
          </a:xfrm>
          <a:prstGeom prst="rect">
            <a:avLst/>
          </a:prstGeom>
          <a:noFill/>
          <a:ln>
            <a:noFill/>
          </a:ln>
        </p:spPr>
        <p:txBody>
          <a:bodyPr wrap="none" lIns="0" rIns="0" tIns="0" bIns="0" anchor="ctr"/>
          <a:lstStyle/>
          <a:p>
            <a:pPr algn="l"/>
            <a:r>
              <a:rPr lang="en-US" sz="2300">
                <a:solidFill>
                  <a:srgbClr val="17232C"/>
                </a:solidFill>
                <a:latin typeface="Arial"/>
              </a:rPr>
              <a:t>Coding agent: Claude Code</a:t>
            </a:r>
            <a:endParaRPr lang="en-US" sz="2300"/>
          </a:p>
        </p:txBody>
      </p:sp>
      <p:sp>
        <p:nvSpPr>
          <p:cNvPr id="14" name="Text 14"/>
          <p:cNvSpPr txBox="1"/>
          <p:nvPr/>
        </p:nvSpPr>
        <p:spPr>
          <a:xfrm>
            <a:off x="6400800" y="4754880"/>
            <a:ext cx="4846320" cy="364115"/>
          </a:xfrm>
          <a:prstGeom prst="rect">
            <a:avLst/>
          </a:prstGeom>
          <a:noFill/>
          <a:ln>
            <a:noFill/>
          </a:ln>
        </p:spPr>
        <p:txBody>
          <a:bodyPr wrap="none" lIns="0" rIns="0" tIns="0" bIns="0" anchor="ctr"/>
          <a:lstStyle/>
          <a:p>
            <a:pPr algn="l"/>
            <a:r>
              <a:rPr lang="en-US" sz="2019">
                <a:solidFill>
                  <a:srgbClr val="17232C"/>
                </a:solidFill>
                <a:latin typeface="Arial"/>
              </a:rPr>
              <a:t>API: connect models to your product</a:t>
            </a:r>
            <a:endParaRPr lang="en-US" sz="2019"/>
          </a:p>
        </p:txBody>
      </p:sp>
      <p:sp>
        <p:nvSpPr>
          <p:cNvPr id="15" name="Text 15"/>
          <p:cNvSpPr txBox="1"/>
          <p:nvPr/>
        </p:nvSpPr>
        <p:spPr>
          <a:xfrm>
            <a:off x="822960" y="5852160"/>
            <a:ext cx="10607040" cy="432816"/>
          </a:xfrm>
          <a:prstGeom prst="rect">
            <a:avLst/>
          </a:prstGeom>
          <a:noFill/>
          <a:ln>
            <a:noFill/>
          </a:ln>
        </p:spPr>
        <p:txBody>
          <a:bodyPr wrap="none" lIns="0" rIns="0" tIns="0" bIns="0" anchor="ctr"/>
          <a:lstStyle/>
          <a:p>
            <a:pPr algn="l"/>
            <a:r>
              <a:rPr lang="en-US" sz="2400" b="1">
                <a:solidFill>
                  <a:srgbClr val="326F60"/>
                </a:solidFill>
                <a:latin typeface="Arial"/>
              </a:rPr>
              <a:t>Same task. Compare quality, speed, cost and reliability.</a:t>
            </a:r>
            <a:endParaRPr lang="en-US" sz="2400"/>
          </a:p>
        </p:txBody>
      </p:sp>
      <p:pic>
        <p:nvPicPr>
          <p:cNvPr id="16" name="Image 16"/>
          <p:cNvPicPr>
            <a:picLocks noChangeAspect="1"/>
          </p:cNvPicPr>
          <p:nvPr/>
        </p:nvPicPr>
        <p:blipFill>
          <a:blip r:embed="rId2"/>
          <a:stretch>
            <a:fillRect/>
          </a:stretch>
        </p:blipFill>
        <p:spPr>
          <a:xfrm>
            <a:off x="4983480" y="2139696"/>
            <a:ext cx="585216" cy="585216"/>
          </a:xfrm>
          <a:prstGeom prst="rect">
            <a:avLst/>
          </a:prstGeom>
        </p:spPr>
      </p:pic>
      <p:pic>
        <p:nvPicPr>
          <p:cNvPr id="17" name="Image 17"/>
          <p:cNvPicPr>
            <a:picLocks noChangeAspect="1"/>
          </p:cNvPicPr>
          <p:nvPr/>
        </p:nvPicPr>
        <p:blipFill>
          <a:blip r:embed="rId3"/>
          <a:stretch>
            <a:fillRect/>
          </a:stretch>
        </p:blipFill>
        <p:spPr>
          <a:xfrm>
            <a:off x="10698480" y="2139696"/>
            <a:ext cx="585216" cy="585216"/>
          </a:xfrm>
          <a:prstGeom prst="rect">
            <a:avLst/>
          </a:prstGeom>
        </p:spPr>
      </p:pic>
      <p:pic>
        <p:nvPicPr>
          <p:cNvPr id="18" name="Image 18"/>
          <p:cNvPicPr>
            <a:picLocks noChangeAspect="1"/>
          </p:cNvPicPr>
          <p:nvPr/>
        </p:nvPicPr>
        <p:blipFill>
          <a:blip r:embed="rId4"/>
          <a:stretch>
            <a:fillRect/>
          </a:stretch>
        </p:blipFill>
        <p:spPr>
          <a:xfrm>
            <a:off x="10067544" y="365760"/>
            <a:ext cx="347472" cy="347472"/>
          </a:xfrm>
          <a:prstGeom prst="rect">
            <a:avLst/>
          </a:prstGeom>
        </p:spPr>
      </p:pic>
      <p:pic>
        <p:nvPicPr>
          <p:cNvPr id="19" name="Image 19"/>
          <p:cNvPicPr>
            <a:picLocks noChangeAspect="1"/>
          </p:cNvPicPr>
          <p:nvPr/>
        </p:nvPicPr>
        <p:blipFill>
          <a:blip r:embed="rId5"/>
          <a:stretch>
            <a:fillRect/>
          </a:stretch>
        </p:blipFill>
        <p:spPr>
          <a:xfrm>
            <a:off x="10506456" y="365760"/>
            <a:ext cx="347472" cy="347472"/>
          </a:xfrm>
          <a:prstGeom prst="rect">
            <a:avLst/>
          </a:prstGeom>
        </p:spPr>
      </p:pic>
      <p:pic>
        <p:nvPicPr>
          <p:cNvPr id="20" name="Image 20"/>
          <p:cNvPicPr>
            <a:picLocks noChangeAspect="1"/>
          </p:cNvPicPr>
          <p:nvPr/>
        </p:nvPicPr>
        <p:blipFill>
          <a:blip r:embed="rId6"/>
          <a:stretch>
            <a:fillRect/>
          </a:stretch>
        </p:blipFill>
        <p:spPr>
          <a:xfrm>
            <a:off x="10945368" y="365760"/>
            <a:ext cx="347472" cy="347472"/>
          </a:xfrm>
          <a:prstGeom prst="rect">
            <a:avLst/>
          </a:prstGeom>
        </p:spPr>
      </p:pic>
      <p:sp>
        <p:nvSpPr>
          <p:cNvPr id="21" name="Text 2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16</a:t>
            </a:r>
            <a:endParaRPr lang="en-US" sz="10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1024128" y="164592"/>
            <a:ext cx="10149840" cy="6428232"/>
          </a:xfrm>
          <a:prstGeom prst="rect">
            <a:avLst/>
          </a:prstGeom>
        </p:spPr>
      </p:pic>
      <p:sp>
        <p:nvSpPr>
          <p:cNvPr id="3" name="Text 3"/>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17</a:t>
            </a:r>
            <a:endParaRPr lang="en-US" sz="1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COMPARE MODELS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Benchmarks: three ways to test a model</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822960" y="2039112"/>
            <a:ext cx="3291840" cy="1851660"/>
          </a:xfrm>
          <a:prstGeom prst="rect">
            <a:avLst/>
          </a:prstGeom>
        </p:spPr>
      </p:pic>
      <p:sp>
        <p:nvSpPr>
          <p:cNvPr id="6" name="Text 6"/>
          <p:cNvSpPr txBox="1"/>
          <p:nvPr/>
        </p:nvSpPr>
        <p:spPr>
          <a:xfrm>
            <a:off x="822960" y="4160520"/>
            <a:ext cx="3291840" cy="468884"/>
          </a:xfrm>
          <a:prstGeom prst="rect">
            <a:avLst/>
          </a:prstGeom>
          <a:noFill/>
          <a:ln>
            <a:noFill/>
          </a:ln>
        </p:spPr>
        <p:txBody>
          <a:bodyPr wrap="none" lIns="0" rIns="0" tIns="0" bIns="0" anchor="ctr"/>
          <a:lstStyle/>
          <a:p>
            <a:pPr algn="l"/>
            <a:r>
              <a:rPr lang="en-US" sz="2600" b="1">
                <a:solidFill>
                  <a:srgbClr val="326F60"/>
                </a:solidFill>
                <a:latin typeface="Arial"/>
              </a:rPr>
              <a:t>Standard tests</a:t>
            </a:r>
            <a:endParaRPr lang="en-US" sz="2600"/>
          </a:p>
        </p:txBody>
      </p:sp>
      <p:sp>
        <p:nvSpPr>
          <p:cNvPr id="7" name="Text 7"/>
          <p:cNvSpPr txBox="1"/>
          <p:nvPr/>
        </p:nvSpPr>
        <p:spPr>
          <a:xfrm>
            <a:off x="822960" y="4681728"/>
            <a:ext cx="3291840" cy="292608"/>
          </a:xfrm>
          <a:prstGeom prst="rect">
            <a:avLst/>
          </a:prstGeom>
          <a:noFill/>
          <a:ln>
            <a:noFill/>
          </a:ln>
        </p:spPr>
        <p:txBody>
          <a:bodyPr wrap="none" lIns="0" rIns="0" tIns="0" bIns="0" anchor="ctr"/>
          <a:lstStyle/>
          <a:p>
            <a:pPr algn="l"/>
            <a:r>
              <a:rPr lang="en-US" sz="1600">
                <a:solidFill>
                  <a:srgbClr val="17232C"/>
                </a:solidFill>
                <a:latin typeface="Arial"/>
              </a:rPr>
              <a:t>Fixed questions or code tests.</a:t>
            </a:r>
            <a:endParaRPr lang="en-US" sz="1600"/>
          </a:p>
        </p:txBody>
      </p:sp>
      <p:sp>
        <p:nvSpPr>
          <p:cNvPr id="8" name="Text 8"/>
          <p:cNvSpPr txBox="1"/>
          <p:nvPr/>
        </p:nvSpPr>
        <p:spPr>
          <a:xfrm>
            <a:off x="822960" y="5074920"/>
            <a:ext cx="3291840" cy="360680"/>
          </a:xfrm>
          <a:prstGeom prst="rect">
            <a:avLst/>
          </a:prstGeom>
          <a:noFill/>
          <a:ln>
            <a:noFill/>
          </a:ln>
        </p:spPr>
        <p:txBody>
          <a:bodyPr wrap="none" lIns="0" rIns="0" tIns="0" bIns="0" anchor="ctr"/>
          <a:lstStyle/>
          <a:p>
            <a:pPr algn="l"/>
            <a:r>
              <a:rPr lang="en-US" sz="2000">
                <a:solidFill>
                  <a:srgbClr val="17232C"/>
                </a:solidFill>
                <a:latin typeface="Arial"/>
              </a:rPr>
              <a:t>Score correct results.</a:t>
            </a:r>
            <a:endParaRPr lang="en-US" sz="2000"/>
          </a:p>
        </p:txBody>
      </p:sp>
      <p:pic>
        <p:nvPicPr>
          <p:cNvPr id="9" name="Image 9"/>
          <p:cNvPicPr>
            <a:picLocks noChangeAspect="1"/>
          </p:cNvPicPr>
          <p:nvPr/>
        </p:nvPicPr>
        <p:blipFill>
          <a:blip r:embed="rId3"/>
          <a:stretch>
            <a:fillRect/>
          </a:stretch>
        </p:blipFill>
        <p:spPr>
          <a:xfrm>
            <a:off x="4434840" y="2039112"/>
            <a:ext cx="3291840" cy="1851660"/>
          </a:xfrm>
          <a:prstGeom prst="rect">
            <a:avLst/>
          </a:prstGeom>
        </p:spPr>
      </p:pic>
      <p:sp>
        <p:nvSpPr>
          <p:cNvPr id="10" name="Text 10"/>
          <p:cNvSpPr txBox="1"/>
          <p:nvPr/>
        </p:nvSpPr>
        <p:spPr>
          <a:xfrm>
            <a:off x="4434840" y="4160520"/>
            <a:ext cx="3291840" cy="468884"/>
          </a:xfrm>
          <a:prstGeom prst="rect">
            <a:avLst/>
          </a:prstGeom>
          <a:noFill/>
          <a:ln>
            <a:noFill/>
          </a:ln>
        </p:spPr>
        <p:txBody>
          <a:bodyPr wrap="none" lIns="0" rIns="0" tIns="0" bIns="0" anchor="ctr"/>
          <a:lstStyle/>
          <a:p>
            <a:pPr algn="l"/>
            <a:r>
              <a:rPr lang="en-US" sz="2600" b="1">
                <a:solidFill>
                  <a:srgbClr val="326F60"/>
                </a:solidFill>
                <a:latin typeface="Arial"/>
              </a:rPr>
              <a:t>Blind comparisons</a:t>
            </a:r>
            <a:endParaRPr lang="en-US" sz="2600"/>
          </a:p>
        </p:txBody>
      </p:sp>
      <p:sp>
        <p:nvSpPr>
          <p:cNvPr id="11" name="Text 11"/>
          <p:cNvSpPr txBox="1"/>
          <p:nvPr/>
        </p:nvSpPr>
        <p:spPr>
          <a:xfrm>
            <a:off x="4434840" y="4681728"/>
            <a:ext cx="3291840" cy="360680"/>
          </a:xfrm>
          <a:prstGeom prst="rect">
            <a:avLst/>
          </a:prstGeom>
          <a:noFill/>
          <a:ln>
            <a:noFill/>
          </a:ln>
        </p:spPr>
        <p:txBody>
          <a:bodyPr wrap="none" lIns="0" rIns="0" tIns="0" bIns="0" anchor="ctr"/>
          <a:lstStyle/>
          <a:p>
            <a:pPr algn="l"/>
            <a:r>
              <a:rPr lang="en-US" sz="2000">
                <a:solidFill>
                  <a:srgbClr val="17232C"/>
                </a:solidFill>
                <a:latin typeface="Arial"/>
              </a:rPr>
              <a:t>Compare unnamed answers.</a:t>
            </a:r>
            <a:endParaRPr lang="en-US" sz="2000"/>
          </a:p>
        </p:txBody>
      </p:sp>
      <p:sp>
        <p:nvSpPr>
          <p:cNvPr id="12" name="Text 12"/>
          <p:cNvSpPr txBox="1"/>
          <p:nvPr/>
        </p:nvSpPr>
        <p:spPr>
          <a:xfrm>
            <a:off x="4434840" y="5074920"/>
            <a:ext cx="3291840" cy="292608"/>
          </a:xfrm>
          <a:prstGeom prst="rect">
            <a:avLst/>
          </a:prstGeom>
          <a:noFill/>
          <a:ln>
            <a:noFill/>
          </a:ln>
        </p:spPr>
        <p:txBody>
          <a:bodyPr wrap="none" lIns="0" rIns="0" tIns="0" bIns="0" anchor="ctr"/>
          <a:lstStyle/>
          <a:p>
            <a:pPr algn="l"/>
            <a:r>
              <a:rPr lang="en-US" sz="1600">
                <a:solidFill>
                  <a:srgbClr val="17232C"/>
                </a:solidFill>
                <a:latin typeface="Arial"/>
              </a:rPr>
              <a:t>Ask people which works better.</a:t>
            </a:r>
            <a:endParaRPr lang="en-US" sz="1600"/>
          </a:p>
        </p:txBody>
      </p:sp>
      <p:pic>
        <p:nvPicPr>
          <p:cNvPr id="13" name="Image 13"/>
          <p:cNvPicPr>
            <a:picLocks noChangeAspect="1"/>
          </p:cNvPicPr>
          <p:nvPr/>
        </p:nvPicPr>
        <p:blipFill>
          <a:blip r:embed="rId4"/>
          <a:stretch>
            <a:fillRect/>
          </a:stretch>
        </p:blipFill>
        <p:spPr>
          <a:xfrm>
            <a:off x="8046720" y="2039112"/>
            <a:ext cx="3291840" cy="1851660"/>
          </a:xfrm>
          <a:prstGeom prst="rect">
            <a:avLst/>
          </a:prstGeom>
        </p:spPr>
      </p:pic>
      <p:sp>
        <p:nvSpPr>
          <p:cNvPr id="14" name="Text 14"/>
          <p:cNvSpPr txBox="1"/>
          <p:nvPr/>
        </p:nvSpPr>
        <p:spPr>
          <a:xfrm>
            <a:off x="8046720" y="4160520"/>
            <a:ext cx="3291840" cy="455596"/>
          </a:xfrm>
          <a:prstGeom prst="rect">
            <a:avLst/>
          </a:prstGeom>
          <a:noFill/>
          <a:ln>
            <a:noFill/>
          </a:ln>
        </p:spPr>
        <p:txBody>
          <a:bodyPr wrap="none" lIns="0" rIns="0" tIns="0" bIns="0" anchor="ctr"/>
          <a:lstStyle/>
          <a:p>
            <a:pPr algn="l"/>
            <a:r>
              <a:rPr lang="en-US" sz="2526" b="1">
                <a:solidFill>
                  <a:srgbClr val="326F60"/>
                </a:solidFill>
                <a:latin typeface="Arial"/>
              </a:rPr>
              <a:t>Your business tasks</a:t>
            </a:r>
            <a:endParaRPr lang="en-US" sz="2526"/>
          </a:p>
        </p:txBody>
      </p:sp>
      <p:sp>
        <p:nvSpPr>
          <p:cNvPr id="15" name="Text 15"/>
          <p:cNvSpPr txBox="1"/>
          <p:nvPr/>
        </p:nvSpPr>
        <p:spPr>
          <a:xfrm>
            <a:off x="8046720" y="4681728"/>
            <a:ext cx="3291840" cy="320604"/>
          </a:xfrm>
          <a:prstGeom prst="rect">
            <a:avLst/>
          </a:prstGeom>
          <a:noFill/>
          <a:ln>
            <a:noFill/>
          </a:ln>
        </p:spPr>
        <p:txBody>
          <a:bodyPr wrap="none" lIns="0" rIns="0" tIns="0" bIns="0" anchor="ctr"/>
          <a:lstStyle/>
          <a:p>
            <a:pPr algn="l"/>
            <a:r>
              <a:rPr lang="en-US" sz="1778">
                <a:solidFill>
                  <a:srgbClr val="17232C"/>
                </a:solidFill>
                <a:latin typeface="Arial"/>
              </a:rPr>
              <a:t>Use your own real examples.</a:t>
            </a:r>
            <a:endParaRPr lang="en-US" sz="1778"/>
          </a:p>
        </p:txBody>
      </p:sp>
      <p:sp>
        <p:nvSpPr>
          <p:cNvPr id="16" name="Text 16"/>
          <p:cNvSpPr txBox="1"/>
          <p:nvPr/>
        </p:nvSpPr>
        <p:spPr>
          <a:xfrm>
            <a:off x="8046720" y="5074920"/>
            <a:ext cx="3291840" cy="292608"/>
          </a:xfrm>
          <a:prstGeom prst="rect">
            <a:avLst/>
          </a:prstGeom>
          <a:noFill/>
          <a:ln>
            <a:noFill/>
          </a:ln>
        </p:spPr>
        <p:txBody>
          <a:bodyPr wrap="none" lIns="0" rIns="0" tIns="0" bIns="0" anchor="ctr"/>
          <a:lstStyle/>
          <a:p>
            <a:pPr algn="l"/>
            <a:r>
              <a:rPr lang="en-US" sz="1600">
                <a:solidFill>
                  <a:srgbClr val="17232C"/>
                </a:solidFill>
                <a:latin typeface="Arial"/>
              </a:rPr>
              <a:t>Check task success and errors.</a:t>
            </a:r>
            <a:endParaRPr lang="en-US" sz="1600"/>
          </a:p>
        </p:txBody>
      </p:sp>
      <p:sp>
        <p:nvSpPr>
          <p:cNvPr id="17" name="Text 17"/>
          <p:cNvSpPr txBox="1"/>
          <p:nvPr/>
        </p:nvSpPr>
        <p:spPr>
          <a:xfrm>
            <a:off x="822960" y="5897880"/>
            <a:ext cx="10607040" cy="414782"/>
          </a:xfrm>
          <a:prstGeom prst="rect">
            <a:avLst/>
          </a:prstGeom>
          <a:noFill/>
          <a:ln>
            <a:noFill/>
          </a:ln>
        </p:spPr>
        <p:txBody>
          <a:bodyPr wrap="none" lIns="0" rIns="0" tIns="0" bIns="0" anchor="ctr"/>
          <a:lstStyle/>
          <a:p>
            <a:pPr algn="l"/>
            <a:r>
              <a:rPr lang="en-US" sz="2300" b="1">
                <a:solidFill>
                  <a:srgbClr val="326F60"/>
                </a:solidFill>
                <a:latin typeface="Arial"/>
              </a:rPr>
              <a:t>Same conditions. Repeat tests. Compare quality, time and cost.</a:t>
            </a:r>
            <a:endParaRPr lang="en-US" sz="2300"/>
          </a:p>
        </p:txBody>
      </p:sp>
      <p:sp>
        <p:nvSpPr>
          <p:cNvPr id="18" name="Text 1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18</a:t>
            </a:r>
            <a:endParaRPr lang="en-US" sz="1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READING MODEL SPECIFICATIONS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Parameters: what does 7B actually mean?</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03120"/>
            <a:ext cx="5897880" cy="3319272"/>
          </a:xfrm>
          <a:prstGeom prst="rect">
            <a:avLst/>
          </a:prstGeom>
        </p:spPr>
      </p:pic>
      <p:sp>
        <p:nvSpPr>
          <p:cNvPr id="6" name="Text 6"/>
          <p:cNvSpPr txBox="1"/>
          <p:nvPr/>
        </p:nvSpPr>
        <p:spPr>
          <a:xfrm>
            <a:off x="7086600" y="2029968"/>
            <a:ext cx="4206240" cy="1118108"/>
          </a:xfrm>
          <a:prstGeom prst="rect">
            <a:avLst/>
          </a:prstGeom>
          <a:noFill/>
          <a:ln>
            <a:noFill/>
          </a:ln>
        </p:spPr>
        <p:txBody>
          <a:bodyPr wrap="none" lIns="0" rIns="0" tIns="0" bIns="0" anchor="ctr"/>
          <a:lstStyle/>
          <a:p>
            <a:pPr algn="l"/>
            <a:r>
              <a:rPr lang="en-US" sz="6200" b="1">
                <a:solidFill>
                  <a:srgbClr val="326F60"/>
                </a:solidFill>
                <a:latin typeface="Arial"/>
              </a:rPr>
              <a:t>7B</a:t>
            </a:r>
            <a:endParaRPr lang="en-US" sz="6200"/>
          </a:p>
        </p:txBody>
      </p:sp>
      <p:sp>
        <p:nvSpPr>
          <p:cNvPr id="7" name="Text 7"/>
          <p:cNvSpPr txBox="1"/>
          <p:nvPr/>
        </p:nvSpPr>
        <p:spPr>
          <a:xfrm>
            <a:off x="7086600" y="3108960"/>
            <a:ext cx="4297680" cy="450850"/>
          </a:xfrm>
          <a:prstGeom prst="rect">
            <a:avLst/>
          </a:prstGeom>
          <a:noFill/>
          <a:ln>
            <a:noFill/>
          </a:ln>
        </p:spPr>
        <p:txBody>
          <a:bodyPr wrap="none" lIns="0" rIns="0" tIns="0" bIns="0" anchor="ctr"/>
          <a:lstStyle/>
          <a:p>
            <a:pPr algn="l"/>
            <a:r>
              <a:rPr lang="en-US" sz="2500">
                <a:solidFill>
                  <a:srgbClr val="17232C"/>
                </a:solidFill>
                <a:latin typeface="Arial"/>
              </a:rPr>
              <a:t>7 billion learned values.</a:t>
            </a:r>
            <a:endParaRPr lang="en-US" sz="2500"/>
          </a:p>
        </p:txBody>
      </p:sp>
      <p:sp>
        <p:nvSpPr>
          <p:cNvPr id="8" name="Text 8"/>
          <p:cNvSpPr txBox="1"/>
          <p:nvPr/>
        </p:nvSpPr>
        <p:spPr>
          <a:xfrm>
            <a:off x="7086600" y="3566160"/>
            <a:ext cx="4297680" cy="376710"/>
          </a:xfrm>
          <a:prstGeom prst="rect">
            <a:avLst/>
          </a:prstGeom>
          <a:noFill/>
          <a:ln>
            <a:noFill/>
          </a:ln>
        </p:spPr>
        <p:txBody>
          <a:bodyPr wrap="none" lIns="0" rIns="0" tIns="0" bIns="0" anchor="ctr"/>
          <a:lstStyle/>
          <a:p>
            <a:pPr algn="l"/>
            <a:r>
              <a:rPr lang="en-US" sz="2089">
                <a:solidFill>
                  <a:srgbClr val="17232C"/>
                </a:solidFill>
                <a:latin typeface="Arial"/>
              </a:rPr>
              <a:t>Training adjusts these values.</a:t>
            </a:r>
            <a:endParaRPr lang="en-US" sz="2089"/>
          </a:p>
        </p:txBody>
      </p:sp>
      <p:sp>
        <p:nvSpPr>
          <p:cNvPr id="9" name="Text 9"/>
          <p:cNvSpPr txBox="1"/>
          <p:nvPr/>
        </p:nvSpPr>
        <p:spPr>
          <a:xfrm>
            <a:off x="7086600" y="4315968"/>
            <a:ext cx="4297680" cy="342464"/>
          </a:xfrm>
          <a:prstGeom prst="rect">
            <a:avLst/>
          </a:prstGeom>
          <a:noFill/>
          <a:ln>
            <a:noFill/>
          </a:ln>
        </p:spPr>
        <p:txBody>
          <a:bodyPr wrap="none" lIns="0" rIns="0" tIns="0" bIns="0" anchor="ctr"/>
          <a:lstStyle/>
          <a:p>
            <a:pPr algn="l"/>
            <a:r>
              <a:rPr lang="en-US" sz="1899">
                <a:solidFill>
                  <a:srgbClr val="17232C"/>
                </a:solidFill>
                <a:latin typeface="Arial"/>
              </a:rPr>
              <a:t>More is not automatically better.</a:t>
            </a:r>
            <a:endParaRPr lang="en-US" sz="1899"/>
          </a:p>
        </p:txBody>
      </p:sp>
      <p:sp>
        <p:nvSpPr>
          <p:cNvPr id="10" name="Text 10"/>
          <p:cNvSpPr txBox="1"/>
          <p:nvPr/>
        </p:nvSpPr>
        <p:spPr>
          <a:xfrm>
            <a:off x="7086600" y="4782312"/>
            <a:ext cx="4297680" cy="313925"/>
          </a:xfrm>
          <a:prstGeom prst="rect">
            <a:avLst/>
          </a:prstGeom>
          <a:noFill/>
          <a:ln>
            <a:noFill/>
          </a:ln>
        </p:spPr>
        <p:txBody>
          <a:bodyPr wrap="none" lIns="0" rIns="0" tIns="0" bIns="0" anchor="ctr"/>
          <a:lstStyle/>
          <a:p>
            <a:pPr algn="l"/>
            <a:r>
              <a:rPr lang="en-US" sz="1741">
                <a:solidFill>
                  <a:srgbClr val="17232C"/>
                </a:solidFill>
                <a:latin typeface="Arial"/>
              </a:rPr>
              <a:t>MoE: total and active counts differ.</a:t>
            </a:r>
            <a:endParaRPr lang="en-US" sz="1741"/>
          </a:p>
        </p:txBody>
      </p:sp>
      <p:sp>
        <p:nvSpPr>
          <p:cNvPr id="11" name="Text 11"/>
          <p:cNvSpPr txBox="1"/>
          <p:nvPr/>
        </p:nvSpPr>
        <p:spPr>
          <a:xfrm>
            <a:off x="7086600" y="5248656"/>
            <a:ext cx="4297680" cy="305441"/>
          </a:xfrm>
          <a:prstGeom prst="rect">
            <a:avLst/>
          </a:prstGeom>
          <a:noFill/>
          <a:ln>
            <a:noFill/>
          </a:ln>
        </p:spPr>
        <p:txBody>
          <a:bodyPr wrap="none" lIns="0" rIns="0" tIns="0" bIns="0" anchor="ctr"/>
          <a:lstStyle/>
          <a:p>
            <a:pPr algn="l"/>
            <a:r>
              <a:rPr lang="en-US" sz="1694">
                <a:solidFill>
                  <a:srgbClr val="17232C"/>
                </a:solidFill>
                <a:latin typeface="Arial"/>
              </a:rPr>
              <a:t>Parameters are not your input tokens.</a:t>
            </a:r>
            <a:endParaRPr lang="en-US" sz="1694"/>
          </a:p>
        </p:txBody>
      </p:sp>
      <p:sp>
        <p:nvSpPr>
          <p:cNvPr id="12" name="Text 12"/>
          <p:cNvSpPr txBox="1"/>
          <p:nvPr/>
        </p:nvSpPr>
        <p:spPr>
          <a:xfrm>
            <a:off x="822960" y="5897880"/>
            <a:ext cx="10607040" cy="432816"/>
          </a:xfrm>
          <a:prstGeom prst="rect">
            <a:avLst/>
          </a:prstGeom>
          <a:noFill/>
          <a:ln>
            <a:noFill/>
          </a:ln>
        </p:spPr>
        <p:txBody>
          <a:bodyPr wrap="none" lIns="0" rIns="0" tIns="0" bIns="0" anchor="ctr"/>
          <a:lstStyle/>
          <a:p>
            <a:pPr algn="l"/>
            <a:r>
              <a:rPr lang="en-US" sz="2400" b="1">
                <a:solidFill>
                  <a:srgbClr val="326F60"/>
                </a:solidFill>
                <a:latin typeface="Arial"/>
              </a:rPr>
              <a:t>Use benchmarks and your own tests to judge capability.</a:t>
            </a:r>
            <a:endParaRPr lang="en-US" sz="2400"/>
          </a:p>
        </p:txBody>
      </p:sp>
      <p:sp>
        <p:nvSpPr>
          <p:cNvPr id="13" name="Text 13"/>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19</a:t>
            </a:r>
            <a:endParaRPr lang="en-US" sz="1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TWO DIFFERENT IDEAS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2836" b="1">
                <a:solidFill>
                  <a:srgbClr val="17232C"/>
                </a:solidFill>
                <a:latin typeface="Arial"/>
              </a:rPr>
              <a:t>Parameters are learned numbers. Tokens are text pieces.</a:t>
            </a:r>
            <a:endParaRPr lang="en-US" sz="2836"/>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03120"/>
            <a:ext cx="5897880" cy="3319272"/>
          </a:xfrm>
          <a:prstGeom prst="rect">
            <a:avLst/>
          </a:prstGeom>
        </p:spPr>
      </p:pic>
      <p:sp>
        <p:nvSpPr>
          <p:cNvPr id="6" name="Text 6"/>
          <p:cNvSpPr txBox="1"/>
          <p:nvPr/>
        </p:nvSpPr>
        <p:spPr>
          <a:xfrm>
            <a:off x="7086600" y="2148840"/>
            <a:ext cx="4297680" cy="541020"/>
          </a:xfrm>
          <a:prstGeom prst="rect">
            <a:avLst/>
          </a:prstGeom>
          <a:noFill/>
          <a:ln>
            <a:noFill/>
          </a:ln>
        </p:spPr>
        <p:txBody>
          <a:bodyPr wrap="none" lIns="0" rIns="0" tIns="0" bIns="0" anchor="ctr"/>
          <a:lstStyle/>
          <a:p>
            <a:pPr algn="l"/>
            <a:r>
              <a:rPr lang="en-US" sz="3000" b="1">
                <a:solidFill>
                  <a:srgbClr val="326F60"/>
                </a:solidFill>
                <a:latin typeface="Arial"/>
              </a:rPr>
              <a:t>Tokens</a:t>
            </a:r>
            <a:endParaRPr lang="en-US" sz="3000"/>
          </a:p>
        </p:txBody>
      </p:sp>
      <p:sp>
        <p:nvSpPr>
          <p:cNvPr id="7" name="Text 7"/>
          <p:cNvSpPr txBox="1"/>
          <p:nvPr/>
        </p:nvSpPr>
        <p:spPr>
          <a:xfrm>
            <a:off x="7086600" y="2697480"/>
            <a:ext cx="4297680" cy="342464"/>
          </a:xfrm>
          <a:prstGeom prst="rect">
            <a:avLst/>
          </a:prstGeom>
          <a:noFill/>
          <a:ln>
            <a:noFill/>
          </a:ln>
        </p:spPr>
        <p:txBody>
          <a:bodyPr wrap="none" lIns="0" rIns="0" tIns="0" bIns="0" anchor="ctr"/>
          <a:lstStyle/>
          <a:p>
            <a:pPr algn="l"/>
            <a:r>
              <a:rPr lang="en-US" sz="1899">
                <a:solidFill>
                  <a:srgbClr val="17232C"/>
                </a:solidFill>
                <a:latin typeface="Arial"/>
              </a:rPr>
              <a:t>Words, word parts or punctuation.</a:t>
            </a:r>
            <a:endParaRPr lang="en-US" sz="1899"/>
          </a:p>
        </p:txBody>
      </p:sp>
      <p:sp>
        <p:nvSpPr>
          <p:cNvPr id="8" name="Text 8"/>
          <p:cNvSpPr txBox="1"/>
          <p:nvPr/>
        </p:nvSpPr>
        <p:spPr>
          <a:xfrm>
            <a:off x="7086600" y="3136392"/>
            <a:ext cx="4297680" cy="342464"/>
          </a:xfrm>
          <a:prstGeom prst="rect">
            <a:avLst/>
          </a:prstGeom>
          <a:noFill/>
          <a:ln>
            <a:noFill/>
          </a:ln>
        </p:spPr>
        <p:txBody>
          <a:bodyPr wrap="none" lIns="0" rIns="0" tIns="0" bIns="0" anchor="ctr"/>
          <a:lstStyle/>
          <a:p>
            <a:pPr algn="l"/>
            <a:r>
              <a:rPr lang="en-US" sz="1899">
                <a:solidFill>
                  <a:srgbClr val="17232C"/>
                </a:solidFill>
                <a:latin typeface="Arial"/>
              </a:rPr>
              <a:t>The pieces sent in and generated.</a:t>
            </a:r>
            <a:endParaRPr lang="en-US" sz="1899"/>
          </a:p>
        </p:txBody>
      </p:sp>
      <p:sp>
        <p:nvSpPr>
          <p:cNvPr id="9" name="Text 9"/>
          <p:cNvSpPr txBox="1"/>
          <p:nvPr/>
        </p:nvSpPr>
        <p:spPr>
          <a:xfrm>
            <a:off x="7086600" y="3767328"/>
            <a:ext cx="4297680" cy="541020"/>
          </a:xfrm>
          <a:prstGeom prst="rect">
            <a:avLst/>
          </a:prstGeom>
          <a:noFill/>
          <a:ln>
            <a:noFill/>
          </a:ln>
        </p:spPr>
        <p:txBody>
          <a:bodyPr wrap="none" lIns="0" rIns="0" tIns="0" bIns="0" anchor="ctr"/>
          <a:lstStyle/>
          <a:p>
            <a:pPr algn="l"/>
            <a:r>
              <a:rPr lang="en-US" sz="3000" b="1">
                <a:solidFill>
                  <a:srgbClr val="326F60"/>
                </a:solidFill>
                <a:latin typeface="Arial"/>
              </a:rPr>
              <a:t>Parameters</a:t>
            </a:r>
            <a:endParaRPr lang="en-US" sz="3000"/>
          </a:p>
        </p:txBody>
      </p:sp>
      <p:sp>
        <p:nvSpPr>
          <p:cNvPr id="10" name="Text 10"/>
          <p:cNvSpPr txBox="1"/>
          <p:nvPr/>
        </p:nvSpPr>
        <p:spPr>
          <a:xfrm>
            <a:off x="7086600" y="4315968"/>
            <a:ext cx="4297680" cy="353166"/>
          </a:xfrm>
          <a:prstGeom prst="rect">
            <a:avLst/>
          </a:prstGeom>
          <a:noFill/>
          <a:ln>
            <a:noFill/>
          </a:ln>
        </p:spPr>
        <p:txBody>
          <a:bodyPr wrap="none" lIns="0" rIns="0" tIns="0" bIns="0" anchor="ctr"/>
          <a:lstStyle/>
          <a:p>
            <a:pPr algn="l"/>
            <a:r>
              <a:rPr lang="en-US" sz="1958">
                <a:solidFill>
                  <a:srgbClr val="17232C"/>
                </a:solidFill>
                <a:latin typeface="Arial"/>
              </a:rPr>
              <a:t>Learned values inside the model.</a:t>
            </a:r>
            <a:endParaRPr lang="en-US" sz="1958"/>
          </a:p>
        </p:txBody>
      </p:sp>
      <p:sp>
        <p:nvSpPr>
          <p:cNvPr id="11" name="Text 11"/>
          <p:cNvSpPr txBox="1"/>
          <p:nvPr/>
        </p:nvSpPr>
        <p:spPr>
          <a:xfrm>
            <a:off x="7086600" y="4754880"/>
            <a:ext cx="4297680" cy="353166"/>
          </a:xfrm>
          <a:prstGeom prst="rect">
            <a:avLst/>
          </a:prstGeom>
          <a:noFill/>
          <a:ln>
            <a:noFill/>
          </a:ln>
        </p:spPr>
        <p:txBody>
          <a:bodyPr wrap="none" lIns="0" rIns="0" tIns="0" bIns="0" anchor="ctr"/>
          <a:lstStyle/>
          <a:p>
            <a:pPr algn="l"/>
            <a:r>
              <a:rPr lang="en-US" sz="1958">
                <a:solidFill>
                  <a:srgbClr val="17232C"/>
                </a:solidFill>
                <a:latin typeface="Arial"/>
              </a:rPr>
              <a:t>Used together to predict tokens.</a:t>
            </a:r>
            <a:endParaRPr lang="en-US" sz="1958"/>
          </a:p>
        </p:txBody>
      </p:sp>
      <p:sp>
        <p:nvSpPr>
          <p:cNvPr id="12" name="Text 12"/>
          <p:cNvSpPr txBox="1"/>
          <p:nvPr/>
        </p:nvSpPr>
        <p:spPr>
          <a:xfrm>
            <a:off x="822960" y="5897880"/>
            <a:ext cx="10607040" cy="468884"/>
          </a:xfrm>
          <a:prstGeom prst="rect">
            <a:avLst/>
          </a:prstGeom>
          <a:noFill/>
          <a:ln>
            <a:noFill/>
          </a:ln>
        </p:spPr>
        <p:txBody>
          <a:bodyPr wrap="none" lIns="0" rIns="0" tIns="0" bIns="0" anchor="ctr"/>
          <a:lstStyle/>
          <a:p>
            <a:pPr algn="l"/>
            <a:r>
              <a:rPr lang="en-US" sz="2600" b="1">
                <a:solidFill>
                  <a:srgbClr val="326F60"/>
                </a:solidFill>
                <a:latin typeface="Arial"/>
              </a:rPr>
              <a:t>7B parameters does not mean 7 billion words.</a:t>
            </a:r>
            <a:endParaRPr lang="en-US" sz="2600"/>
          </a:p>
        </p:txBody>
      </p:sp>
      <p:sp>
        <p:nvSpPr>
          <p:cNvPr id="13" name="Text 13"/>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20</a:t>
            </a:r>
            <a:endParaRPr lang="en-US" sz="1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274320" y="676656"/>
            <a:ext cx="11640312" cy="5212080"/>
          </a:xfrm>
          <a:prstGeom prst="rect">
            <a:avLst/>
          </a:prstGeom>
        </p:spPr>
      </p:pic>
      <p:sp>
        <p:nvSpPr>
          <p:cNvPr id="3" name="Text 3"/>
          <p:cNvSpPr txBox="1"/>
          <p:nvPr/>
        </p:nvSpPr>
        <p:spPr>
          <a:xfrm>
            <a:off x="457200" y="265176"/>
            <a:ext cx="11155680" cy="292608"/>
          </a:xfrm>
          <a:prstGeom prst="rect">
            <a:avLst/>
          </a:prstGeom>
          <a:noFill/>
          <a:ln>
            <a:noFill/>
          </a:ln>
        </p:spPr>
        <p:txBody>
          <a:bodyPr wrap="none" lIns="0" rIns="0" tIns="0" bIns="0" anchor="ctr"/>
          <a:lstStyle/>
          <a:p>
            <a:pPr algn="l"/>
            <a:r>
              <a:rPr lang="en-US" sz="1600" b="1">
                <a:solidFill>
                  <a:srgbClr val="FFFFFF"/>
                </a:solidFill>
                <a:latin typeface="Arial"/>
              </a:rPr>
              <a:t>AI IQ Bell Curve  /  model estimates from benchmark data</a:t>
            </a:r>
            <a:endParaRPr lang="en-US" sz="1600"/>
          </a:p>
        </p:txBody>
      </p:sp>
      <p:sp>
        <p:nvSpPr>
          <p:cNvPr id="4" name="Text 4"/>
          <p:cNvSpPr txBox="1"/>
          <p:nvPr/>
        </p:nvSpPr>
        <p:spPr>
          <a:xfrm>
            <a:off x="457200" y="6318504"/>
            <a:ext cx="10972800" cy="292608"/>
          </a:xfrm>
          <a:prstGeom prst="rect">
            <a:avLst/>
          </a:prstGeom>
          <a:noFill/>
          <a:ln>
            <a:noFill/>
          </a:ln>
        </p:spPr>
        <p:txBody>
          <a:bodyPr wrap="none" lIns="0" rIns="0" tIns="0" bIns="0" anchor="ctr"/>
          <a:lstStyle/>
          <a:p>
            <a:pPr algn="l"/>
            <a:r>
              <a:rPr lang="en-US" sz="1100">
                <a:solidFill>
                  <a:srgbClr val="B9C9CC"/>
                </a:solidFill>
                <a:latin typeface="Arial"/>
                <a:hlinkClick r:id="rId3"/>
              </a:rPr>
              <a:t>Source: AI IQ  /  aiiq.org chart and methodology</a:t>
            </a:r>
            <a:endParaRPr lang="en-US" sz="1100"/>
          </a:p>
        </p:txBody>
      </p:sp>
      <p:sp>
        <p:nvSpPr>
          <p:cNvPr id="5" name="Text 5"/>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21</a:t>
            </a:r>
            <a:endParaRPr lang="en-US" sz="1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SOTA, THE MARKET AND YOUR EDGE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184" b="1">
                <a:solidFill>
                  <a:srgbClr val="17232C"/>
                </a:solidFill>
                <a:latin typeface="Arial"/>
              </a:rPr>
              <a:t>AGI: what if everyone can access stronger models?</a:t>
            </a:r>
            <a:endParaRPr lang="en-US" sz="3184"/>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03120"/>
            <a:ext cx="5897880" cy="3319272"/>
          </a:xfrm>
          <a:prstGeom prst="rect">
            <a:avLst/>
          </a:prstGeom>
        </p:spPr>
      </p:pic>
      <p:sp>
        <p:nvSpPr>
          <p:cNvPr id="6" name="Text 6"/>
          <p:cNvSpPr txBox="1"/>
          <p:nvPr/>
        </p:nvSpPr>
        <p:spPr>
          <a:xfrm>
            <a:off x="7040880" y="2148840"/>
            <a:ext cx="4389120" cy="522986"/>
          </a:xfrm>
          <a:prstGeom prst="rect">
            <a:avLst/>
          </a:prstGeom>
          <a:noFill/>
          <a:ln>
            <a:noFill/>
          </a:ln>
        </p:spPr>
        <p:txBody>
          <a:bodyPr wrap="none" lIns="0" rIns="0" tIns="0" bIns="0" anchor="ctr"/>
          <a:lstStyle/>
          <a:p>
            <a:pPr algn="l"/>
            <a:r>
              <a:rPr lang="en-US" sz="2900" b="1">
                <a:solidFill>
                  <a:srgbClr val="326F60"/>
                </a:solidFill>
                <a:latin typeface="Arial"/>
              </a:rPr>
              <a:t>AGI: broad capability</a:t>
            </a:r>
            <a:endParaRPr lang="en-US" sz="2900"/>
          </a:p>
        </p:txBody>
      </p:sp>
      <p:sp>
        <p:nvSpPr>
          <p:cNvPr id="7" name="Text 7"/>
          <p:cNvSpPr txBox="1"/>
          <p:nvPr/>
        </p:nvSpPr>
        <p:spPr>
          <a:xfrm>
            <a:off x="7040880" y="2587752"/>
            <a:ext cx="4389120" cy="522986"/>
          </a:xfrm>
          <a:prstGeom prst="rect">
            <a:avLst/>
          </a:prstGeom>
          <a:noFill/>
          <a:ln>
            <a:noFill/>
          </a:ln>
        </p:spPr>
        <p:txBody>
          <a:bodyPr wrap="none" lIns="0" rIns="0" tIns="0" bIns="0" anchor="ctr"/>
          <a:lstStyle/>
          <a:p>
            <a:pPr algn="l"/>
            <a:r>
              <a:rPr lang="en-US" sz="2900" b="1">
                <a:solidFill>
                  <a:srgbClr val="326F60"/>
                </a:solidFill>
                <a:latin typeface="Arial"/>
              </a:rPr>
              <a:t>across many tasks.</a:t>
            </a:r>
            <a:endParaRPr lang="en-US" sz="2900"/>
          </a:p>
        </p:txBody>
      </p:sp>
      <p:sp>
        <p:nvSpPr>
          <p:cNvPr id="8" name="Text 8"/>
          <p:cNvSpPr txBox="1"/>
          <p:nvPr/>
        </p:nvSpPr>
        <p:spPr>
          <a:xfrm>
            <a:off x="7040880" y="3474720"/>
            <a:ext cx="4389120" cy="397992"/>
          </a:xfrm>
          <a:prstGeom prst="rect">
            <a:avLst/>
          </a:prstGeom>
          <a:noFill/>
          <a:ln>
            <a:noFill/>
          </a:ln>
        </p:spPr>
        <p:txBody>
          <a:bodyPr wrap="none" lIns="0" rIns="0" tIns="0" bIns="0" anchor="ctr"/>
          <a:lstStyle/>
          <a:p>
            <a:pPr algn="l"/>
            <a:r>
              <a:rPr lang="en-US" sz="2207">
                <a:solidFill>
                  <a:srgbClr val="17232C"/>
                </a:solidFill>
                <a:latin typeface="Arial"/>
              </a:rPr>
              <a:t>One score does not prove AGI.</a:t>
            </a:r>
            <a:endParaRPr lang="en-US" sz="2207"/>
          </a:p>
        </p:txBody>
      </p:sp>
      <p:sp>
        <p:nvSpPr>
          <p:cNvPr id="9" name="Text 9"/>
          <p:cNvSpPr txBox="1"/>
          <p:nvPr/>
        </p:nvSpPr>
        <p:spPr>
          <a:xfrm>
            <a:off x="7040880" y="4096512"/>
            <a:ext cx="4389120" cy="339464"/>
          </a:xfrm>
          <a:prstGeom prst="rect">
            <a:avLst/>
          </a:prstGeom>
          <a:noFill/>
          <a:ln>
            <a:noFill/>
          </a:ln>
        </p:spPr>
        <p:txBody>
          <a:bodyPr wrap="none" lIns="0" rIns="0" tIns="0" bIns="0" anchor="ctr"/>
          <a:lstStyle/>
          <a:p>
            <a:pPr algn="l"/>
            <a:r>
              <a:rPr lang="en-US" sz="1882">
                <a:solidFill>
                  <a:srgbClr val="17232C"/>
                </a:solidFill>
                <a:latin typeface="Arial"/>
              </a:rPr>
              <a:t>Access may broaden; limits differ.</a:t>
            </a:r>
            <a:endParaRPr lang="en-US" sz="1882"/>
          </a:p>
        </p:txBody>
      </p:sp>
      <p:sp>
        <p:nvSpPr>
          <p:cNvPr id="10" name="Text 10"/>
          <p:cNvSpPr txBox="1"/>
          <p:nvPr/>
        </p:nvSpPr>
        <p:spPr>
          <a:xfrm>
            <a:off x="7040880" y="4718304"/>
            <a:ext cx="4389120" cy="339464"/>
          </a:xfrm>
          <a:prstGeom prst="rect">
            <a:avLst/>
          </a:prstGeom>
          <a:noFill/>
          <a:ln>
            <a:noFill/>
          </a:ln>
        </p:spPr>
        <p:txBody>
          <a:bodyPr wrap="none" lIns="0" rIns="0" tIns="0" bIns="0" anchor="ctr"/>
          <a:lstStyle/>
          <a:p>
            <a:pPr algn="l"/>
            <a:r>
              <a:rPr lang="en-US" sz="1882">
                <a:solidFill>
                  <a:srgbClr val="17232C"/>
                </a:solidFill>
                <a:latin typeface="Arial"/>
              </a:rPr>
              <a:t>Your edge: what you build with it.</a:t>
            </a:r>
            <a:endParaRPr lang="en-US" sz="1882"/>
          </a:p>
        </p:txBody>
      </p:sp>
      <p:sp>
        <p:nvSpPr>
          <p:cNvPr id="11" name="Text 11"/>
          <p:cNvSpPr txBox="1"/>
          <p:nvPr/>
        </p:nvSpPr>
        <p:spPr>
          <a:xfrm>
            <a:off x="822960" y="5852160"/>
            <a:ext cx="10607040" cy="432816"/>
          </a:xfrm>
          <a:prstGeom prst="rect">
            <a:avLst/>
          </a:prstGeom>
          <a:noFill/>
          <a:ln>
            <a:noFill/>
          </a:ln>
        </p:spPr>
        <p:txBody>
          <a:bodyPr wrap="none" lIns="0" rIns="0" tIns="0" bIns="0" anchor="ctr"/>
          <a:lstStyle/>
          <a:p>
            <a:pPr algn="l"/>
            <a:r>
              <a:rPr lang="en-US" sz="2400" b="1">
                <a:solidFill>
                  <a:srgbClr val="326F60"/>
                </a:solidFill>
                <a:latin typeface="Arial"/>
              </a:rPr>
              <a:t>If your competitors use the same model, why choose you?</a:t>
            </a:r>
            <a:endParaRPr lang="en-US" sz="2400"/>
          </a:p>
        </p:txBody>
      </p:sp>
      <p:sp>
        <p:nvSpPr>
          <p:cNvPr id="12" name="Text 1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22</a:t>
            </a:r>
            <a:endParaRPr lang="en-US" sz="1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CLASS DISCUSSION / THOUGHT EXPERIMENT</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319" b="1">
                <a:solidFill>
                  <a:srgbClr val="17232C"/>
                </a:solidFill>
                <a:latin typeface="Arial"/>
              </a:rPr>
              <a:t>A smaller model: where would you draw the line?</a:t>
            </a:r>
            <a:endParaRPr lang="en-US" sz="3319"/>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194560"/>
            <a:ext cx="1389888" cy="559054"/>
          </a:xfrm>
          <a:prstGeom prst="rect">
            <a:avLst/>
          </a:prstGeom>
          <a:noFill/>
          <a:ln>
            <a:noFill/>
          </a:ln>
        </p:spPr>
        <p:txBody>
          <a:bodyPr wrap="none" lIns="0" rIns="0" tIns="0" bIns="0" anchor="ctr"/>
          <a:lstStyle/>
          <a:p>
            <a:pPr algn="l"/>
            <a:r>
              <a:rPr lang="en-US" sz="3100" b="1">
                <a:solidFill>
                  <a:srgbClr val="326F60"/>
                </a:solidFill>
                <a:latin typeface="Arial"/>
              </a:rPr>
              <a:t>1T</a:t>
            </a:r>
            <a:endParaRPr lang="en-US" sz="3100"/>
          </a:p>
        </p:txBody>
      </p:sp>
      <p:sp>
        <p:nvSpPr>
          <p:cNvPr id="6" name="Text 6"/>
          <p:cNvSpPr txBox="1"/>
          <p:nvPr/>
        </p:nvSpPr>
        <p:spPr>
          <a:xfrm>
            <a:off x="2084832" y="2267712"/>
            <a:ext cx="228600" cy="324612"/>
          </a:xfrm>
          <a:prstGeom prst="rect">
            <a:avLst/>
          </a:prstGeom>
          <a:noFill/>
          <a:ln>
            <a:noFill/>
          </a:ln>
        </p:spPr>
        <p:txBody>
          <a:bodyPr wrap="none" lIns="0" rIns="0" tIns="0" bIns="0" anchor="ctr"/>
          <a:lstStyle/>
          <a:p>
            <a:pPr algn="l"/>
            <a:r>
              <a:rPr lang="en-US" sz="1800">
                <a:solidFill>
                  <a:srgbClr val="5F6B70"/>
                </a:solidFill>
                <a:latin typeface="Arial"/>
              </a:rPr>
              <a:t>&gt;</a:t>
            </a:r>
            <a:endParaRPr lang="en-US" sz="1800"/>
          </a:p>
        </p:txBody>
      </p:sp>
      <p:sp>
        <p:nvSpPr>
          <p:cNvPr id="7" name="Text 7"/>
          <p:cNvSpPr txBox="1"/>
          <p:nvPr/>
        </p:nvSpPr>
        <p:spPr>
          <a:xfrm>
            <a:off x="2377440" y="2194560"/>
            <a:ext cx="1389888" cy="559054"/>
          </a:xfrm>
          <a:prstGeom prst="rect">
            <a:avLst/>
          </a:prstGeom>
          <a:noFill/>
          <a:ln>
            <a:noFill/>
          </a:ln>
        </p:spPr>
        <p:txBody>
          <a:bodyPr wrap="none" lIns="0" rIns="0" tIns="0" bIns="0" anchor="ctr"/>
          <a:lstStyle/>
          <a:p>
            <a:pPr algn="l"/>
            <a:r>
              <a:rPr lang="en-US" sz="3100" b="1">
                <a:solidFill>
                  <a:srgbClr val="326F60"/>
                </a:solidFill>
                <a:latin typeface="Arial"/>
              </a:rPr>
              <a:t>100B</a:t>
            </a:r>
            <a:endParaRPr lang="en-US" sz="3100"/>
          </a:p>
        </p:txBody>
      </p:sp>
      <p:sp>
        <p:nvSpPr>
          <p:cNvPr id="8" name="Text 8"/>
          <p:cNvSpPr txBox="1"/>
          <p:nvPr/>
        </p:nvSpPr>
        <p:spPr>
          <a:xfrm>
            <a:off x="3639312" y="2267712"/>
            <a:ext cx="228600" cy="324612"/>
          </a:xfrm>
          <a:prstGeom prst="rect">
            <a:avLst/>
          </a:prstGeom>
          <a:noFill/>
          <a:ln>
            <a:noFill/>
          </a:ln>
        </p:spPr>
        <p:txBody>
          <a:bodyPr wrap="none" lIns="0" rIns="0" tIns="0" bIns="0" anchor="ctr"/>
          <a:lstStyle/>
          <a:p>
            <a:pPr algn="l"/>
            <a:r>
              <a:rPr lang="en-US" sz="1800">
                <a:solidFill>
                  <a:srgbClr val="5F6B70"/>
                </a:solidFill>
                <a:latin typeface="Arial"/>
              </a:rPr>
              <a:t>&gt;</a:t>
            </a:r>
            <a:endParaRPr lang="en-US" sz="1800"/>
          </a:p>
        </p:txBody>
      </p:sp>
      <p:sp>
        <p:nvSpPr>
          <p:cNvPr id="9" name="Text 9"/>
          <p:cNvSpPr txBox="1"/>
          <p:nvPr/>
        </p:nvSpPr>
        <p:spPr>
          <a:xfrm>
            <a:off x="3931920" y="2194560"/>
            <a:ext cx="1389888" cy="559054"/>
          </a:xfrm>
          <a:prstGeom prst="rect">
            <a:avLst/>
          </a:prstGeom>
          <a:noFill/>
          <a:ln>
            <a:noFill/>
          </a:ln>
        </p:spPr>
        <p:txBody>
          <a:bodyPr wrap="none" lIns="0" rIns="0" tIns="0" bIns="0" anchor="ctr"/>
          <a:lstStyle/>
          <a:p>
            <a:pPr algn="l"/>
            <a:r>
              <a:rPr lang="en-US" sz="3100" b="1">
                <a:solidFill>
                  <a:srgbClr val="326F60"/>
                </a:solidFill>
                <a:latin typeface="Arial"/>
              </a:rPr>
              <a:t>10B</a:t>
            </a:r>
            <a:endParaRPr lang="en-US" sz="3100"/>
          </a:p>
        </p:txBody>
      </p:sp>
      <p:sp>
        <p:nvSpPr>
          <p:cNvPr id="10" name="Text 10"/>
          <p:cNvSpPr txBox="1"/>
          <p:nvPr/>
        </p:nvSpPr>
        <p:spPr>
          <a:xfrm>
            <a:off x="5193792" y="2267712"/>
            <a:ext cx="228600" cy="324612"/>
          </a:xfrm>
          <a:prstGeom prst="rect">
            <a:avLst/>
          </a:prstGeom>
          <a:noFill/>
          <a:ln>
            <a:noFill/>
          </a:ln>
        </p:spPr>
        <p:txBody>
          <a:bodyPr wrap="none" lIns="0" rIns="0" tIns="0" bIns="0" anchor="ctr"/>
          <a:lstStyle/>
          <a:p>
            <a:pPr algn="l"/>
            <a:r>
              <a:rPr lang="en-US" sz="1800">
                <a:solidFill>
                  <a:srgbClr val="5F6B70"/>
                </a:solidFill>
                <a:latin typeface="Arial"/>
              </a:rPr>
              <a:t>&gt;</a:t>
            </a:r>
            <a:endParaRPr lang="en-US" sz="1800"/>
          </a:p>
        </p:txBody>
      </p:sp>
      <p:sp>
        <p:nvSpPr>
          <p:cNvPr id="11" name="Text 11"/>
          <p:cNvSpPr txBox="1"/>
          <p:nvPr/>
        </p:nvSpPr>
        <p:spPr>
          <a:xfrm>
            <a:off x="5486400" y="2194560"/>
            <a:ext cx="1389888" cy="559054"/>
          </a:xfrm>
          <a:prstGeom prst="rect">
            <a:avLst/>
          </a:prstGeom>
          <a:noFill/>
          <a:ln>
            <a:noFill/>
          </a:ln>
        </p:spPr>
        <p:txBody>
          <a:bodyPr wrap="none" lIns="0" rIns="0" tIns="0" bIns="0" anchor="ctr"/>
          <a:lstStyle/>
          <a:p>
            <a:pPr algn="l"/>
            <a:r>
              <a:rPr lang="en-US" sz="3100" b="1">
                <a:solidFill>
                  <a:srgbClr val="326F60"/>
                </a:solidFill>
                <a:latin typeface="Arial"/>
              </a:rPr>
              <a:t>1B</a:t>
            </a:r>
            <a:endParaRPr lang="en-US" sz="3100"/>
          </a:p>
        </p:txBody>
      </p:sp>
      <p:sp>
        <p:nvSpPr>
          <p:cNvPr id="12" name="Text 12"/>
          <p:cNvSpPr txBox="1"/>
          <p:nvPr/>
        </p:nvSpPr>
        <p:spPr>
          <a:xfrm>
            <a:off x="822960" y="3026664"/>
            <a:ext cx="1389888" cy="559054"/>
          </a:xfrm>
          <a:prstGeom prst="rect">
            <a:avLst/>
          </a:prstGeom>
          <a:noFill/>
          <a:ln>
            <a:noFill/>
          </a:ln>
        </p:spPr>
        <p:txBody>
          <a:bodyPr wrap="none" lIns="0" rIns="0" tIns="0" bIns="0" anchor="ctr"/>
          <a:lstStyle/>
          <a:p>
            <a:pPr algn="l"/>
            <a:r>
              <a:rPr lang="en-US" sz="3100" b="1">
                <a:solidFill>
                  <a:srgbClr val="326F60"/>
                </a:solidFill>
                <a:latin typeface="Arial"/>
              </a:rPr>
              <a:t>100M</a:t>
            </a:r>
            <a:endParaRPr lang="en-US" sz="3100"/>
          </a:p>
        </p:txBody>
      </p:sp>
      <p:sp>
        <p:nvSpPr>
          <p:cNvPr id="13" name="Text 13"/>
          <p:cNvSpPr txBox="1"/>
          <p:nvPr/>
        </p:nvSpPr>
        <p:spPr>
          <a:xfrm>
            <a:off x="2084832" y="3099816"/>
            <a:ext cx="228600" cy="324612"/>
          </a:xfrm>
          <a:prstGeom prst="rect">
            <a:avLst/>
          </a:prstGeom>
          <a:noFill/>
          <a:ln>
            <a:noFill/>
          </a:ln>
        </p:spPr>
        <p:txBody>
          <a:bodyPr wrap="none" lIns="0" rIns="0" tIns="0" bIns="0" anchor="ctr"/>
          <a:lstStyle/>
          <a:p>
            <a:pPr algn="l"/>
            <a:r>
              <a:rPr lang="en-US" sz="1800">
                <a:solidFill>
                  <a:srgbClr val="5F6B70"/>
                </a:solidFill>
                <a:latin typeface="Arial"/>
              </a:rPr>
              <a:t>&gt;</a:t>
            </a:r>
            <a:endParaRPr lang="en-US" sz="1800"/>
          </a:p>
        </p:txBody>
      </p:sp>
      <p:sp>
        <p:nvSpPr>
          <p:cNvPr id="14" name="Text 14"/>
          <p:cNvSpPr txBox="1"/>
          <p:nvPr/>
        </p:nvSpPr>
        <p:spPr>
          <a:xfrm>
            <a:off x="2377440" y="3026664"/>
            <a:ext cx="1389888" cy="559054"/>
          </a:xfrm>
          <a:prstGeom prst="rect">
            <a:avLst/>
          </a:prstGeom>
          <a:noFill/>
          <a:ln>
            <a:noFill/>
          </a:ln>
        </p:spPr>
        <p:txBody>
          <a:bodyPr wrap="none" lIns="0" rIns="0" tIns="0" bIns="0" anchor="ctr"/>
          <a:lstStyle/>
          <a:p>
            <a:pPr algn="l"/>
            <a:r>
              <a:rPr lang="en-US" sz="3100" b="1">
                <a:solidFill>
                  <a:srgbClr val="326F60"/>
                </a:solidFill>
                <a:latin typeface="Arial"/>
              </a:rPr>
              <a:t>10M</a:t>
            </a:r>
            <a:endParaRPr lang="en-US" sz="3100"/>
          </a:p>
        </p:txBody>
      </p:sp>
      <p:sp>
        <p:nvSpPr>
          <p:cNvPr id="15" name="Text 15"/>
          <p:cNvSpPr txBox="1"/>
          <p:nvPr/>
        </p:nvSpPr>
        <p:spPr>
          <a:xfrm>
            <a:off x="3639312" y="3099816"/>
            <a:ext cx="228600" cy="324612"/>
          </a:xfrm>
          <a:prstGeom prst="rect">
            <a:avLst/>
          </a:prstGeom>
          <a:noFill/>
          <a:ln>
            <a:noFill/>
          </a:ln>
        </p:spPr>
        <p:txBody>
          <a:bodyPr wrap="none" lIns="0" rIns="0" tIns="0" bIns="0" anchor="ctr"/>
          <a:lstStyle/>
          <a:p>
            <a:pPr algn="l"/>
            <a:r>
              <a:rPr lang="en-US" sz="1800">
                <a:solidFill>
                  <a:srgbClr val="5F6B70"/>
                </a:solidFill>
                <a:latin typeface="Arial"/>
              </a:rPr>
              <a:t>&gt;</a:t>
            </a:r>
            <a:endParaRPr lang="en-US" sz="1800"/>
          </a:p>
        </p:txBody>
      </p:sp>
      <p:sp>
        <p:nvSpPr>
          <p:cNvPr id="16" name="Text 16"/>
          <p:cNvSpPr txBox="1"/>
          <p:nvPr/>
        </p:nvSpPr>
        <p:spPr>
          <a:xfrm>
            <a:off x="3931920" y="3026664"/>
            <a:ext cx="1389888" cy="559054"/>
          </a:xfrm>
          <a:prstGeom prst="rect">
            <a:avLst/>
          </a:prstGeom>
          <a:noFill/>
          <a:ln>
            <a:noFill/>
          </a:ln>
        </p:spPr>
        <p:txBody>
          <a:bodyPr wrap="none" lIns="0" rIns="0" tIns="0" bIns="0" anchor="ctr"/>
          <a:lstStyle/>
          <a:p>
            <a:pPr algn="l"/>
            <a:r>
              <a:rPr lang="en-US" sz="3100" b="1">
                <a:solidFill>
                  <a:srgbClr val="326F60"/>
                </a:solidFill>
                <a:latin typeface="Arial"/>
              </a:rPr>
              <a:t>1M</a:t>
            </a:r>
            <a:endParaRPr lang="en-US" sz="3100"/>
          </a:p>
        </p:txBody>
      </p:sp>
      <p:sp>
        <p:nvSpPr>
          <p:cNvPr id="17" name="Text 17"/>
          <p:cNvSpPr txBox="1"/>
          <p:nvPr/>
        </p:nvSpPr>
        <p:spPr>
          <a:xfrm>
            <a:off x="5193792" y="3099816"/>
            <a:ext cx="228600" cy="324612"/>
          </a:xfrm>
          <a:prstGeom prst="rect">
            <a:avLst/>
          </a:prstGeom>
          <a:noFill/>
          <a:ln>
            <a:noFill/>
          </a:ln>
        </p:spPr>
        <p:txBody>
          <a:bodyPr wrap="none" lIns="0" rIns="0" tIns="0" bIns="0" anchor="ctr"/>
          <a:lstStyle/>
          <a:p>
            <a:pPr algn="l"/>
            <a:r>
              <a:rPr lang="en-US" sz="1800">
                <a:solidFill>
                  <a:srgbClr val="5F6B70"/>
                </a:solidFill>
                <a:latin typeface="Arial"/>
              </a:rPr>
              <a:t>&gt;</a:t>
            </a:r>
            <a:endParaRPr lang="en-US" sz="1800"/>
          </a:p>
        </p:txBody>
      </p:sp>
      <p:sp>
        <p:nvSpPr>
          <p:cNvPr id="18" name="Text 18"/>
          <p:cNvSpPr txBox="1"/>
          <p:nvPr/>
        </p:nvSpPr>
        <p:spPr>
          <a:xfrm>
            <a:off x="5486400" y="3026664"/>
            <a:ext cx="1389888" cy="559054"/>
          </a:xfrm>
          <a:prstGeom prst="rect">
            <a:avLst/>
          </a:prstGeom>
          <a:noFill/>
          <a:ln>
            <a:noFill/>
          </a:ln>
        </p:spPr>
        <p:txBody>
          <a:bodyPr wrap="none" lIns="0" rIns="0" tIns="0" bIns="0" anchor="ctr"/>
          <a:lstStyle/>
          <a:p>
            <a:pPr algn="l"/>
            <a:r>
              <a:rPr lang="en-US" sz="3100" b="1">
                <a:solidFill>
                  <a:srgbClr val="326F60"/>
                </a:solidFill>
                <a:latin typeface="Arial"/>
              </a:rPr>
              <a:t>100k</a:t>
            </a:r>
            <a:endParaRPr lang="en-US" sz="3100"/>
          </a:p>
        </p:txBody>
      </p:sp>
      <p:sp>
        <p:nvSpPr>
          <p:cNvPr id="19" name="Text 19"/>
          <p:cNvSpPr txBox="1"/>
          <p:nvPr/>
        </p:nvSpPr>
        <p:spPr>
          <a:xfrm>
            <a:off x="822960" y="3858768"/>
            <a:ext cx="1389888" cy="559054"/>
          </a:xfrm>
          <a:prstGeom prst="rect">
            <a:avLst/>
          </a:prstGeom>
          <a:noFill/>
          <a:ln>
            <a:noFill/>
          </a:ln>
        </p:spPr>
        <p:txBody>
          <a:bodyPr wrap="none" lIns="0" rIns="0" tIns="0" bIns="0" anchor="ctr"/>
          <a:lstStyle/>
          <a:p>
            <a:pPr algn="l"/>
            <a:r>
              <a:rPr lang="en-US" sz="3100" b="1">
                <a:solidFill>
                  <a:srgbClr val="326F60"/>
                </a:solidFill>
                <a:latin typeface="Arial"/>
              </a:rPr>
              <a:t>10k</a:t>
            </a:r>
            <a:endParaRPr lang="en-US" sz="3100"/>
          </a:p>
        </p:txBody>
      </p:sp>
      <p:sp>
        <p:nvSpPr>
          <p:cNvPr id="20" name="Text 20"/>
          <p:cNvSpPr txBox="1"/>
          <p:nvPr/>
        </p:nvSpPr>
        <p:spPr>
          <a:xfrm>
            <a:off x="2084832" y="3931920"/>
            <a:ext cx="228600" cy="324612"/>
          </a:xfrm>
          <a:prstGeom prst="rect">
            <a:avLst/>
          </a:prstGeom>
          <a:noFill/>
          <a:ln>
            <a:noFill/>
          </a:ln>
        </p:spPr>
        <p:txBody>
          <a:bodyPr wrap="none" lIns="0" rIns="0" tIns="0" bIns="0" anchor="ctr"/>
          <a:lstStyle/>
          <a:p>
            <a:pPr algn="l"/>
            <a:r>
              <a:rPr lang="en-US" sz="1800">
                <a:solidFill>
                  <a:srgbClr val="5F6B70"/>
                </a:solidFill>
                <a:latin typeface="Arial"/>
              </a:rPr>
              <a:t>&gt;</a:t>
            </a:r>
            <a:endParaRPr lang="en-US" sz="1800"/>
          </a:p>
        </p:txBody>
      </p:sp>
      <p:sp>
        <p:nvSpPr>
          <p:cNvPr id="21" name="Text 21"/>
          <p:cNvSpPr txBox="1"/>
          <p:nvPr/>
        </p:nvSpPr>
        <p:spPr>
          <a:xfrm>
            <a:off x="2377440" y="3858768"/>
            <a:ext cx="1389888" cy="559054"/>
          </a:xfrm>
          <a:prstGeom prst="rect">
            <a:avLst/>
          </a:prstGeom>
          <a:noFill/>
          <a:ln>
            <a:noFill/>
          </a:ln>
        </p:spPr>
        <p:txBody>
          <a:bodyPr wrap="none" lIns="0" rIns="0" tIns="0" bIns="0" anchor="ctr"/>
          <a:lstStyle/>
          <a:p>
            <a:pPr algn="l"/>
            <a:r>
              <a:rPr lang="en-US" sz="3100" b="1">
                <a:solidFill>
                  <a:srgbClr val="326F60"/>
                </a:solidFill>
                <a:latin typeface="Arial"/>
              </a:rPr>
              <a:t>1k</a:t>
            </a:r>
            <a:endParaRPr lang="en-US" sz="3100"/>
          </a:p>
        </p:txBody>
      </p:sp>
      <p:sp>
        <p:nvSpPr>
          <p:cNvPr id="22" name="Text 22"/>
          <p:cNvSpPr txBox="1"/>
          <p:nvPr/>
        </p:nvSpPr>
        <p:spPr>
          <a:xfrm>
            <a:off x="3639312" y="3931920"/>
            <a:ext cx="228600" cy="324612"/>
          </a:xfrm>
          <a:prstGeom prst="rect">
            <a:avLst/>
          </a:prstGeom>
          <a:noFill/>
          <a:ln>
            <a:noFill/>
          </a:ln>
        </p:spPr>
        <p:txBody>
          <a:bodyPr wrap="none" lIns="0" rIns="0" tIns="0" bIns="0" anchor="ctr"/>
          <a:lstStyle/>
          <a:p>
            <a:pPr algn="l"/>
            <a:r>
              <a:rPr lang="en-US" sz="1800">
                <a:solidFill>
                  <a:srgbClr val="5F6B70"/>
                </a:solidFill>
                <a:latin typeface="Arial"/>
              </a:rPr>
              <a:t>&gt;</a:t>
            </a:r>
            <a:endParaRPr lang="en-US" sz="1800"/>
          </a:p>
        </p:txBody>
      </p:sp>
      <p:sp>
        <p:nvSpPr>
          <p:cNvPr id="23" name="Text 23"/>
          <p:cNvSpPr txBox="1"/>
          <p:nvPr/>
        </p:nvSpPr>
        <p:spPr>
          <a:xfrm>
            <a:off x="3931920" y="3858768"/>
            <a:ext cx="1389888" cy="559054"/>
          </a:xfrm>
          <a:prstGeom prst="rect">
            <a:avLst/>
          </a:prstGeom>
          <a:noFill/>
          <a:ln>
            <a:noFill/>
          </a:ln>
        </p:spPr>
        <p:txBody>
          <a:bodyPr wrap="none" lIns="0" rIns="0" tIns="0" bIns="0" anchor="ctr"/>
          <a:lstStyle/>
          <a:p>
            <a:pPr algn="l"/>
            <a:r>
              <a:rPr lang="en-US" sz="3100" b="1">
                <a:solidFill>
                  <a:srgbClr val="326F60"/>
                </a:solidFill>
                <a:latin typeface="Arial"/>
              </a:rPr>
              <a:t>100</a:t>
            </a:r>
            <a:endParaRPr lang="en-US" sz="3100"/>
          </a:p>
        </p:txBody>
      </p:sp>
      <p:sp>
        <p:nvSpPr>
          <p:cNvPr id="24" name="Text 24"/>
          <p:cNvSpPr txBox="1"/>
          <p:nvPr/>
        </p:nvSpPr>
        <p:spPr>
          <a:xfrm>
            <a:off x="5193792" y="3931920"/>
            <a:ext cx="228600" cy="324612"/>
          </a:xfrm>
          <a:prstGeom prst="rect">
            <a:avLst/>
          </a:prstGeom>
          <a:noFill/>
          <a:ln>
            <a:noFill/>
          </a:ln>
        </p:spPr>
        <p:txBody>
          <a:bodyPr wrap="none" lIns="0" rIns="0" tIns="0" bIns="0" anchor="ctr"/>
          <a:lstStyle/>
          <a:p>
            <a:pPr algn="l"/>
            <a:r>
              <a:rPr lang="en-US" sz="1800">
                <a:solidFill>
                  <a:srgbClr val="5F6B70"/>
                </a:solidFill>
                <a:latin typeface="Arial"/>
              </a:rPr>
              <a:t>&gt;</a:t>
            </a:r>
            <a:endParaRPr lang="en-US" sz="1800"/>
          </a:p>
        </p:txBody>
      </p:sp>
      <p:sp>
        <p:nvSpPr>
          <p:cNvPr id="25" name="Text 25"/>
          <p:cNvSpPr txBox="1"/>
          <p:nvPr/>
        </p:nvSpPr>
        <p:spPr>
          <a:xfrm>
            <a:off x="5486400" y="3858768"/>
            <a:ext cx="1389888" cy="559054"/>
          </a:xfrm>
          <a:prstGeom prst="rect">
            <a:avLst/>
          </a:prstGeom>
          <a:noFill/>
          <a:ln>
            <a:noFill/>
          </a:ln>
        </p:spPr>
        <p:txBody>
          <a:bodyPr wrap="none" lIns="0" rIns="0" tIns="0" bIns="0" anchor="ctr"/>
          <a:lstStyle/>
          <a:p>
            <a:pPr algn="l"/>
            <a:r>
              <a:rPr lang="en-US" sz="3100" b="1">
                <a:solidFill>
                  <a:srgbClr val="326F60"/>
                </a:solidFill>
                <a:latin typeface="Arial"/>
              </a:rPr>
              <a:t>10</a:t>
            </a:r>
            <a:endParaRPr lang="en-US" sz="3100"/>
          </a:p>
        </p:txBody>
      </p:sp>
      <p:pic>
        <p:nvPicPr>
          <p:cNvPr id="26" name="Image 26"/>
          <p:cNvPicPr>
            <a:picLocks noChangeAspect="1"/>
          </p:cNvPicPr>
          <p:nvPr/>
        </p:nvPicPr>
        <p:blipFill>
          <a:blip r:embed="rId2"/>
          <a:stretch>
            <a:fillRect/>
          </a:stretch>
        </p:blipFill>
        <p:spPr>
          <a:xfrm>
            <a:off x="7315200" y="2121408"/>
            <a:ext cx="4069080" cy="2286000"/>
          </a:xfrm>
          <a:prstGeom prst="rect">
            <a:avLst/>
          </a:prstGeom>
        </p:spPr>
      </p:pic>
      <p:sp>
        <p:nvSpPr>
          <p:cNvPr id="27" name="Text 27"/>
          <p:cNvSpPr txBox="1"/>
          <p:nvPr/>
        </p:nvSpPr>
        <p:spPr>
          <a:xfrm>
            <a:off x="822960" y="5074920"/>
            <a:ext cx="10607040" cy="396748"/>
          </a:xfrm>
          <a:prstGeom prst="rect">
            <a:avLst/>
          </a:prstGeom>
          <a:noFill/>
          <a:ln>
            <a:noFill/>
          </a:ln>
        </p:spPr>
        <p:txBody>
          <a:bodyPr wrap="none" lIns="0" rIns="0" tIns="0" bIns="0" anchor="ctr"/>
          <a:lstStyle/>
          <a:p>
            <a:pPr algn="l"/>
            <a:r>
              <a:rPr lang="en-US" sz="2200">
                <a:solidFill>
                  <a:srgbClr val="17232C"/>
                </a:solidFill>
                <a:latin typeface="Arial"/>
              </a:rPr>
              <a:t>Divide by 10 each step. Imagine progressively weaker language.</a:t>
            </a:r>
            <a:endParaRPr lang="en-US" sz="2200"/>
          </a:p>
        </p:txBody>
      </p:sp>
      <p:sp>
        <p:nvSpPr>
          <p:cNvPr id="28" name="Text 28"/>
          <p:cNvSpPr txBox="1"/>
          <p:nvPr/>
        </p:nvSpPr>
        <p:spPr>
          <a:xfrm>
            <a:off x="822960" y="5532120"/>
            <a:ext cx="10607040" cy="522986"/>
          </a:xfrm>
          <a:prstGeom prst="rect">
            <a:avLst/>
          </a:prstGeom>
          <a:noFill/>
          <a:ln>
            <a:noFill/>
          </a:ln>
        </p:spPr>
        <p:txBody>
          <a:bodyPr wrap="none" lIns="0" rIns="0" tIns="0" bIns="0" anchor="ctr"/>
          <a:lstStyle/>
          <a:p>
            <a:pPr algn="l"/>
            <a:r>
              <a:rPr lang="en-US" sz="2900" b="1">
                <a:solidFill>
                  <a:srgbClr val="326F60"/>
                </a:solidFill>
                <a:latin typeface="Arial"/>
              </a:rPr>
              <a:t>At which point, if any, would you call it conscious?</a:t>
            </a:r>
            <a:endParaRPr lang="en-US" sz="2900"/>
          </a:p>
        </p:txBody>
      </p:sp>
      <p:sp>
        <p:nvSpPr>
          <p:cNvPr id="29" name="Text 29"/>
          <p:cNvSpPr txBox="1"/>
          <p:nvPr/>
        </p:nvSpPr>
        <p:spPr>
          <a:xfrm>
            <a:off x="822960" y="6053328"/>
            <a:ext cx="10607040" cy="306578"/>
          </a:xfrm>
          <a:prstGeom prst="rect">
            <a:avLst/>
          </a:prstGeom>
          <a:noFill/>
          <a:ln>
            <a:noFill/>
          </a:ln>
        </p:spPr>
        <p:txBody>
          <a:bodyPr wrap="none" lIns="0" rIns="0" tIns="0" bIns="0" anchor="ctr"/>
          <a:lstStyle/>
          <a:p>
            <a:pPr algn="l"/>
            <a:r>
              <a:rPr lang="en-US" sz="1700">
                <a:solidFill>
                  <a:srgbClr val="5F6B70"/>
                </a:solidFill>
                <a:latin typeface="Arial"/>
              </a:rPr>
              <a:t>Hypothetical sizes and behaviour; this is not a consciousness test.</a:t>
            </a:r>
            <a:endParaRPr lang="en-US" sz="1700"/>
          </a:p>
        </p:txBody>
      </p:sp>
      <p:sp>
        <p:nvSpPr>
          <p:cNvPr id="30" name="Text 3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23</a:t>
            </a:r>
            <a:endParaRPr lang="en-US" sz="1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9144000" cy="292608"/>
          </a:xfrm>
          <a:prstGeom prst="rect">
            <a:avLst/>
          </a:prstGeom>
          <a:noFill/>
          <a:ln>
            <a:noFill/>
          </a:ln>
        </p:spPr>
        <p:txBody>
          <a:bodyPr wrap="none" lIns="0" rIns="0" tIns="0" bIns="0" anchor="ctr"/>
          <a:lstStyle/>
          <a:p>
            <a:pPr algn="l"/>
            <a:r>
              <a:rPr lang="en-US" sz="2000" b="1">
                <a:solidFill>
                  <a:srgbClr val="326F60"/>
                </a:solidFill>
                <a:latin typeface="Arial"/>
              </a:rPr>
              <a:t>AI FOUNDATIONS</a:t>
            </a:r>
            <a:endParaRPr lang="en-US" sz="20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How does a model learn and reply?</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371459"/>
          </a:xfrm>
          <a:prstGeom prst="rect">
            <a:avLst/>
          </a:prstGeom>
          <a:noFill/>
          <a:ln>
            <a:noFill/>
          </a:ln>
        </p:spPr>
        <p:txBody>
          <a:bodyPr wrap="none" lIns="0" rIns="0" tIns="0" bIns="0" anchor="ctr"/>
          <a:lstStyle/>
          <a:p>
            <a:pPr algn="l"/>
            <a:r>
              <a:rPr lang="en-US" sz="2060" b="1">
                <a:solidFill>
                  <a:srgbClr val="326F60"/>
                </a:solidFill>
                <a:latin typeface="Arial"/>
              </a:rPr>
              <a:t>Patterns in. Predictions out.</a:t>
            </a:r>
            <a:endParaRPr lang="en-US" sz="2060"/>
          </a:p>
        </p:txBody>
      </p:sp>
      <p:sp>
        <p:nvSpPr>
          <p:cNvPr id="7" name="Text 7"/>
          <p:cNvSpPr txBox="1"/>
          <p:nvPr/>
        </p:nvSpPr>
        <p:spPr>
          <a:xfrm>
            <a:off x="731520" y="2761488"/>
            <a:ext cx="4096512" cy="396748"/>
          </a:xfrm>
          <a:prstGeom prst="rect">
            <a:avLst/>
          </a:prstGeom>
          <a:noFill/>
          <a:ln>
            <a:noFill/>
          </a:ln>
        </p:spPr>
        <p:txBody>
          <a:bodyPr wrap="none" lIns="0" rIns="0" tIns="0" bIns="0" anchor="ctr"/>
          <a:lstStyle/>
          <a:p>
            <a:pPr algn="l"/>
            <a:r>
              <a:rPr lang="en-US" sz="2200">
                <a:solidFill>
                  <a:srgbClr val="17232C"/>
                </a:solidFill>
                <a:latin typeface="Arial"/>
              </a:rPr>
              <a:t>Training adjusts the model.</a:t>
            </a:r>
            <a:endParaRPr lang="en-US" sz="2200"/>
          </a:p>
        </p:txBody>
      </p:sp>
      <p:sp>
        <p:nvSpPr>
          <p:cNvPr id="8" name="Text 8"/>
          <p:cNvSpPr txBox="1"/>
          <p:nvPr/>
        </p:nvSpPr>
        <p:spPr>
          <a:xfrm>
            <a:off x="731520" y="3319272"/>
            <a:ext cx="4096512" cy="371459"/>
          </a:xfrm>
          <a:prstGeom prst="rect">
            <a:avLst/>
          </a:prstGeom>
          <a:noFill/>
          <a:ln>
            <a:noFill/>
          </a:ln>
        </p:spPr>
        <p:txBody>
          <a:bodyPr wrap="none" lIns="0" rIns="0" tIns="0" bIns="0" anchor="ctr"/>
          <a:lstStyle/>
          <a:p>
            <a:pPr algn="l"/>
            <a:r>
              <a:rPr lang="en-US" sz="2060">
                <a:solidFill>
                  <a:srgbClr val="17232C"/>
                </a:solidFill>
                <a:latin typeface="Arial"/>
              </a:rPr>
              <a:t>Your prompt supplies context.</a:t>
            </a:r>
            <a:endParaRPr lang="en-US" sz="2060"/>
          </a:p>
        </p:txBody>
      </p:sp>
      <p:sp>
        <p:nvSpPr>
          <p:cNvPr id="9" name="Text 9"/>
          <p:cNvSpPr txBox="1"/>
          <p:nvPr/>
        </p:nvSpPr>
        <p:spPr>
          <a:xfrm>
            <a:off x="731520" y="3877056"/>
            <a:ext cx="4096512" cy="347494"/>
          </a:xfrm>
          <a:prstGeom prst="rect">
            <a:avLst/>
          </a:prstGeom>
          <a:noFill/>
          <a:ln>
            <a:noFill/>
          </a:ln>
        </p:spPr>
        <p:txBody>
          <a:bodyPr wrap="none" lIns="0" rIns="0" tIns="0" bIns="0" anchor="ctr"/>
          <a:lstStyle/>
          <a:p>
            <a:pPr algn="l"/>
            <a:r>
              <a:rPr lang="en-US" sz="1927">
                <a:solidFill>
                  <a:srgbClr val="17232C"/>
                </a:solidFill>
                <a:latin typeface="Arial"/>
              </a:rPr>
              <a:t>The model generates a response.</a:t>
            </a:r>
            <a:endParaRPr lang="en-US" sz="1927"/>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24</a:t>
            </a:r>
            <a:endParaRPr lang="en-US" sz="10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11A2D"/>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6858000" cy="292608"/>
          </a:xfrm>
          <a:prstGeom prst="rect">
            <a:avLst/>
          </a:prstGeom>
          <a:noFill/>
          <a:ln>
            <a:noFill/>
          </a:ln>
        </p:spPr>
        <p:txBody>
          <a:bodyPr wrap="none" lIns="0" rIns="0" tIns="0" bIns="0" anchor="ctr"/>
          <a:lstStyle/>
          <a:p>
            <a:pPr algn="l"/>
            <a:r>
              <a:rPr lang="en-US" sz="1300" b="1">
                <a:solidFill>
                  <a:srgbClr val="D5F36A"/>
                </a:solidFill>
                <a:latin typeface="Arial"/>
              </a:rPr>
              <a:t>HOW LANGUAGE MODELS LEARN</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3500" b="1">
                <a:solidFill>
                  <a:srgbClr val="FFFFFF"/>
                </a:solidFill>
                <a:latin typeface="Arial"/>
              </a:rPr>
              <a:t>Training is repeated prediction and correction.</a:t>
            </a:r>
            <a:endParaRPr lang="en-US" sz="35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AAB4C6"/>
                </a:solidFill>
                <a:latin typeface="Arial"/>
              </a:rPr>
              <a:t>Google ML Crash Course, neural-network training and LLMs; Cursor Learn, How AI Models Work. Illustrative AI-generated photo.</a:t>
            </a:r>
            <a:endParaRPr lang="en-US" sz="800"/>
          </a:p>
        </p:txBody>
      </p:sp>
      <p:pic>
        <p:nvPicPr>
          <p:cNvPr id="5" name="Image 5"/>
          <p:cNvPicPr>
            <a:picLocks noChangeAspect="1"/>
          </p:cNvPicPr>
          <p:nvPr/>
        </p:nvPicPr>
        <p:blipFill>
          <a:blip r:embed="rId2"/>
          <a:stretch>
            <a:fillRect/>
          </a:stretch>
        </p:blipFill>
        <p:spPr>
          <a:xfrm>
            <a:off x="758952" y="1874520"/>
            <a:ext cx="4910328" cy="2761488"/>
          </a:xfrm>
          <a:prstGeom prst="rect">
            <a:avLst/>
          </a:prstGeom>
        </p:spPr>
      </p:pic>
      <p:sp>
        <p:nvSpPr>
          <p:cNvPr id="6" name="Text 6"/>
          <p:cNvSpPr txBox="1"/>
          <p:nvPr/>
        </p:nvSpPr>
        <p:spPr>
          <a:xfrm>
            <a:off x="6007608" y="1911096"/>
            <a:ext cx="466344" cy="292608"/>
          </a:xfrm>
          <a:prstGeom prst="rect">
            <a:avLst/>
          </a:prstGeom>
          <a:noFill/>
          <a:ln>
            <a:noFill/>
          </a:ln>
        </p:spPr>
        <p:txBody>
          <a:bodyPr wrap="none" lIns="0" rIns="0" tIns="0" bIns="0" anchor="ctr"/>
          <a:lstStyle/>
          <a:p>
            <a:pPr algn="l"/>
            <a:r>
              <a:rPr lang="en-US" sz="1500" b="1">
                <a:solidFill>
                  <a:srgbClr val="8EDCFF"/>
                </a:solidFill>
                <a:latin typeface="Arial"/>
              </a:rPr>
              <a:t>01</a:t>
            </a:r>
            <a:endParaRPr lang="en-US" sz="1500"/>
          </a:p>
        </p:txBody>
      </p:sp>
      <p:sp>
        <p:nvSpPr>
          <p:cNvPr id="7" name="Text 7"/>
          <p:cNvSpPr txBox="1"/>
          <p:nvPr/>
        </p:nvSpPr>
        <p:spPr>
          <a:xfrm>
            <a:off x="6574536" y="1892808"/>
            <a:ext cx="4434840" cy="292608"/>
          </a:xfrm>
          <a:prstGeom prst="rect">
            <a:avLst/>
          </a:prstGeom>
          <a:noFill/>
          <a:ln>
            <a:noFill/>
          </a:ln>
        </p:spPr>
        <p:txBody>
          <a:bodyPr wrap="none" lIns="0" rIns="0" tIns="0" bIns="0" anchor="ctr"/>
          <a:lstStyle/>
          <a:p>
            <a:pPr algn="l"/>
            <a:r>
              <a:rPr lang="en-US" sz="1500" b="1">
                <a:solidFill>
                  <a:srgbClr val="8EDCFF"/>
                </a:solidFill>
                <a:latin typeface="Arial"/>
              </a:rPr>
              <a:t>EXAMPLE</a:t>
            </a:r>
            <a:endParaRPr lang="en-US" sz="1500"/>
          </a:p>
        </p:txBody>
      </p:sp>
      <p:sp>
        <p:nvSpPr>
          <p:cNvPr id="8" name="Text 8"/>
          <p:cNvSpPr txBox="1"/>
          <p:nvPr/>
        </p:nvSpPr>
        <p:spPr>
          <a:xfrm>
            <a:off x="6574536" y="2249424"/>
            <a:ext cx="4425696" cy="306578"/>
          </a:xfrm>
          <a:prstGeom prst="rect">
            <a:avLst/>
          </a:prstGeom>
          <a:noFill/>
          <a:ln>
            <a:noFill/>
          </a:ln>
        </p:spPr>
        <p:txBody>
          <a:bodyPr wrap="none" lIns="0" rIns="0" tIns="0" bIns="0" anchor="ctr"/>
          <a:lstStyle/>
          <a:p>
            <a:pPr algn="l"/>
            <a:r>
              <a:rPr lang="en-US" sz="1700">
                <a:solidFill>
                  <a:srgbClr val="FFFFFF"/>
                </a:solidFill>
                <a:latin typeface="Arial"/>
              </a:rPr>
              <a:t>Show a passage of text.</a:t>
            </a:r>
            <a:endParaRPr lang="en-US" sz="1700"/>
          </a:p>
        </p:txBody>
      </p:sp>
      <p:sp>
        <p:nvSpPr>
          <p:cNvPr id="9" name="Text 9"/>
          <p:cNvSpPr txBox="1"/>
          <p:nvPr/>
        </p:nvSpPr>
        <p:spPr>
          <a:xfrm>
            <a:off x="6007608" y="2770632"/>
            <a:ext cx="466344" cy="292608"/>
          </a:xfrm>
          <a:prstGeom prst="rect">
            <a:avLst/>
          </a:prstGeom>
          <a:noFill/>
          <a:ln>
            <a:noFill/>
          </a:ln>
        </p:spPr>
        <p:txBody>
          <a:bodyPr wrap="none" lIns="0" rIns="0" tIns="0" bIns="0" anchor="ctr"/>
          <a:lstStyle/>
          <a:p>
            <a:pPr algn="l"/>
            <a:r>
              <a:rPr lang="en-US" sz="1500" b="1">
                <a:solidFill>
                  <a:srgbClr val="A999FF"/>
                </a:solidFill>
                <a:latin typeface="Arial"/>
              </a:rPr>
              <a:t>02</a:t>
            </a:r>
            <a:endParaRPr lang="en-US" sz="1500"/>
          </a:p>
        </p:txBody>
      </p:sp>
      <p:sp>
        <p:nvSpPr>
          <p:cNvPr id="10" name="Text 10"/>
          <p:cNvSpPr txBox="1"/>
          <p:nvPr/>
        </p:nvSpPr>
        <p:spPr>
          <a:xfrm>
            <a:off x="6574536" y="2752344"/>
            <a:ext cx="4434840" cy="292608"/>
          </a:xfrm>
          <a:prstGeom prst="rect">
            <a:avLst/>
          </a:prstGeom>
          <a:noFill/>
          <a:ln>
            <a:noFill/>
          </a:ln>
        </p:spPr>
        <p:txBody>
          <a:bodyPr wrap="none" lIns="0" rIns="0" tIns="0" bIns="0" anchor="ctr"/>
          <a:lstStyle/>
          <a:p>
            <a:pPr algn="l"/>
            <a:r>
              <a:rPr lang="en-US" sz="1500" b="1">
                <a:solidFill>
                  <a:srgbClr val="A999FF"/>
                </a:solidFill>
                <a:latin typeface="Arial"/>
              </a:rPr>
              <a:t>PREDICTION</a:t>
            </a:r>
            <a:endParaRPr lang="en-US" sz="1500"/>
          </a:p>
        </p:txBody>
      </p:sp>
      <p:sp>
        <p:nvSpPr>
          <p:cNvPr id="11" name="Text 11"/>
          <p:cNvSpPr txBox="1"/>
          <p:nvPr/>
        </p:nvSpPr>
        <p:spPr>
          <a:xfrm>
            <a:off x="6574536" y="3108960"/>
            <a:ext cx="4425696" cy="306578"/>
          </a:xfrm>
          <a:prstGeom prst="rect">
            <a:avLst/>
          </a:prstGeom>
          <a:noFill/>
          <a:ln>
            <a:noFill/>
          </a:ln>
        </p:spPr>
        <p:txBody>
          <a:bodyPr wrap="none" lIns="0" rIns="0" tIns="0" bIns="0" anchor="ctr"/>
          <a:lstStyle/>
          <a:p>
            <a:pPr algn="l"/>
            <a:r>
              <a:rPr lang="en-US" sz="1700">
                <a:solidFill>
                  <a:srgbClr val="FFFFFF"/>
                </a:solidFill>
                <a:latin typeface="Arial"/>
              </a:rPr>
              <a:t>Guess a hidden or next piece.</a:t>
            </a:r>
            <a:endParaRPr lang="en-US" sz="1700"/>
          </a:p>
        </p:txBody>
      </p:sp>
      <p:sp>
        <p:nvSpPr>
          <p:cNvPr id="12" name="Text 12"/>
          <p:cNvSpPr txBox="1"/>
          <p:nvPr/>
        </p:nvSpPr>
        <p:spPr>
          <a:xfrm>
            <a:off x="6007608" y="3630168"/>
            <a:ext cx="466344" cy="292608"/>
          </a:xfrm>
          <a:prstGeom prst="rect">
            <a:avLst/>
          </a:prstGeom>
          <a:noFill/>
          <a:ln>
            <a:noFill/>
          </a:ln>
        </p:spPr>
        <p:txBody>
          <a:bodyPr wrap="none" lIns="0" rIns="0" tIns="0" bIns="0" anchor="ctr"/>
          <a:lstStyle/>
          <a:p>
            <a:pPr algn="l"/>
            <a:r>
              <a:rPr lang="en-US" sz="1500" b="1">
                <a:solidFill>
                  <a:srgbClr val="FF9778"/>
                </a:solidFill>
                <a:latin typeface="Arial"/>
              </a:rPr>
              <a:t>03</a:t>
            </a:r>
            <a:endParaRPr lang="en-US" sz="1500"/>
          </a:p>
        </p:txBody>
      </p:sp>
      <p:sp>
        <p:nvSpPr>
          <p:cNvPr id="13" name="Text 13"/>
          <p:cNvSpPr txBox="1"/>
          <p:nvPr/>
        </p:nvSpPr>
        <p:spPr>
          <a:xfrm>
            <a:off x="6574536" y="3611880"/>
            <a:ext cx="4434840" cy="292608"/>
          </a:xfrm>
          <a:prstGeom prst="rect">
            <a:avLst/>
          </a:prstGeom>
          <a:noFill/>
          <a:ln>
            <a:noFill/>
          </a:ln>
        </p:spPr>
        <p:txBody>
          <a:bodyPr wrap="none" lIns="0" rIns="0" tIns="0" bIns="0" anchor="ctr"/>
          <a:lstStyle/>
          <a:p>
            <a:pPr algn="l"/>
            <a:r>
              <a:rPr lang="en-US" sz="1500" b="1">
                <a:solidFill>
                  <a:srgbClr val="FF9778"/>
                </a:solidFill>
                <a:latin typeface="Arial"/>
              </a:rPr>
              <a:t>ERROR</a:t>
            </a:r>
            <a:endParaRPr lang="en-US" sz="1500"/>
          </a:p>
        </p:txBody>
      </p:sp>
      <p:sp>
        <p:nvSpPr>
          <p:cNvPr id="14" name="Text 14"/>
          <p:cNvSpPr txBox="1"/>
          <p:nvPr/>
        </p:nvSpPr>
        <p:spPr>
          <a:xfrm>
            <a:off x="6574536" y="3968496"/>
            <a:ext cx="4425696" cy="306578"/>
          </a:xfrm>
          <a:prstGeom prst="rect">
            <a:avLst/>
          </a:prstGeom>
          <a:noFill/>
          <a:ln>
            <a:noFill/>
          </a:ln>
        </p:spPr>
        <p:txBody>
          <a:bodyPr wrap="none" lIns="0" rIns="0" tIns="0" bIns="0" anchor="ctr"/>
          <a:lstStyle/>
          <a:p>
            <a:pPr algn="l"/>
            <a:r>
              <a:rPr lang="en-US" sz="1700">
                <a:solidFill>
                  <a:srgbClr val="FFFFFF"/>
                </a:solidFill>
                <a:latin typeface="Arial"/>
              </a:rPr>
              <a:t>Compare with the actual piece.</a:t>
            </a:r>
            <a:endParaRPr lang="en-US" sz="1700"/>
          </a:p>
        </p:txBody>
      </p:sp>
      <p:sp>
        <p:nvSpPr>
          <p:cNvPr id="15" name="Text 15"/>
          <p:cNvSpPr txBox="1"/>
          <p:nvPr/>
        </p:nvSpPr>
        <p:spPr>
          <a:xfrm>
            <a:off x="6007608" y="4489704"/>
            <a:ext cx="466344" cy="292608"/>
          </a:xfrm>
          <a:prstGeom prst="rect">
            <a:avLst/>
          </a:prstGeom>
          <a:noFill/>
          <a:ln>
            <a:noFill/>
          </a:ln>
        </p:spPr>
        <p:txBody>
          <a:bodyPr wrap="none" lIns="0" rIns="0" tIns="0" bIns="0" anchor="ctr"/>
          <a:lstStyle/>
          <a:p>
            <a:pPr algn="l"/>
            <a:r>
              <a:rPr lang="en-US" sz="1500" b="1">
                <a:solidFill>
                  <a:srgbClr val="D5F36A"/>
                </a:solidFill>
                <a:latin typeface="Arial"/>
              </a:rPr>
              <a:t>04</a:t>
            </a:r>
            <a:endParaRPr lang="en-US" sz="1500"/>
          </a:p>
        </p:txBody>
      </p:sp>
      <p:sp>
        <p:nvSpPr>
          <p:cNvPr id="16" name="Text 16"/>
          <p:cNvSpPr txBox="1"/>
          <p:nvPr/>
        </p:nvSpPr>
        <p:spPr>
          <a:xfrm>
            <a:off x="6574536" y="4471416"/>
            <a:ext cx="4434840" cy="292608"/>
          </a:xfrm>
          <a:prstGeom prst="rect">
            <a:avLst/>
          </a:prstGeom>
          <a:noFill/>
          <a:ln>
            <a:noFill/>
          </a:ln>
        </p:spPr>
        <p:txBody>
          <a:bodyPr wrap="none" lIns="0" rIns="0" tIns="0" bIns="0" anchor="ctr"/>
          <a:lstStyle/>
          <a:p>
            <a:pPr algn="l"/>
            <a:r>
              <a:rPr lang="en-US" sz="1500" b="1">
                <a:solidFill>
                  <a:srgbClr val="D5F36A"/>
                </a:solidFill>
                <a:latin typeface="Arial"/>
              </a:rPr>
              <a:t>UPDATE</a:t>
            </a:r>
            <a:endParaRPr lang="en-US" sz="1500"/>
          </a:p>
        </p:txBody>
      </p:sp>
      <p:sp>
        <p:nvSpPr>
          <p:cNvPr id="17" name="Text 17"/>
          <p:cNvSpPr txBox="1"/>
          <p:nvPr/>
        </p:nvSpPr>
        <p:spPr>
          <a:xfrm>
            <a:off x="6574536" y="4828032"/>
            <a:ext cx="4425696" cy="306578"/>
          </a:xfrm>
          <a:prstGeom prst="rect">
            <a:avLst/>
          </a:prstGeom>
          <a:noFill/>
          <a:ln>
            <a:noFill/>
          </a:ln>
        </p:spPr>
        <p:txBody>
          <a:bodyPr wrap="none" lIns="0" rIns="0" tIns="0" bIns="0" anchor="ctr"/>
          <a:lstStyle/>
          <a:p>
            <a:pPr algn="l"/>
            <a:r>
              <a:rPr lang="en-US" sz="1700">
                <a:solidFill>
                  <a:srgbClr val="FFFFFF"/>
                </a:solidFill>
                <a:latin typeface="Arial"/>
              </a:rPr>
              <a:t>Adjust weights; repeat.</a:t>
            </a:r>
            <a:endParaRPr lang="en-US" sz="1700"/>
          </a:p>
        </p:txBody>
      </p:sp>
      <p:sp>
        <p:nvSpPr>
          <p:cNvPr id="18" name="Text 18"/>
          <p:cNvSpPr txBox="1"/>
          <p:nvPr/>
        </p:nvSpPr>
        <p:spPr>
          <a:xfrm>
            <a:off x="786384" y="5769864"/>
            <a:ext cx="10488168" cy="342646"/>
          </a:xfrm>
          <a:prstGeom prst="rect">
            <a:avLst/>
          </a:prstGeom>
          <a:noFill/>
          <a:ln>
            <a:noFill/>
          </a:ln>
        </p:spPr>
        <p:txBody>
          <a:bodyPr wrap="none" lIns="0" rIns="0" tIns="0" bIns="0" anchor="ctr"/>
          <a:lstStyle/>
          <a:p>
            <a:pPr algn="l"/>
            <a:r>
              <a:rPr lang="en-US" sz="1900" b="1">
                <a:solidFill>
                  <a:srgbClr val="D5F36A"/>
                </a:solidFill>
                <a:latin typeface="Arial"/>
              </a:rPr>
              <a:t>Training changes the weights. Inference uses them.</a:t>
            </a:r>
            <a:endParaRPr lang="en-US" sz="1900"/>
          </a:p>
        </p:txBody>
      </p:sp>
      <p:pic>
        <p:nvPicPr>
          <p:cNvPr id="19" name="Image 19"/>
          <p:cNvPicPr>
            <a:picLocks noChangeAspect="1"/>
          </p:cNvPicPr>
          <p:nvPr/>
        </p:nvPicPr>
        <p:blipFill>
          <a:blip r:embed="rId3"/>
          <a:stretch>
            <a:fillRect/>
          </a:stretch>
        </p:blipFill>
        <p:spPr>
          <a:xfrm>
            <a:off x="10506456" y="365760"/>
            <a:ext cx="347472" cy="347472"/>
          </a:xfrm>
          <a:prstGeom prst="rect">
            <a:avLst/>
          </a:prstGeom>
        </p:spPr>
      </p:pic>
      <p:pic>
        <p:nvPicPr>
          <p:cNvPr id="20" name="Image 20"/>
          <p:cNvPicPr>
            <a:picLocks noChangeAspect="1"/>
          </p:cNvPicPr>
          <p:nvPr/>
        </p:nvPicPr>
        <p:blipFill>
          <a:blip r:embed="rId4"/>
          <a:stretch>
            <a:fillRect/>
          </a:stretch>
        </p:blipFill>
        <p:spPr>
          <a:xfrm>
            <a:off x="10945368" y="365760"/>
            <a:ext cx="347472" cy="347472"/>
          </a:xfrm>
          <a:prstGeom prst="rect">
            <a:avLst/>
          </a:prstGeom>
        </p:spPr>
      </p:pic>
      <p:sp>
        <p:nvSpPr>
          <p:cNvPr id="21" name="Text 2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25</a:t>
            </a:r>
            <a:endParaRPr lang="en-US" sz="1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4EC"/>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6858000" cy="292608"/>
          </a:xfrm>
          <a:prstGeom prst="rect">
            <a:avLst/>
          </a:prstGeom>
          <a:noFill/>
          <a:ln>
            <a:noFill/>
          </a:ln>
        </p:spPr>
        <p:txBody>
          <a:bodyPr wrap="none" lIns="0" rIns="0" tIns="0" bIns="0" anchor="ctr"/>
          <a:lstStyle/>
          <a:p>
            <a:pPr algn="l"/>
            <a:r>
              <a:rPr lang="en-US" sz="1300" b="1">
                <a:solidFill>
                  <a:srgbClr val="6545B5"/>
                </a:solidFill>
                <a:latin typeface="Arial"/>
              </a:rPr>
              <a:t>NOW ASK THE TRAINED MODEL</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3800" b="1">
                <a:solidFill>
                  <a:srgbClr val="131B2B"/>
                </a:solidFill>
                <a:latin typeface="Arial"/>
              </a:rPr>
              <a:t>It generates the reply one piece at a time.</a:t>
            </a:r>
            <a:endParaRPr lang="en-US" sz="38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7A8190"/>
                </a:solidFill>
                <a:latin typeface="Arial"/>
              </a:rPr>
              <a:t>Google ML Crash Course, Introduction to LLMs; Cursor Learn, How AI Models Work. Token boundaries below are illustrative. AI-generated photo.</a:t>
            </a:r>
            <a:endParaRPr lang="en-US" sz="800"/>
          </a:p>
        </p:txBody>
      </p:sp>
      <p:pic>
        <p:nvPicPr>
          <p:cNvPr id="5" name="Image 5"/>
          <p:cNvPicPr>
            <a:picLocks noChangeAspect="1"/>
          </p:cNvPicPr>
          <p:nvPr/>
        </p:nvPicPr>
        <p:blipFill>
          <a:blip r:embed="rId2"/>
          <a:stretch>
            <a:fillRect/>
          </a:stretch>
        </p:blipFill>
        <p:spPr>
          <a:xfrm>
            <a:off x="5916168" y="1883664"/>
            <a:ext cx="5358384" cy="3017520"/>
          </a:xfrm>
          <a:prstGeom prst="rect">
            <a:avLst/>
          </a:prstGeom>
        </p:spPr>
      </p:pic>
      <p:sp>
        <p:nvSpPr>
          <p:cNvPr id="6" name="Text 6"/>
          <p:cNvSpPr txBox="1"/>
          <p:nvPr/>
        </p:nvSpPr>
        <p:spPr>
          <a:xfrm>
            <a:off x="786384" y="1920240"/>
            <a:ext cx="4407408" cy="292608"/>
          </a:xfrm>
          <a:prstGeom prst="rect">
            <a:avLst/>
          </a:prstGeom>
          <a:noFill/>
          <a:ln>
            <a:noFill/>
          </a:ln>
        </p:spPr>
        <p:txBody>
          <a:bodyPr wrap="none" lIns="0" rIns="0" tIns="0" bIns="0" anchor="ctr"/>
          <a:lstStyle/>
          <a:p>
            <a:pPr algn="l"/>
            <a:r>
              <a:rPr lang="en-US" sz="1500" b="1">
                <a:solidFill>
                  <a:srgbClr val="6545B5"/>
                </a:solidFill>
                <a:latin typeface="Arial"/>
              </a:rPr>
              <a:t>PROMPT</a:t>
            </a:r>
            <a:endParaRPr lang="en-US" sz="1500"/>
          </a:p>
        </p:txBody>
      </p:sp>
      <p:sp>
        <p:nvSpPr>
          <p:cNvPr id="7" name="Text 7"/>
          <p:cNvSpPr txBox="1"/>
          <p:nvPr/>
        </p:nvSpPr>
        <p:spPr>
          <a:xfrm>
            <a:off x="786384" y="2322576"/>
            <a:ext cx="4782312" cy="378714"/>
          </a:xfrm>
          <a:prstGeom prst="rect">
            <a:avLst/>
          </a:prstGeom>
          <a:noFill/>
          <a:ln>
            <a:noFill/>
          </a:ln>
        </p:spPr>
        <p:txBody>
          <a:bodyPr wrap="none" lIns="0" rIns="0" tIns="0" bIns="0" anchor="ctr"/>
          <a:lstStyle/>
          <a:p>
            <a:pPr algn="l"/>
            <a:r>
              <a:rPr lang="en-US" sz="2100" b="1">
                <a:solidFill>
                  <a:srgbClr val="131B2B"/>
                </a:solidFill>
                <a:latin typeface="Arial"/>
              </a:rPr>
              <a:t>Write a luxury line for a potato.</a:t>
            </a:r>
            <a:endParaRPr lang="en-US" sz="2100"/>
          </a:p>
        </p:txBody>
      </p:sp>
      <p:sp>
        <p:nvSpPr>
          <p:cNvPr id="8" name="Rule 8"/>
          <p:cNvSpPr/>
          <p:nvPr/>
        </p:nvSpPr>
        <p:spPr>
          <a:xfrm>
            <a:off x="795528" y="3044952"/>
            <a:ext cx="4608576" cy="0"/>
          </a:xfrm>
          <a:prstGeom prst="line">
            <a:avLst/>
          </a:prstGeom>
          <a:ln w="17780">
            <a:solidFill>
              <a:srgbClr val="CBC4B8"/>
            </a:solidFill>
          </a:ln>
        </p:spPr>
      </p:sp>
      <p:sp>
        <p:nvSpPr>
          <p:cNvPr id="9" name="Text 9"/>
          <p:cNvSpPr txBox="1"/>
          <p:nvPr/>
        </p:nvSpPr>
        <p:spPr>
          <a:xfrm>
            <a:off x="786384" y="3364992"/>
            <a:ext cx="4434840" cy="292608"/>
          </a:xfrm>
          <a:prstGeom prst="rect">
            <a:avLst/>
          </a:prstGeom>
          <a:noFill/>
          <a:ln>
            <a:noFill/>
          </a:ln>
        </p:spPr>
        <p:txBody>
          <a:bodyPr wrap="none" lIns="0" rIns="0" tIns="0" bIns="0" anchor="ctr"/>
          <a:lstStyle/>
          <a:p>
            <a:pPr algn="l"/>
            <a:r>
              <a:rPr lang="en-US" sz="1500" b="1">
                <a:solidFill>
                  <a:srgbClr val="146A89"/>
                </a:solidFill>
                <a:latin typeface="Arial"/>
              </a:rPr>
              <a:t>MODEL</a:t>
            </a:r>
            <a:endParaRPr lang="en-US" sz="1500"/>
          </a:p>
        </p:txBody>
      </p:sp>
      <p:sp>
        <p:nvSpPr>
          <p:cNvPr id="10" name="Text 10"/>
          <p:cNvSpPr txBox="1"/>
          <p:nvPr/>
        </p:nvSpPr>
        <p:spPr>
          <a:xfrm>
            <a:off x="786384" y="3739896"/>
            <a:ext cx="4745736" cy="414782"/>
          </a:xfrm>
          <a:prstGeom prst="rect">
            <a:avLst/>
          </a:prstGeom>
          <a:noFill/>
          <a:ln>
            <a:noFill/>
          </a:ln>
        </p:spPr>
        <p:txBody>
          <a:bodyPr wrap="none" lIns="0" rIns="0" tIns="0" bIns="0" anchor="ctr"/>
          <a:lstStyle/>
          <a:p>
            <a:pPr algn="l"/>
            <a:r>
              <a:rPr lang="en-US" sz="2300" b="1">
                <a:solidFill>
                  <a:srgbClr val="131B2B"/>
                </a:solidFill>
                <a:latin typeface="Arial"/>
              </a:rPr>
              <a:t>Predicts the next token</a:t>
            </a:r>
            <a:endParaRPr lang="en-US" sz="2300"/>
          </a:p>
        </p:txBody>
      </p:sp>
      <p:sp>
        <p:nvSpPr>
          <p:cNvPr id="11" name="Text 11"/>
          <p:cNvSpPr txBox="1"/>
          <p:nvPr/>
        </p:nvSpPr>
        <p:spPr>
          <a:xfrm>
            <a:off x="786384" y="4279392"/>
            <a:ext cx="4837176" cy="306578"/>
          </a:xfrm>
          <a:prstGeom prst="rect">
            <a:avLst/>
          </a:prstGeom>
          <a:noFill/>
          <a:ln>
            <a:noFill/>
          </a:ln>
        </p:spPr>
        <p:txBody>
          <a:bodyPr wrap="none" lIns="0" rIns="0" tIns="0" bIns="0" anchor="ctr"/>
          <a:lstStyle/>
          <a:p>
            <a:pPr algn="l"/>
            <a:r>
              <a:rPr lang="en-US" sz="1700">
                <a:solidFill>
                  <a:srgbClr val="687183"/>
                </a:solidFill>
                <a:latin typeface="Arial"/>
              </a:rPr>
              <a:t>then repeats with that token added.</a:t>
            </a:r>
            <a:endParaRPr lang="en-US" sz="1700"/>
          </a:p>
        </p:txBody>
      </p:sp>
      <p:sp>
        <p:nvSpPr>
          <p:cNvPr id="12" name="Text 12"/>
          <p:cNvSpPr txBox="1"/>
          <p:nvPr/>
        </p:nvSpPr>
        <p:spPr>
          <a:xfrm>
            <a:off x="786384" y="5157216"/>
            <a:ext cx="4882896" cy="378714"/>
          </a:xfrm>
          <a:prstGeom prst="rect">
            <a:avLst/>
          </a:prstGeom>
          <a:noFill/>
          <a:ln>
            <a:noFill/>
          </a:ln>
        </p:spPr>
        <p:txBody>
          <a:bodyPr wrap="none" lIns="0" rIns="0" tIns="0" bIns="0" anchor="ctr"/>
          <a:lstStyle/>
          <a:p>
            <a:pPr algn="l"/>
            <a:r>
              <a:rPr lang="en-US" sz="2100" b="1">
                <a:solidFill>
                  <a:srgbClr val="6545B5"/>
                </a:solidFill>
                <a:latin typeface="Arial"/>
              </a:rPr>
              <a:t>The everyday, reimagined.</a:t>
            </a:r>
            <a:endParaRPr lang="en-US" sz="2100"/>
          </a:p>
        </p:txBody>
      </p:sp>
      <p:sp>
        <p:nvSpPr>
          <p:cNvPr id="13" name="Text 13"/>
          <p:cNvSpPr txBox="1"/>
          <p:nvPr/>
        </p:nvSpPr>
        <p:spPr>
          <a:xfrm>
            <a:off x="786384" y="5833872"/>
            <a:ext cx="10442448" cy="292608"/>
          </a:xfrm>
          <a:prstGeom prst="rect">
            <a:avLst/>
          </a:prstGeom>
          <a:noFill/>
          <a:ln>
            <a:noFill/>
          </a:ln>
        </p:spPr>
        <p:txBody>
          <a:bodyPr wrap="none" lIns="0" rIns="0" tIns="0" bIns="0" anchor="ctr"/>
          <a:lstStyle/>
          <a:p>
            <a:pPr algn="l"/>
            <a:r>
              <a:rPr lang="en-US" sz="1600">
                <a:solidFill>
                  <a:srgbClr val="131B2B"/>
                </a:solidFill>
                <a:latin typeface="Arial"/>
              </a:rPr>
              <a:t>Tokens are text pieces; their boundaries depend on the tokenizer.</a:t>
            </a:r>
            <a:endParaRPr lang="en-US" sz="1600"/>
          </a:p>
        </p:txBody>
      </p:sp>
      <p:pic>
        <p:nvPicPr>
          <p:cNvPr id="14" name="Image 14"/>
          <p:cNvPicPr>
            <a:picLocks noChangeAspect="1"/>
          </p:cNvPicPr>
          <p:nvPr/>
        </p:nvPicPr>
        <p:blipFill>
          <a:blip r:embed="rId3"/>
          <a:stretch>
            <a:fillRect/>
          </a:stretch>
        </p:blipFill>
        <p:spPr>
          <a:xfrm>
            <a:off x="10506456" y="365760"/>
            <a:ext cx="347472" cy="347472"/>
          </a:xfrm>
          <a:prstGeom prst="rect">
            <a:avLst/>
          </a:prstGeom>
        </p:spPr>
      </p:pic>
      <p:pic>
        <p:nvPicPr>
          <p:cNvPr id="15" name="Image 15"/>
          <p:cNvPicPr>
            <a:picLocks noChangeAspect="1"/>
          </p:cNvPicPr>
          <p:nvPr/>
        </p:nvPicPr>
        <p:blipFill>
          <a:blip r:embed="rId4"/>
          <a:stretch>
            <a:fillRect/>
          </a:stretch>
        </p:blipFill>
        <p:spPr>
          <a:xfrm>
            <a:off x="10945368" y="365760"/>
            <a:ext cx="347472" cy="347472"/>
          </a:xfrm>
          <a:prstGeom prst="rect">
            <a:avLst/>
          </a:prstGeom>
        </p:spPr>
      </p:pic>
      <p:sp>
        <p:nvSpPr>
          <p:cNvPr id="16" name="Text 16"/>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26</a:t>
            </a:r>
            <a:endParaRPr lang="en-US" sz="1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11A2D"/>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6858000" cy="292608"/>
          </a:xfrm>
          <a:prstGeom prst="rect">
            <a:avLst/>
          </a:prstGeom>
          <a:noFill/>
          <a:ln>
            <a:noFill/>
          </a:ln>
        </p:spPr>
        <p:txBody>
          <a:bodyPr wrap="none" lIns="0" rIns="0" tIns="0" bIns="0" anchor="ctr"/>
          <a:lstStyle/>
          <a:p>
            <a:pPr algn="l"/>
            <a:r>
              <a:rPr lang="en-US" sz="1300" b="1">
                <a:solidFill>
                  <a:srgbClr val="FF9778"/>
                </a:solidFill>
                <a:latin typeface="Arial"/>
              </a:rPr>
              <a:t>SAME BRIEF · DIFFERENT OUTPUTS</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3400" b="1">
                <a:solidFill>
                  <a:srgbClr val="FFFFFF"/>
                </a:solidFill>
                <a:latin typeface="Arial"/>
              </a:rPr>
              <a:t>The model can take more than one plausible path.</a:t>
            </a:r>
            <a:endParaRPr lang="en-US" sz="34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AAB4C6"/>
                </a:solidFill>
                <a:latin typeface="Arial"/>
              </a:rPr>
              <a:t>Cursor Learn, How AI Models Work. The two campaign lines are illustrative; results vary with model and generation settings. AI-generated photo.</a:t>
            </a:r>
            <a:endParaRPr lang="en-US" sz="800"/>
          </a:p>
        </p:txBody>
      </p:sp>
      <p:pic>
        <p:nvPicPr>
          <p:cNvPr id="5" name="Image 5"/>
          <p:cNvPicPr>
            <a:picLocks noChangeAspect="1"/>
          </p:cNvPicPr>
          <p:nvPr/>
        </p:nvPicPr>
        <p:blipFill>
          <a:blip r:embed="rId2"/>
          <a:stretch>
            <a:fillRect/>
          </a:stretch>
        </p:blipFill>
        <p:spPr>
          <a:xfrm>
            <a:off x="768096" y="1874520"/>
            <a:ext cx="6812280" cy="3831336"/>
          </a:xfrm>
          <a:prstGeom prst="rect">
            <a:avLst/>
          </a:prstGeom>
        </p:spPr>
      </p:pic>
      <p:sp>
        <p:nvSpPr>
          <p:cNvPr id="6" name="Text 6"/>
          <p:cNvSpPr txBox="1"/>
          <p:nvPr/>
        </p:nvSpPr>
        <p:spPr>
          <a:xfrm>
            <a:off x="7918704" y="2020824"/>
            <a:ext cx="3063240" cy="292608"/>
          </a:xfrm>
          <a:prstGeom prst="rect">
            <a:avLst/>
          </a:prstGeom>
          <a:noFill/>
          <a:ln>
            <a:noFill/>
          </a:ln>
        </p:spPr>
        <p:txBody>
          <a:bodyPr wrap="none" lIns="0" rIns="0" tIns="0" bIns="0" anchor="ctr"/>
          <a:lstStyle/>
          <a:p>
            <a:pPr algn="l"/>
            <a:r>
              <a:rPr lang="en-US" sz="1400" b="1">
                <a:solidFill>
                  <a:srgbClr val="D5F36A"/>
                </a:solidFill>
                <a:latin typeface="Arial"/>
              </a:rPr>
              <a:t>A  /  DRAMATIC</a:t>
            </a:r>
            <a:endParaRPr lang="en-US" sz="1400"/>
          </a:p>
        </p:txBody>
      </p:sp>
      <p:sp>
        <p:nvSpPr>
          <p:cNvPr id="7" name="Text 7"/>
          <p:cNvSpPr txBox="1"/>
          <p:nvPr/>
        </p:nvSpPr>
        <p:spPr>
          <a:xfrm>
            <a:off x="7918704" y="2414016"/>
            <a:ext cx="3172968" cy="378714"/>
          </a:xfrm>
          <a:prstGeom prst="rect">
            <a:avLst/>
          </a:prstGeom>
          <a:noFill/>
          <a:ln>
            <a:noFill/>
          </a:ln>
        </p:spPr>
        <p:txBody>
          <a:bodyPr wrap="none" lIns="0" rIns="0" tIns="0" bIns="0" anchor="ctr"/>
          <a:lstStyle/>
          <a:p>
            <a:pPr algn="l"/>
            <a:r>
              <a:rPr lang="en-US" sz="2100" b="1">
                <a:solidFill>
                  <a:srgbClr val="FFFFFF"/>
                </a:solidFill>
                <a:latin typeface="Arial"/>
              </a:rPr>
              <a:t>The everyday,</a:t>
            </a:r>
            <a:endParaRPr lang="en-US" sz="2100"/>
          </a:p>
        </p:txBody>
      </p:sp>
      <p:sp>
        <p:nvSpPr>
          <p:cNvPr id="8" name="Text 8"/>
          <p:cNvSpPr txBox="1"/>
          <p:nvPr/>
        </p:nvSpPr>
        <p:spPr>
          <a:xfrm>
            <a:off x="7918704" y="2843784"/>
            <a:ext cx="3172968" cy="378714"/>
          </a:xfrm>
          <a:prstGeom prst="rect">
            <a:avLst/>
          </a:prstGeom>
          <a:noFill/>
          <a:ln>
            <a:noFill/>
          </a:ln>
        </p:spPr>
        <p:txBody>
          <a:bodyPr wrap="none" lIns="0" rIns="0" tIns="0" bIns="0" anchor="ctr"/>
          <a:lstStyle/>
          <a:p>
            <a:pPr algn="l"/>
            <a:r>
              <a:rPr lang="en-US" sz="2100" b="1">
                <a:solidFill>
                  <a:srgbClr val="FFFFFF"/>
                </a:solidFill>
                <a:latin typeface="Arial"/>
              </a:rPr>
              <a:t>reimagined.</a:t>
            </a:r>
            <a:endParaRPr lang="en-US" sz="2100"/>
          </a:p>
        </p:txBody>
      </p:sp>
      <p:sp>
        <p:nvSpPr>
          <p:cNvPr id="9" name="Text 9"/>
          <p:cNvSpPr txBox="1"/>
          <p:nvPr/>
        </p:nvSpPr>
        <p:spPr>
          <a:xfrm>
            <a:off x="7918704" y="3831336"/>
            <a:ext cx="3063240" cy="292608"/>
          </a:xfrm>
          <a:prstGeom prst="rect">
            <a:avLst/>
          </a:prstGeom>
          <a:noFill/>
          <a:ln>
            <a:noFill/>
          </a:ln>
        </p:spPr>
        <p:txBody>
          <a:bodyPr wrap="none" lIns="0" rIns="0" tIns="0" bIns="0" anchor="ctr"/>
          <a:lstStyle/>
          <a:p>
            <a:pPr algn="l"/>
            <a:r>
              <a:rPr lang="en-US" sz="1400" b="1">
                <a:solidFill>
                  <a:srgbClr val="8EDCFF"/>
                </a:solidFill>
                <a:latin typeface="Arial"/>
              </a:rPr>
              <a:t>B  /  PLAYFUL</a:t>
            </a:r>
            <a:endParaRPr lang="en-US" sz="1400"/>
          </a:p>
        </p:txBody>
      </p:sp>
      <p:sp>
        <p:nvSpPr>
          <p:cNvPr id="10" name="Text 10"/>
          <p:cNvSpPr txBox="1"/>
          <p:nvPr/>
        </p:nvSpPr>
        <p:spPr>
          <a:xfrm>
            <a:off x="7918704" y="4224528"/>
            <a:ext cx="3172968" cy="378714"/>
          </a:xfrm>
          <a:prstGeom prst="rect">
            <a:avLst/>
          </a:prstGeom>
          <a:noFill/>
          <a:ln>
            <a:noFill/>
          </a:ln>
        </p:spPr>
        <p:txBody>
          <a:bodyPr wrap="none" lIns="0" rIns="0" tIns="0" bIns="0" anchor="ctr"/>
          <a:lstStyle/>
          <a:p>
            <a:pPr algn="l"/>
            <a:r>
              <a:rPr lang="en-US" sz="2100" b="1">
                <a:solidFill>
                  <a:srgbClr val="FFFFFF"/>
                </a:solidFill>
                <a:latin typeface="Arial"/>
              </a:rPr>
              <a:t>Everyday gold.</a:t>
            </a:r>
            <a:endParaRPr lang="en-US" sz="2100"/>
          </a:p>
        </p:txBody>
      </p:sp>
      <p:sp>
        <p:nvSpPr>
          <p:cNvPr id="11" name="Text 11"/>
          <p:cNvSpPr txBox="1"/>
          <p:nvPr/>
        </p:nvSpPr>
        <p:spPr>
          <a:xfrm>
            <a:off x="804672" y="5815584"/>
            <a:ext cx="10424160" cy="292608"/>
          </a:xfrm>
          <a:prstGeom prst="rect">
            <a:avLst/>
          </a:prstGeom>
          <a:noFill/>
          <a:ln>
            <a:noFill/>
          </a:ln>
        </p:spPr>
        <p:txBody>
          <a:bodyPr wrap="none" lIns="0" rIns="0" tIns="0" bIns="0" anchor="ctr"/>
          <a:lstStyle/>
          <a:p>
            <a:pPr algn="l"/>
            <a:r>
              <a:rPr lang="en-US" sz="1600" b="1">
                <a:solidFill>
                  <a:srgbClr val="FF9778"/>
                </a:solidFill>
                <a:latin typeface="Arial"/>
              </a:rPr>
              <a:t>Which fits your audience? Neither is automatically the winner.</a:t>
            </a:r>
            <a:endParaRPr lang="en-US" sz="1600"/>
          </a:p>
        </p:txBody>
      </p:sp>
      <p:pic>
        <p:nvPicPr>
          <p:cNvPr id="12" name="Image 12"/>
          <p:cNvPicPr>
            <a:picLocks noChangeAspect="1"/>
          </p:cNvPicPr>
          <p:nvPr/>
        </p:nvPicPr>
        <p:blipFill>
          <a:blip r:embed="rId3"/>
          <a:stretch>
            <a:fillRect/>
          </a:stretch>
        </p:blipFill>
        <p:spPr>
          <a:xfrm>
            <a:off x="10945368" y="365760"/>
            <a:ext cx="347472" cy="347472"/>
          </a:xfrm>
          <a:prstGeom prst="rect">
            <a:avLst/>
          </a:prstGeom>
        </p:spPr>
      </p:pic>
      <p:sp>
        <p:nvSpPr>
          <p:cNvPr id="13" name="Text 13"/>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27</a:t>
            </a:r>
            <a:endParaRPr lang="en-US" sz="1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7F4EC"/>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6858000" cy="292608"/>
          </a:xfrm>
          <a:prstGeom prst="rect">
            <a:avLst/>
          </a:prstGeom>
          <a:noFill/>
          <a:ln>
            <a:noFill/>
          </a:ln>
        </p:spPr>
        <p:txBody>
          <a:bodyPr wrap="none" lIns="0" rIns="0" tIns="0" bIns="0" anchor="ctr"/>
          <a:lstStyle/>
          <a:p>
            <a:pPr algn="l"/>
            <a:r>
              <a:rPr lang="en-US" sz="1300" b="1">
                <a:solidFill>
                  <a:srgbClr val="6545B5"/>
                </a:solidFill>
                <a:latin typeface="Arial"/>
              </a:rPr>
              <a:t>TOKENS &amp; USAGE</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4100" b="1">
                <a:solidFill>
                  <a:srgbClr val="131B2B"/>
                </a:solidFill>
                <a:latin typeface="Arial"/>
              </a:rPr>
              <a:t>A model call has two sides of the meter.</a:t>
            </a:r>
            <a:endParaRPr lang="en-US" sz="41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7A8190"/>
                </a:solidFill>
                <a:latin typeface="Arial"/>
              </a:rPr>
              <a:t>Cursor Learn, Tokens &amp; Pricing. Token counts and billing vary by model and modality; examples are conceptual.</a:t>
            </a:r>
            <a:endParaRPr lang="en-US" sz="800"/>
          </a:p>
        </p:txBody>
      </p:sp>
      <p:sp>
        <p:nvSpPr>
          <p:cNvPr id="5" name="Text 5"/>
          <p:cNvSpPr txBox="1"/>
          <p:nvPr/>
        </p:nvSpPr>
        <p:spPr>
          <a:xfrm>
            <a:off x="795528" y="1901952"/>
            <a:ext cx="4535424" cy="292608"/>
          </a:xfrm>
          <a:prstGeom prst="rect">
            <a:avLst/>
          </a:prstGeom>
          <a:noFill/>
          <a:ln>
            <a:noFill/>
          </a:ln>
        </p:spPr>
        <p:txBody>
          <a:bodyPr wrap="none" lIns="0" rIns="0" tIns="0" bIns="0" anchor="ctr"/>
          <a:lstStyle/>
          <a:p>
            <a:pPr algn="l"/>
            <a:r>
              <a:rPr lang="en-US" sz="1600" b="1">
                <a:solidFill>
                  <a:srgbClr val="6545B5"/>
                </a:solidFill>
                <a:latin typeface="Arial"/>
              </a:rPr>
              <a:t>INPUT TOKENS</a:t>
            </a:r>
            <a:endParaRPr lang="en-US" sz="1600"/>
          </a:p>
        </p:txBody>
      </p:sp>
      <p:sp>
        <p:nvSpPr>
          <p:cNvPr id="6" name="Text 6"/>
          <p:cNvSpPr txBox="1"/>
          <p:nvPr/>
        </p:nvSpPr>
        <p:spPr>
          <a:xfrm>
            <a:off x="795528" y="2404872"/>
            <a:ext cx="4690872" cy="414782"/>
          </a:xfrm>
          <a:prstGeom prst="rect">
            <a:avLst/>
          </a:prstGeom>
          <a:noFill/>
          <a:ln>
            <a:noFill/>
          </a:ln>
        </p:spPr>
        <p:txBody>
          <a:bodyPr wrap="none" lIns="0" rIns="0" tIns="0" bIns="0" anchor="ctr"/>
          <a:lstStyle/>
          <a:p>
            <a:pPr algn="l"/>
            <a:r>
              <a:rPr lang="en-US" sz="2300" b="1">
                <a:solidFill>
                  <a:srgbClr val="131B2B"/>
                </a:solidFill>
                <a:latin typeface="Arial"/>
              </a:rPr>
              <a:t>Your instruction</a:t>
            </a:r>
            <a:endParaRPr lang="en-US" sz="2300"/>
          </a:p>
        </p:txBody>
      </p:sp>
      <p:sp>
        <p:nvSpPr>
          <p:cNvPr id="7" name="Text 7"/>
          <p:cNvSpPr txBox="1"/>
          <p:nvPr/>
        </p:nvSpPr>
        <p:spPr>
          <a:xfrm>
            <a:off x="795528" y="2990088"/>
            <a:ext cx="4690872" cy="378714"/>
          </a:xfrm>
          <a:prstGeom prst="rect">
            <a:avLst/>
          </a:prstGeom>
          <a:noFill/>
          <a:ln>
            <a:noFill/>
          </a:ln>
        </p:spPr>
        <p:txBody>
          <a:bodyPr wrap="none" lIns="0" rIns="0" tIns="0" bIns="0" anchor="ctr"/>
          <a:lstStyle/>
          <a:p>
            <a:pPr algn="l"/>
            <a:r>
              <a:rPr lang="en-US" sz="2100">
                <a:solidFill>
                  <a:srgbClr val="131B2B"/>
                </a:solidFill>
                <a:latin typeface="Arial"/>
              </a:rPr>
              <a:t>+ earlier conversation</a:t>
            </a:r>
            <a:endParaRPr lang="en-US" sz="2100"/>
          </a:p>
        </p:txBody>
      </p:sp>
      <p:sp>
        <p:nvSpPr>
          <p:cNvPr id="8" name="Text 8"/>
          <p:cNvSpPr txBox="1"/>
          <p:nvPr/>
        </p:nvSpPr>
        <p:spPr>
          <a:xfrm>
            <a:off x="795528" y="3557016"/>
            <a:ext cx="4690872" cy="378714"/>
          </a:xfrm>
          <a:prstGeom prst="rect">
            <a:avLst/>
          </a:prstGeom>
          <a:noFill/>
          <a:ln>
            <a:noFill/>
          </a:ln>
        </p:spPr>
        <p:txBody>
          <a:bodyPr wrap="none" lIns="0" rIns="0" tIns="0" bIns="0" anchor="ctr"/>
          <a:lstStyle/>
          <a:p>
            <a:pPr algn="l"/>
            <a:r>
              <a:rPr lang="en-US" sz="2100">
                <a:solidFill>
                  <a:srgbClr val="131B2B"/>
                </a:solidFill>
                <a:latin typeface="Arial"/>
              </a:rPr>
              <a:t>+ files or tool results</a:t>
            </a:r>
            <a:endParaRPr lang="en-US" sz="2100"/>
          </a:p>
        </p:txBody>
      </p:sp>
      <p:sp>
        <p:nvSpPr>
          <p:cNvPr id="9" name="Rule 9"/>
          <p:cNvSpPr/>
          <p:nvPr/>
        </p:nvSpPr>
        <p:spPr>
          <a:xfrm>
            <a:off x="5797296" y="1938528"/>
            <a:ext cx="0" cy="2807208"/>
          </a:xfrm>
          <a:prstGeom prst="line">
            <a:avLst/>
          </a:prstGeom>
          <a:ln w="21590">
            <a:solidFill>
              <a:srgbClr val="C9C3B8"/>
            </a:solidFill>
          </a:ln>
        </p:spPr>
      </p:sp>
      <p:sp>
        <p:nvSpPr>
          <p:cNvPr id="10" name="Text 10"/>
          <p:cNvSpPr txBox="1"/>
          <p:nvPr/>
        </p:nvSpPr>
        <p:spPr>
          <a:xfrm>
            <a:off x="6272784" y="1901952"/>
            <a:ext cx="4864608" cy="292608"/>
          </a:xfrm>
          <a:prstGeom prst="rect">
            <a:avLst/>
          </a:prstGeom>
          <a:noFill/>
          <a:ln>
            <a:noFill/>
          </a:ln>
        </p:spPr>
        <p:txBody>
          <a:bodyPr wrap="none" lIns="0" rIns="0" tIns="0" bIns="0" anchor="ctr"/>
          <a:lstStyle/>
          <a:p>
            <a:pPr algn="l"/>
            <a:r>
              <a:rPr lang="en-US" sz="1600" b="1">
                <a:solidFill>
                  <a:srgbClr val="146A89"/>
                </a:solidFill>
                <a:latin typeface="Arial"/>
              </a:rPr>
              <a:t>OUTPUT TOKENS</a:t>
            </a:r>
            <a:endParaRPr lang="en-US" sz="1600"/>
          </a:p>
        </p:txBody>
      </p:sp>
      <p:sp>
        <p:nvSpPr>
          <p:cNvPr id="11" name="Text 11"/>
          <p:cNvSpPr txBox="1"/>
          <p:nvPr/>
        </p:nvSpPr>
        <p:spPr>
          <a:xfrm>
            <a:off x="6272784" y="2404872"/>
            <a:ext cx="4919472" cy="396748"/>
          </a:xfrm>
          <a:prstGeom prst="rect">
            <a:avLst/>
          </a:prstGeom>
          <a:noFill/>
          <a:ln>
            <a:noFill/>
          </a:ln>
        </p:spPr>
        <p:txBody>
          <a:bodyPr wrap="none" lIns="0" rIns="0" tIns="0" bIns="0" anchor="ctr"/>
          <a:lstStyle/>
          <a:p>
            <a:pPr algn="l"/>
            <a:r>
              <a:rPr lang="en-US" sz="2200" b="1">
                <a:solidFill>
                  <a:srgbClr val="131B2B"/>
                </a:solidFill>
                <a:latin typeface="Arial"/>
              </a:rPr>
              <a:t>The answer the model writes</a:t>
            </a:r>
            <a:endParaRPr lang="en-US" sz="2200"/>
          </a:p>
        </p:txBody>
      </p:sp>
      <p:sp>
        <p:nvSpPr>
          <p:cNvPr id="12" name="Text 12"/>
          <p:cNvSpPr txBox="1"/>
          <p:nvPr/>
        </p:nvSpPr>
        <p:spPr>
          <a:xfrm>
            <a:off x="6272784" y="2999232"/>
            <a:ext cx="4919472" cy="360680"/>
          </a:xfrm>
          <a:prstGeom prst="rect">
            <a:avLst/>
          </a:prstGeom>
          <a:noFill/>
          <a:ln>
            <a:noFill/>
          </a:ln>
        </p:spPr>
        <p:txBody>
          <a:bodyPr wrap="none" lIns="0" rIns="0" tIns="0" bIns="0" anchor="ctr"/>
          <a:lstStyle/>
          <a:p>
            <a:pPr algn="l"/>
            <a:r>
              <a:rPr lang="en-US" sz="2000">
                <a:solidFill>
                  <a:srgbClr val="131B2B"/>
                </a:solidFill>
                <a:latin typeface="Arial"/>
              </a:rPr>
              <a:t>+ any generated continuation</a:t>
            </a:r>
            <a:endParaRPr lang="en-US" sz="2000"/>
          </a:p>
        </p:txBody>
      </p:sp>
      <p:sp>
        <p:nvSpPr>
          <p:cNvPr id="13" name="Rule 13"/>
          <p:cNvSpPr/>
          <p:nvPr/>
        </p:nvSpPr>
        <p:spPr>
          <a:xfrm>
            <a:off x="795528" y="4809744"/>
            <a:ext cx="10378440" cy="0"/>
          </a:xfrm>
          <a:prstGeom prst="line">
            <a:avLst/>
          </a:prstGeom>
          <a:ln w="17780">
            <a:solidFill>
              <a:srgbClr val="C9C3B8"/>
            </a:solidFill>
          </a:ln>
        </p:spPr>
      </p:sp>
      <p:sp>
        <p:nvSpPr>
          <p:cNvPr id="14" name="Text 14"/>
          <p:cNvSpPr txBox="1"/>
          <p:nvPr/>
        </p:nvSpPr>
        <p:spPr>
          <a:xfrm>
            <a:off x="795528" y="5084064"/>
            <a:ext cx="10360152" cy="450850"/>
          </a:xfrm>
          <a:prstGeom prst="rect">
            <a:avLst/>
          </a:prstGeom>
          <a:noFill/>
          <a:ln>
            <a:noFill/>
          </a:ln>
        </p:spPr>
        <p:txBody>
          <a:bodyPr wrap="none" lIns="0" rIns="0" tIns="0" bIns="0" anchor="ctr"/>
          <a:lstStyle/>
          <a:p>
            <a:pPr algn="l"/>
            <a:r>
              <a:rPr lang="en-US" sz="2500" b="1">
                <a:solidFill>
                  <a:srgbClr val="6545B5"/>
                </a:solidFill>
                <a:latin typeface="Arial"/>
              </a:rPr>
              <a:t>INPUT + OUTPUT = USAGE</a:t>
            </a:r>
            <a:endParaRPr lang="en-US" sz="2500"/>
          </a:p>
        </p:txBody>
      </p:sp>
      <p:sp>
        <p:nvSpPr>
          <p:cNvPr id="15" name="Text 15"/>
          <p:cNvSpPr txBox="1"/>
          <p:nvPr/>
        </p:nvSpPr>
        <p:spPr>
          <a:xfrm>
            <a:off x="795528" y="5733288"/>
            <a:ext cx="10378440" cy="306578"/>
          </a:xfrm>
          <a:prstGeom prst="rect">
            <a:avLst/>
          </a:prstGeom>
          <a:noFill/>
          <a:ln>
            <a:noFill/>
          </a:ln>
        </p:spPr>
        <p:txBody>
          <a:bodyPr wrap="none" lIns="0" rIns="0" tIns="0" bIns="0" anchor="ctr"/>
          <a:lstStyle/>
          <a:p>
            <a:pPr algn="l"/>
            <a:r>
              <a:rPr lang="en-US" sz="1700">
                <a:solidFill>
                  <a:srgbClr val="131B2B"/>
                </a:solidFill>
                <a:latin typeface="Arial"/>
              </a:rPr>
              <a:t>Longer context and longer answers usually use more tokens.</a:t>
            </a:r>
            <a:endParaRPr lang="en-US" sz="1700"/>
          </a:p>
        </p:txBody>
      </p:sp>
      <p:pic>
        <p:nvPicPr>
          <p:cNvPr id="16" name="Image 16"/>
          <p:cNvPicPr>
            <a:picLocks noChangeAspect="1"/>
          </p:cNvPicPr>
          <p:nvPr/>
        </p:nvPicPr>
        <p:blipFill>
          <a:blip r:embed="rId2"/>
          <a:stretch>
            <a:fillRect/>
          </a:stretch>
        </p:blipFill>
        <p:spPr>
          <a:xfrm>
            <a:off x="10945368" y="365760"/>
            <a:ext cx="347472" cy="347472"/>
          </a:xfrm>
          <a:prstGeom prst="rect">
            <a:avLst/>
          </a:prstGeom>
        </p:spPr>
      </p:pic>
      <p:sp>
        <p:nvSpPr>
          <p:cNvPr id="17" name="Text 17"/>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28</a:t>
            </a:r>
            <a:endParaRPr lang="en-US" sz="10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HOW MODELS WORK</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AI is not one model.</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1993392"/>
            <a:ext cx="10607040" cy="450850"/>
          </a:xfrm>
          <a:prstGeom prst="rect">
            <a:avLst/>
          </a:prstGeom>
          <a:noFill/>
          <a:ln>
            <a:noFill/>
          </a:ln>
        </p:spPr>
        <p:txBody>
          <a:bodyPr wrap="none" lIns="0" rIns="0" tIns="0" bIns="0" anchor="ctr"/>
          <a:lstStyle/>
          <a:p>
            <a:pPr algn="l"/>
            <a:r>
              <a:rPr lang="en-US" sz="2500" b="1">
                <a:solidFill>
                  <a:srgbClr val="326F60"/>
                </a:solidFill>
                <a:latin typeface="Arial"/>
              </a:rPr>
              <a:t>TYPE = what it can do. MODEL = the version you choose.</a:t>
            </a:r>
            <a:endParaRPr lang="en-US" sz="2500"/>
          </a:p>
        </p:txBody>
      </p:sp>
      <p:sp>
        <p:nvSpPr>
          <p:cNvPr id="6" name="Text 6"/>
          <p:cNvSpPr txBox="1"/>
          <p:nvPr/>
        </p:nvSpPr>
        <p:spPr>
          <a:xfrm>
            <a:off x="822960" y="2697480"/>
            <a:ext cx="2743200" cy="450850"/>
          </a:xfrm>
          <a:prstGeom prst="rect">
            <a:avLst/>
          </a:prstGeom>
          <a:noFill/>
          <a:ln>
            <a:noFill/>
          </a:ln>
        </p:spPr>
        <p:txBody>
          <a:bodyPr wrap="none" lIns="0" rIns="0" tIns="0" bIns="0" anchor="ctr"/>
          <a:lstStyle/>
          <a:p>
            <a:pPr algn="l"/>
            <a:r>
              <a:rPr lang="en-US" sz="2500" b="1">
                <a:solidFill>
                  <a:srgbClr val="326F60"/>
                </a:solidFill>
                <a:latin typeface="Arial"/>
              </a:rPr>
              <a:t>Text &amp; code</a:t>
            </a:r>
            <a:endParaRPr lang="en-US" sz="2500"/>
          </a:p>
        </p:txBody>
      </p:sp>
      <p:sp>
        <p:nvSpPr>
          <p:cNvPr id="7" name="Text 7"/>
          <p:cNvSpPr txBox="1"/>
          <p:nvPr/>
        </p:nvSpPr>
        <p:spPr>
          <a:xfrm>
            <a:off x="3657600" y="2697480"/>
            <a:ext cx="3749040" cy="378714"/>
          </a:xfrm>
          <a:prstGeom prst="rect">
            <a:avLst/>
          </a:prstGeom>
          <a:noFill/>
          <a:ln>
            <a:noFill/>
          </a:ln>
        </p:spPr>
        <p:txBody>
          <a:bodyPr wrap="none" lIns="0" rIns="0" tIns="0" bIns="0" anchor="ctr"/>
          <a:lstStyle/>
          <a:p>
            <a:pPr algn="l"/>
            <a:r>
              <a:rPr lang="en-US" sz="2100">
                <a:solidFill>
                  <a:srgbClr val="17232C"/>
                </a:solidFill>
                <a:latin typeface="Arial"/>
              </a:rPr>
              <a:t>Writes language or code.</a:t>
            </a:r>
            <a:endParaRPr lang="en-US" sz="2100"/>
          </a:p>
        </p:txBody>
      </p:sp>
      <p:sp>
        <p:nvSpPr>
          <p:cNvPr id="8" name="Text 8"/>
          <p:cNvSpPr txBox="1"/>
          <p:nvPr/>
        </p:nvSpPr>
        <p:spPr>
          <a:xfrm>
            <a:off x="7589520" y="2697480"/>
            <a:ext cx="3749040" cy="360680"/>
          </a:xfrm>
          <a:prstGeom prst="rect">
            <a:avLst/>
          </a:prstGeom>
          <a:noFill/>
          <a:ln>
            <a:noFill/>
          </a:ln>
        </p:spPr>
        <p:txBody>
          <a:bodyPr wrap="none" lIns="0" rIns="0" tIns="0" bIns="0" anchor="ctr"/>
          <a:lstStyle/>
          <a:p>
            <a:pPr algn="l"/>
            <a:r>
              <a:rPr lang="en-US" sz="2000">
                <a:solidFill>
                  <a:srgbClr val="17232C"/>
                </a:solidFill>
                <a:latin typeface="Arial"/>
              </a:rPr>
              <a:t>A reply or a small website.</a:t>
            </a:r>
            <a:endParaRPr lang="en-US" sz="2000"/>
          </a:p>
        </p:txBody>
      </p:sp>
      <p:sp>
        <p:nvSpPr>
          <p:cNvPr id="9" name="Text 9"/>
          <p:cNvSpPr txBox="1"/>
          <p:nvPr/>
        </p:nvSpPr>
        <p:spPr>
          <a:xfrm>
            <a:off x="822960" y="3374136"/>
            <a:ext cx="2743200" cy="450850"/>
          </a:xfrm>
          <a:prstGeom prst="rect">
            <a:avLst/>
          </a:prstGeom>
          <a:noFill/>
          <a:ln>
            <a:noFill/>
          </a:ln>
        </p:spPr>
        <p:txBody>
          <a:bodyPr wrap="none" lIns="0" rIns="0" tIns="0" bIns="0" anchor="ctr"/>
          <a:lstStyle/>
          <a:p>
            <a:pPr algn="l"/>
            <a:r>
              <a:rPr lang="en-US" sz="2500" b="1">
                <a:solidFill>
                  <a:srgbClr val="326F60"/>
                </a:solidFill>
                <a:latin typeface="Arial"/>
              </a:rPr>
              <a:t>Reasoning</a:t>
            </a:r>
            <a:endParaRPr lang="en-US" sz="2500"/>
          </a:p>
        </p:txBody>
      </p:sp>
      <p:sp>
        <p:nvSpPr>
          <p:cNvPr id="10" name="Text 10"/>
          <p:cNvSpPr txBox="1"/>
          <p:nvPr/>
        </p:nvSpPr>
        <p:spPr>
          <a:xfrm>
            <a:off x="3657600" y="3374136"/>
            <a:ext cx="3749040" cy="292608"/>
          </a:xfrm>
          <a:prstGeom prst="rect">
            <a:avLst/>
          </a:prstGeom>
          <a:noFill/>
          <a:ln>
            <a:noFill/>
          </a:ln>
        </p:spPr>
        <p:txBody>
          <a:bodyPr wrap="none" lIns="0" rIns="0" tIns="0" bIns="0" anchor="ctr"/>
          <a:lstStyle/>
          <a:p>
            <a:pPr algn="l"/>
            <a:r>
              <a:rPr lang="en-US" sz="1608">
                <a:solidFill>
                  <a:srgbClr val="17232C"/>
                </a:solidFill>
                <a:latin typeface="Arial"/>
              </a:rPr>
              <a:t>Works through multi-step problems.</a:t>
            </a:r>
            <a:endParaRPr lang="en-US" sz="1608"/>
          </a:p>
        </p:txBody>
      </p:sp>
      <p:sp>
        <p:nvSpPr>
          <p:cNvPr id="11" name="Text 11"/>
          <p:cNvSpPr txBox="1"/>
          <p:nvPr/>
        </p:nvSpPr>
        <p:spPr>
          <a:xfrm>
            <a:off x="7589520" y="3374136"/>
            <a:ext cx="3749040" cy="292608"/>
          </a:xfrm>
          <a:prstGeom prst="rect">
            <a:avLst/>
          </a:prstGeom>
          <a:noFill/>
          <a:ln>
            <a:noFill/>
          </a:ln>
        </p:spPr>
        <p:txBody>
          <a:bodyPr wrap="none" lIns="0" rIns="0" tIns="0" bIns="0" anchor="ctr"/>
          <a:lstStyle/>
          <a:p>
            <a:pPr algn="l"/>
            <a:r>
              <a:rPr lang="en-US" sz="1562">
                <a:solidFill>
                  <a:srgbClr val="17232C"/>
                </a:solidFill>
                <a:latin typeface="Arial"/>
              </a:rPr>
              <a:t>Compare a plan and its constraints.</a:t>
            </a:r>
            <a:endParaRPr lang="en-US" sz="1562"/>
          </a:p>
        </p:txBody>
      </p:sp>
      <p:sp>
        <p:nvSpPr>
          <p:cNvPr id="12" name="Text 12"/>
          <p:cNvSpPr txBox="1"/>
          <p:nvPr/>
        </p:nvSpPr>
        <p:spPr>
          <a:xfrm>
            <a:off x="822960" y="4050792"/>
            <a:ext cx="2743200" cy="450850"/>
          </a:xfrm>
          <a:prstGeom prst="rect">
            <a:avLst/>
          </a:prstGeom>
          <a:noFill/>
          <a:ln>
            <a:noFill/>
          </a:ln>
        </p:spPr>
        <p:txBody>
          <a:bodyPr wrap="none" lIns="0" rIns="0" tIns="0" bIns="0" anchor="ctr"/>
          <a:lstStyle/>
          <a:p>
            <a:pPr algn="l"/>
            <a:r>
              <a:rPr lang="en-US" sz="2500" b="1">
                <a:solidFill>
                  <a:srgbClr val="326F60"/>
                </a:solidFill>
                <a:latin typeface="Arial"/>
              </a:rPr>
              <a:t>Image / audio</a:t>
            </a:r>
            <a:endParaRPr lang="en-US" sz="2500"/>
          </a:p>
        </p:txBody>
      </p:sp>
      <p:sp>
        <p:nvSpPr>
          <p:cNvPr id="13" name="Text 13"/>
          <p:cNvSpPr txBox="1"/>
          <p:nvPr/>
        </p:nvSpPr>
        <p:spPr>
          <a:xfrm>
            <a:off x="3657600" y="4050792"/>
            <a:ext cx="3749040" cy="339951"/>
          </a:xfrm>
          <a:prstGeom prst="rect">
            <a:avLst/>
          </a:prstGeom>
          <a:noFill/>
          <a:ln>
            <a:noFill/>
          </a:ln>
        </p:spPr>
        <p:txBody>
          <a:bodyPr wrap="none" lIns="0" rIns="0" tIns="0" bIns="0" anchor="ctr"/>
          <a:lstStyle/>
          <a:p>
            <a:pPr algn="l"/>
            <a:r>
              <a:rPr lang="en-US" sz="1885">
                <a:solidFill>
                  <a:srgbClr val="17232C"/>
                </a:solidFill>
                <a:latin typeface="Arial"/>
              </a:rPr>
              <a:t>Creates or understands media.</a:t>
            </a:r>
            <a:endParaRPr lang="en-US" sz="1885"/>
          </a:p>
        </p:txBody>
      </p:sp>
      <p:sp>
        <p:nvSpPr>
          <p:cNvPr id="14" name="Text 14"/>
          <p:cNvSpPr txBox="1"/>
          <p:nvPr/>
        </p:nvSpPr>
        <p:spPr>
          <a:xfrm>
            <a:off x="7589520" y="4050792"/>
            <a:ext cx="3749040" cy="308081"/>
          </a:xfrm>
          <a:prstGeom prst="rect">
            <a:avLst/>
          </a:prstGeom>
          <a:noFill/>
          <a:ln>
            <a:noFill/>
          </a:ln>
        </p:spPr>
        <p:txBody>
          <a:bodyPr wrap="none" lIns="0" rIns="0" tIns="0" bIns="0" anchor="ctr"/>
          <a:lstStyle/>
          <a:p>
            <a:pPr algn="l"/>
            <a:r>
              <a:rPr lang="en-US" sz="1708">
                <a:solidFill>
                  <a:srgbClr val="17232C"/>
                </a:solidFill>
                <a:latin typeface="Arial"/>
              </a:rPr>
              <a:t>A product image or a transcript.</a:t>
            </a:r>
            <a:endParaRPr lang="en-US" sz="1708"/>
          </a:p>
        </p:txBody>
      </p:sp>
      <p:sp>
        <p:nvSpPr>
          <p:cNvPr id="15" name="Text 15"/>
          <p:cNvSpPr txBox="1"/>
          <p:nvPr/>
        </p:nvSpPr>
        <p:spPr>
          <a:xfrm>
            <a:off x="822960" y="4727448"/>
            <a:ext cx="2743200" cy="450850"/>
          </a:xfrm>
          <a:prstGeom prst="rect">
            <a:avLst/>
          </a:prstGeom>
          <a:noFill/>
          <a:ln>
            <a:noFill/>
          </a:ln>
        </p:spPr>
        <p:txBody>
          <a:bodyPr wrap="none" lIns="0" rIns="0" tIns="0" bIns="0" anchor="ctr"/>
          <a:lstStyle/>
          <a:p>
            <a:pPr algn="l"/>
            <a:r>
              <a:rPr lang="en-US" sz="2500" b="1">
                <a:solidFill>
                  <a:srgbClr val="326F60"/>
                </a:solidFill>
                <a:latin typeface="Arial"/>
              </a:rPr>
              <a:t>Multimodal</a:t>
            </a:r>
            <a:endParaRPr lang="en-US" sz="2500"/>
          </a:p>
        </p:txBody>
      </p:sp>
      <p:sp>
        <p:nvSpPr>
          <p:cNvPr id="16" name="Text 16"/>
          <p:cNvSpPr txBox="1"/>
          <p:nvPr/>
        </p:nvSpPr>
        <p:spPr>
          <a:xfrm>
            <a:off x="3657600" y="4727448"/>
            <a:ext cx="3749040" cy="308081"/>
          </a:xfrm>
          <a:prstGeom prst="rect">
            <a:avLst/>
          </a:prstGeom>
          <a:noFill/>
          <a:ln>
            <a:noFill/>
          </a:ln>
        </p:spPr>
        <p:txBody>
          <a:bodyPr wrap="none" lIns="0" rIns="0" tIns="0" bIns="0" anchor="ctr"/>
          <a:lstStyle/>
          <a:p>
            <a:pPr algn="l"/>
            <a:r>
              <a:rPr lang="en-US" sz="1708">
                <a:solidFill>
                  <a:srgbClr val="17232C"/>
                </a:solidFill>
                <a:latin typeface="Arial"/>
              </a:rPr>
              <a:t>Works with more than one medium.</a:t>
            </a:r>
            <a:endParaRPr lang="en-US" sz="1708"/>
          </a:p>
        </p:txBody>
      </p:sp>
      <p:sp>
        <p:nvSpPr>
          <p:cNvPr id="17" name="Text 17"/>
          <p:cNvSpPr txBox="1"/>
          <p:nvPr/>
        </p:nvSpPr>
        <p:spPr>
          <a:xfrm>
            <a:off x="7589520" y="4727448"/>
            <a:ext cx="3749040" cy="292608"/>
          </a:xfrm>
          <a:prstGeom prst="rect">
            <a:avLst/>
          </a:prstGeom>
          <a:noFill/>
          <a:ln>
            <a:noFill/>
          </a:ln>
        </p:spPr>
        <p:txBody>
          <a:bodyPr wrap="none" lIns="0" rIns="0" tIns="0" bIns="0" anchor="ctr"/>
          <a:lstStyle/>
          <a:p>
            <a:pPr algn="l"/>
            <a:r>
              <a:rPr lang="en-US" sz="1519">
                <a:solidFill>
                  <a:srgbClr val="17232C"/>
                </a:solidFill>
                <a:latin typeface="Arial"/>
              </a:rPr>
              <a:t>Read a photo and explain it in text.</a:t>
            </a:r>
            <a:endParaRPr lang="en-US" sz="1519"/>
          </a:p>
        </p:txBody>
      </p:sp>
      <p:sp>
        <p:nvSpPr>
          <p:cNvPr id="18" name="Text 18"/>
          <p:cNvSpPr txBox="1"/>
          <p:nvPr/>
        </p:nvSpPr>
        <p:spPr>
          <a:xfrm>
            <a:off x="822960" y="5559552"/>
            <a:ext cx="10607040" cy="414782"/>
          </a:xfrm>
          <a:prstGeom prst="rect">
            <a:avLst/>
          </a:prstGeom>
          <a:noFill/>
          <a:ln>
            <a:noFill/>
          </a:ln>
        </p:spPr>
        <p:txBody>
          <a:bodyPr wrap="none" lIns="0" rIns="0" tIns="0" bIns="0" anchor="ctr"/>
          <a:lstStyle/>
          <a:p>
            <a:pPr algn="l"/>
            <a:r>
              <a:rPr lang="en-US" sz="2300">
                <a:solidFill>
                  <a:srgbClr val="17232C"/>
                </a:solidFill>
                <a:latin typeface="Arial"/>
              </a:rPr>
              <a:t>Types overlap: one model can handle several of these tasks.</a:t>
            </a:r>
            <a:endParaRPr lang="en-US" sz="2300"/>
          </a:p>
        </p:txBody>
      </p:sp>
      <p:sp>
        <p:nvSpPr>
          <p:cNvPr id="19" name="Text 19"/>
          <p:cNvSpPr txBox="1"/>
          <p:nvPr/>
        </p:nvSpPr>
        <p:spPr>
          <a:xfrm>
            <a:off x="822960" y="6016752"/>
            <a:ext cx="10607040" cy="414782"/>
          </a:xfrm>
          <a:prstGeom prst="rect">
            <a:avLst/>
          </a:prstGeom>
          <a:noFill/>
          <a:ln>
            <a:noFill/>
          </a:ln>
        </p:spPr>
        <p:txBody>
          <a:bodyPr wrap="none" lIns="0" rIns="0" tIns="0" bIns="0" anchor="ctr"/>
          <a:lstStyle/>
          <a:p>
            <a:pPr algn="l"/>
            <a:r>
              <a:rPr lang="en-US" sz="2300" b="1">
                <a:solidFill>
                  <a:srgbClr val="326F60"/>
                </a:solidFill>
                <a:latin typeface="Arial"/>
              </a:rPr>
              <a:t>Compare models by quality, speed, cost and context limit.</a:t>
            </a:r>
            <a:endParaRPr lang="en-US" sz="2300"/>
          </a:p>
        </p:txBody>
      </p:sp>
      <p:sp>
        <p:nvSpPr>
          <p:cNvPr id="20" name="Text 2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29</a:t>
            </a:r>
            <a:endParaRPr lang="en-US" sz="10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HOW MODELS WORK</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391" b="1">
                <a:solidFill>
                  <a:srgbClr val="17232C"/>
                </a:solidFill>
                <a:latin typeface="Arial"/>
              </a:rPr>
              <a:t>CONTEXT: give the model the right background.</a:t>
            </a:r>
            <a:endParaRPr lang="en-US" sz="3391"/>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148840"/>
            <a:ext cx="5029200" cy="486918"/>
          </a:xfrm>
          <a:prstGeom prst="rect">
            <a:avLst/>
          </a:prstGeom>
          <a:noFill/>
          <a:ln>
            <a:noFill/>
          </a:ln>
        </p:spPr>
        <p:txBody>
          <a:bodyPr wrap="none" lIns="0" rIns="0" tIns="0" bIns="0" anchor="ctr"/>
          <a:lstStyle/>
          <a:p>
            <a:pPr algn="l"/>
            <a:r>
              <a:rPr lang="en-US" sz="2700" b="1">
                <a:solidFill>
                  <a:srgbClr val="326F60"/>
                </a:solidFill>
                <a:latin typeface="Arial"/>
              </a:rPr>
              <a:t>Too little: “Make a page.”</a:t>
            </a:r>
            <a:endParaRPr lang="en-US" sz="2700"/>
          </a:p>
        </p:txBody>
      </p:sp>
      <p:pic>
        <p:nvPicPr>
          <p:cNvPr id="6" name="Image 6"/>
          <p:cNvPicPr>
            <a:picLocks noChangeAspect="1"/>
          </p:cNvPicPr>
          <p:nvPr/>
        </p:nvPicPr>
        <p:blipFill>
          <a:blip r:embed="rId2"/>
          <a:stretch>
            <a:fillRect/>
          </a:stretch>
        </p:blipFill>
        <p:spPr>
          <a:xfrm>
            <a:off x="822960" y="2880360"/>
            <a:ext cx="4983480" cy="2807208"/>
          </a:xfrm>
          <a:prstGeom prst="rect">
            <a:avLst/>
          </a:prstGeom>
        </p:spPr>
      </p:pic>
      <p:sp>
        <p:nvSpPr>
          <p:cNvPr id="7" name="Text 7"/>
          <p:cNvSpPr txBox="1"/>
          <p:nvPr/>
        </p:nvSpPr>
        <p:spPr>
          <a:xfrm>
            <a:off x="6355080" y="2148840"/>
            <a:ext cx="4983480" cy="504952"/>
          </a:xfrm>
          <a:prstGeom prst="rect">
            <a:avLst/>
          </a:prstGeom>
          <a:noFill/>
          <a:ln>
            <a:noFill/>
          </a:ln>
        </p:spPr>
        <p:txBody>
          <a:bodyPr wrap="none" lIns="0" rIns="0" tIns="0" bIns="0" anchor="ctr"/>
          <a:lstStyle/>
          <a:p>
            <a:pPr algn="l"/>
            <a:r>
              <a:rPr lang="en-US" sz="2800" b="1">
                <a:solidFill>
                  <a:srgbClr val="326F60"/>
                </a:solidFill>
                <a:latin typeface="Arial"/>
              </a:rPr>
              <a:t>Give it the context:</a:t>
            </a:r>
            <a:endParaRPr lang="en-US" sz="2800"/>
          </a:p>
        </p:txBody>
      </p:sp>
      <p:sp>
        <p:nvSpPr>
          <p:cNvPr id="8" name="Text 8"/>
          <p:cNvSpPr txBox="1"/>
          <p:nvPr/>
        </p:nvSpPr>
        <p:spPr>
          <a:xfrm>
            <a:off x="6355080" y="2880360"/>
            <a:ext cx="4983480" cy="385433"/>
          </a:xfrm>
          <a:prstGeom prst="rect">
            <a:avLst/>
          </a:prstGeom>
          <a:noFill/>
          <a:ln>
            <a:noFill/>
          </a:ln>
        </p:spPr>
        <p:txBody>
          <a:bodyPr wrap="none" lIns="0" rIns="0" tIns="0" bIns="0" anchor="ctr"/>
          <a:lstStyle/>
          <a:p>
            <a:pPr algn="l"/>
            <a:r>
              <a:rPr lang="en-US" sz="2137">
                <a:solidFill>
                  <a:srgbClr val="17232C"/>
                </a:solidFill>
                <a:latin typeface="Arial"/>
              </a:rPr>
              <a:t>My business is a bike-repair shop.</a:t>
            </a:r>
            <a:endParaRPr lang="en-US" sz="2137"/>
          </a:p>
        </p:txBody>
      </p:sp>
      <p:sp>
        <p:nvSpPr>
          <p:cNvPr id="9" name="Text 9"/>
          <p:cNvSpPr txBox="1"/>
          <p:nvPr/>
        </p:nvSpPr>
        <p:spPr>
          <a:xfrm>
            <a:off x="6355080" y="3328416"/>
            <a:ext cx="4983480" cy="409522"/>
          </a:xfrm>
          <a:prstGeom prst="rect">
            <a:avLst/>
          </a:prstGeom>
          <a:noFill/>
          <a:ln>
            <a:noFill/>
          </a:ln>
        </p:spPr>
        <p:txBody>
          <a:bodyPr wrap="none" lIns="0" rIns="0" tIns="0" bIns="0" anchor="ctr"/>
          <a:lstStyle/>
          <a:p>
            <a:pPr algn="l"/>
            <a:r>
              <a:rPr lang="en-US" sz="2271">
                <a:solidFill>
                  <a:srgbClr val="17232C"/>
                </a:solidFill>
                <a:latin typeface="Arial"/>
              </a:rPr>
              <a:t>Customers need a rough estimate.</a:t>
            </a:r>
            <a:endParaRPr lang="en-US" sz="2271"/>
          </a:p>
        </p:txBody>
      </p:sp>
      <p:sp>
        <p:nvSpPr>
          <p:cNvPr id="10" name="Text 10"/>
          <p:cNvSpPr txBox="1"/>
          <p:nvPr/>
        </p:nvSpPr>
        <p:spPr>
          <a:xfrm>
            <a:off x="6355080" y="3776472"/>
            <a:ext cx="4983480" cy="385433"/>
          </a:xfrm>
          <a:prstGeom prst="rect">
            <a:avLst/>
          </a:prstGeom>
          <a:noFill/>
          <a:ln>
            <a:noFill/>
          </a:ln>
        </p:spPr>
        <p:txBody>
          <a:bodyPr wrap="none" lIns="0" rIns="0" tIns="0" bIns="0" anchor="ctr"/>
          <a:lstStyle/>
          <a:p>
            <a:pPr algn="l"/>
            <a:r>
              <a:rPr lang="en-US" sz="2137">
                <a:solidFill>
                  <a:srgbClr val="17232C"/>
                </a:solidFill>
                <a:latin typeface="Arial"/>
              </a:rPr>
              <a:t>Use only the price list I provide.</a:t>
            </a:r>
            <a:endParaRPr lang="en-US" sz="2137"/>
          </a:p>
        </p:txBody>
      </p:sp>
      <p:sp>
        <p:nvSpPr>
          <p:cNvPr id="11" name="Text 11"/>
          <p:cNvSpPr txBox="1"/>
          <p:nvPr/>
        </p:nvSpPr>
        <p:spPr>
          <a:xfrm>
            <a:off x="6355080" y="4224528"/>
            <a:ext cx="4983480" cy="409522"/>
          </a:xfrm>
          <a:prstGeom prst="rect">
            <a:avLst/>
          </a:prstGeom>
          <a:noFill/>
          <a:ln>
            <a:noFill/>
          </a:ln>
        </p:spPr>
        <p:txBody>
          <a:bodyPr wrap="none" lIns="0" rIns="0" tIns="0" bIns="0" anchor="ctr"/>
          <a:lstStyle/>
          <a:p>
            <a:pPr algn="l"/>
            <a:r>
              <a:rPr lang="en-US" sz="2271">
                <a:solidFill>
                  <a:srgbClr val="17232C"/>
                </a:solidFill>
                <a:latin typeface="Arial"/>
              </a:rPr>
              <a:t>Label the result as an estimate.</a:t>
            </a:r>
            <a:endParaRPr lang="en-US" sz="2271"/>
          </a:p>
        </p:txBody>
      </p:sp>
      <p:sp>
        <p:nvSpPr>
          <p:cNvPr id="12" name="Text 12"/>
          <p:cNvSpPr txBox="1"/>
          <p:nvPr/>
        </p:nvSpPr>
        <p:spPr>
          <a:xfrm>
            <a:off x="6355080" y="4672584"/>
            <a:ext cx="4983480" cy="397112"/>
          </a:xfrm>
          <a:prstGeom prst="rect">
            <a:avLst/>
          </a:prstGeom>
          <a:noFill/>
          <a:ln>
            <a:noFill/>
          </a:ln>
        </p:spPr>
        <p:txBody>
          <a:bodyPr wrap="none" lIns="0" rIns="0" tIns="0" bIns="0" anchor="ctr"/>
          <a:lstStyle/>
          <a:p>
            <a:pPr algn="l"/>
            <a:r>
              <a:rPr lang="en-US" sz="2202">
                <a:solidFill>
                  <a:srgbClr val="17232C"/>
                </a:solidFill>
                <a:latin typeface="Arial"/>
              </a:rPr>
              <a:t>Add a “Request a booking” button.</a:t>
            </a:r>
            <a:endParaRPr lang="en-US" sz="2202"/>
          </a:p>
        </p:txBody>
      </p:sp>
      <p:sp>
        <p:nvSpPr>
          <p:cNvPr id="13" name="Text 13"/>
          <p:cNvSpPr txBox="1"/>
          <p:nvPr/>
        </p:nvSpPr>
        <p:spPr>
          <a:xfrm>
            <a:off x="6355080" y="5120640"/>
            <a:ext cx="4983480" cy="414782"/>
          </a:xfrm>
          <a:prstGeom prst="rect">
            <a:avLst/>
          </a:prstGeom>
          <a:noFill/>
          <a:ln>
            <a:noFill/>
          </a:ln>
        </p:spPr>
        <p:txBody>
          <a:bodyPr wrap="none" lIns="0" rIns="0" tIns="0" bIns="0" anchor="ctr"/>
          <a:lstStyle/>
          <a:p>
            <a:pPr algn="l"/>
            <a:r>
              <a:rPr lang="en-US" sz="2300">
                <a:solidFill>
                  <a:srgbClr val="17232C"/>
                </a:solidFill>
                <a:latin typeface="Arial"/>
              </a:rPr>
              <a:t>Ask me if a price is missing.</a:t>
            </a:r>
            <a:endParaRPr lang="en-US" sz="2300"/>
          </a:p>
        </p:txBody>
      </p:sp>
      <p:sp>
        <p:nvSpPr>
          <p:cNvPr id="14" name="Text 14"/>
          <p:cNvSpPr txBox="1"/>
          <p:nvPr/>
        </p:nvSpPr>
        <p:spPr>
          <a:xfrm>
            <a:off x="822960" y="6035040"/>
            <a:ext cx="10607040" cy="414782"/>
          </a:xfrm>
          <a:prstGeom prst="rect">
            <a:avLst/>
          </a:prstGeom>
          <a:noFill/>
          <a:ln>
            <a:noFill/>
          </a:ln>
        </p:spPr>
        <p:txBody>
          <a:bodyPr wrap="none" lIns="0" rIns="0" tIns="0" bIns="0" anchor="ctr"/>
          <a:lstStyle/>
          <a:p>
            <a:pPr algn="l"/>
            <a:r>
              <a:rPr lang="en-US" sz="2300" b="1">
                <a:solidFill>
                  <a:srgbClr val="326F60"/>
                </a:solidFill>
                <a:latin typeface="Arial"/>
              </a:rPr>
              <a:t>Right context = audience + goal + relevant facts + constraints.</a:t>
            </a:r>
            <a:endParaRPr lang="en-US" sz="2300"/>
          </a:p>
        </p:txBody>
      </p:sp>
      <p:sp>
        <p:nvSpPr>
          <p:cNvPr id="15" name="Text 15"/>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30</a:t>
            </a:r>
            <a:endParaRPr lang="en-US" sz="10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11A2D"/>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10607040" cy="292608"/>
          </a:xfrm>
          <a:prstGeom prst="rect">
            <a:avLst/>
          </a:prstGeom>
          <a:noFill/>
          <a:ln>
            <a:noFill/>
          </a:ln>
        </p:spPr>
        <p:txBody>
          <a:bodyPr wrap="none" lIns="0" rIns="0" tIns="0" bIns="0" anchor="ctr"/>
          <a:lstStyle/>
          <a:p>
            <a:pPr algn="l"/>
            <a:r>
              <a:rPr lang="en-US" sz="1300" b="1">
                <a:solidFill>
                  <a:srgbClr val="D5F36A"/>
                </a:solidFill>
                <a:latin typeface="Arial"/>
              </a:rPr>
              <a:t>THREE WAYS TO USE A MODEL</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2500" b="1">
                <a:solidFill>
                  <a:srgbClr val="FFFFFF"/>
                </a:solidFill>
                <a:latin typeface="Arial"/>
              </a:rPr>
              <a:t>Cloud can be rented by the task. Local can run on your hardware.</a:t>
            </a:r>
            <a:endParaRPr lang="en-US" sz="25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AAB4C6"/>
                </a:solidFill>
                <a:latin typeface="Arial"/>
              </a:rPr>
              <a:t>Conceptual comparison; products and model licenses differ.</a:t>
            </a:r>
            <a:endParaRPr lang="en-US" sz="800"/>
          </a:p>
        </p:txBody>
      </p:sp>
      <p:sp>
        <p:nvSpPr>
          <p:cNvPr id="5" name="Rule 5"/>
          <p:cNvSpPr/>
          <p:nvPr/>
        </p:nvSpPr>
        <p:spPr>
          <a:xfrm>
            <a:off x="1207008" y="1929384"/>
            <a:ext cx="0" cy="3346704"/>
          </a:xfrm>
          <a:prstGeom prst="line">
            <a:avLst/>
          </a:prstGeom>
          <a:ln w="38100">
            <a:solidFill>
              <a:srgbClr val="D5F36A"/>
            </a:solidFill>
          </a:ln>
        </p:spPr>
      </p:sp>
      <p:sp>
        <p:nvSpPr>
          <p:cNvPr id="6" name="Field 6"/>
          <p:cNvSpPr/>
          <p:nvPr/>
        </p:nvSpPr>
        <p:spPr>
          <a:xfrm>
            <a:off x="1097280" y="1965960"/>
            <a:ext cx="219456" cy="219456"/>
          </a:xfrm>
          <a:prstGeom prst="roundRect">
            <a:avLst/>
          </a:prstGeom>
          <a:solidFill>
            <a:srgbClr val="D5F36A"/>
          </a:solidFill>
          <a:ln>
            <a:noFill/>
          </a:ln>
        </p:spPr>
      </p:sp>
      <p:sp>
        <p:nvSpPr>
          <p:cNvPr id="7" name="Text 7"/>
          <p:cNvSpPr txBox="1"/>
          <p:nvPr/>
        </p:nvSpPr>
        <p:spPr>
          <a:xfrm>
            <a:off x="1591056" y="1947672"/>
            <a:ext cx="7818120" cy="360680"/>
          </a:xfrm>
          <a:prstGeom prst="rect">
            <a:avLst/>
          </a:prstGeom>
          <a:noFill/>
          <a:ln>
            <a:noFill/>
          </a:ln>
        </p:spPr>
        <p:txBody>
          <a:bodyPr wrap="none" lIns="0" rIns="0" tIns="0" bIns="0" anchor="ctr"/>
          <a:lstStyle/>
          <a:p>
            <a:pPr algn="l"/>
            <a:r>
              <a:rPr lang="en-US" sz="2000" b="1">
                <a:solidFill>
                  <a:srgbClr val="D5F36A"/>
                </a:solidFill>
                <a:latin typeface="Arial"/>
              </a:rPr>
              <a:t>APP · READY TO USE</a:t>
            </a:r>
            <a:endParaRPr lang="en-US" sz="2000"/>
          </a:p>
        </p:txBody>
      </p:sp>
      <p:sp>
        <p:nvSpPr>
          <p:cNvPr id="8" name="Field 8"/>
          <p:cNvSpPr/>
          <p:nvPr/>
        </p:nvSpPr>
        <p:spPr>
          <a:xfrm>
            <a:off x="1097280" y="3525012"/>
            <a:ext cx="219456" cy="219456"/>
          </a:xfrm>
          <a:prstGeom prst="roundRect">
            <a:avLst/>
          </a:prstGeom>
          <a:solidFill>
            <a:srgbClr val="8EDCFF"/>
          </a:solidFill>
          <a:ln>
            <a:noFill/>
          </a:ln>
        </p:spPr>
      </p:sp>
      <p:sp>
        <p:nvSpPr>
          <p:cNvPr id="9" name="Text 9"/>
          <p:cNvSpPr txBox="1"/>
          <p:nvPr/>
        </p:nvSpPr>
        <p:spPr>
          <a:xfrm>
            <a:off x="2121408" y="3506724"/>
            <a:ext cx="7818120" cy="360680"/>
          </a:xfrm>
          <a:prstGeom prst="rect">
            <a:avLst/>
          </a:prstGeom>
          <a:noFill/>
          <a:ln>
            <a:noFill/>
          </a:ln>
        </p:spPr>
        <p:txBody>
          <a:bodyPr wrap="none" lIns="0" rIns="0" tIns="0" bIns="0" anchor="ctr"/>
          <a:lstStyle/>
          <a:p>
            <a:pPr algn="l"/>
            <a:r>
              <a:rPr lang="en-US" sz="2000" b="1">
                <a:solidFill>
                  <a:srgbClr val="8EDCFF"/>
                </a:solidFill>
                <a:latin typeface="Arial"/>
              </a:rPr>
              <a:t>API · PAY PER CALL</a:t>
            </a:r>
            <a:endParaRPr lang="en-US" sz="2000"/>
          </a:p>
        </p:txBody>
      </p:sp>
      <p:sp>
        <p:nvSpPr>
          <p:cNvPr id="10" name="Field 10"/>
          <p:cNvSpPr/>
          <p:nvPr/>
        </p:nvSpPr>
        <p:spPr>
          <a:xfrm>
            <a:off x="1097280" y="5084064"/>
            <a:ext cx="219456" cy="219456"/>
          </a:xfrm>
          <a:prstGeom prst="roundRect">
            <a:avLst/>
          </a:prstGeom>
          <a:solidFill>
            <a:srgbClr val="FFFFFF"/>
          </a:solidFill>
          <a:ln>
            <a:noFill/>
          </a:ln>
        </p:spPr>
      </p:sp>
      <p:sp>
        <p:nvSpPr>
          <p:cNvPr id="11" name="Text 11"/>
          <p:cNvSpPr txBox="1"/>
          <p:nvPr/>
        </p:nvSpPr>
        <p:spPr>
          <a:xfrm>
            <a:off x="1591056" y="5065776"/>
            <a:ext cx="7818120" cy="360680"/>
          </a:xfrm>
          <a:prstGeom prst="rect">
            <a:avLst/>
          </a:prstGeom>
          <a:noFill/>
          <a:ln>
            <a:noFill/>
          </a:ln>
        </p:spPr>
        <p:txBody>
          <a:bodyPr wrap="none" lIns="0" rIns="0" tIns="0" bIns="0" anchor="ctr"/>
          <a:lstStyle/>
          <a:p>
            <a:pPr algn="l"/>
            <a:r>
              <a:rPr lang="en-US" sz="2000" b="1">
                <a:solidFill>
                  <a:srgbClr val="FFFFFF"/>
                </a:solidFill>
                <a:latin typeface="Arial"/>
              </a:rPr>
              <a:t>LOCAL · RUN THE MODEL</a:t>
            </a:r>
            <a:endParaRPr lang="en-US" sz="2000"/>
          </a:p>
        </p:txBody>
      </p:sp>
      <p:pic>
        <p:nvPicPr>
          <p:cNvPr id="12" name="Image 12"/>
          <p:cNvPicPr>
            <a:picLocks noChangeAspect="1"/>
          </p:cNvPicPr>
          <p:nvPr/>
        </p:nvPicPr>
        <p:blipFill>
          <a:blip r:embed="rId2"/>
          <a:stretch>
            <a:fillRect/>
          </a:stretch>
        </p:blipFill>
        <p:spPr>
          <a:xfrm>
            <a:off x="9299448" y="1883664"/>
            <a:ext cx="1984248" cy="3621024"/>
          </a:xfrm>
          <a:prstGeom prst="rect">
            <a:avLst/>
          </a:prstGeom>
        </p:spPr>
      </p:pic>
      <p:sp>
        <p:nvSpPr>
          <p:cNvPr id="13" name="Text 13"/>
          <p:cNvSpPr txBox="1"/>
          <p:nvPr/>
        </p:nvSpPr>
        <p:spPr>
          <a:xfrm>
            <a:off x="1581912" y="5696712"/>
            <a:ext cx="9692640" cy="306578"/>
          </a:xfrm>
          <a:prstGeom prst="rect">
            <a:avLst/>
          </a:prstGeom>
          <a:noFill/>
          <a:ln>
            <a:noFill/>
          </a:ln>
        </p:spPr>
        <p:txBody>
          <a:bodyPr wrap="none" lIns="0" rIns="0" tIns="0" bIns="0" anchor="ctr"/>
          <a:lstStyle/>
          <a:p>
            <a:pPr algn="l"/>
            <a:r>
              <a:rPr lang="en-US" sz="1700" b="1">
                <a:solidFill>
                  <a:srgbClr val="FFFFFF"/>
                </a:solidFill>
                <a:latin typeface="Arial"/>
              </a:rPr>
              <a:t>Where should inference happen?</a:t>
            </a:r>
            <a:endParaRPr lang="en-US" sz="1700"/>
          </a:p>
        </p:txBody>
      </p:sp>
      <p:sp>
        <p:nvSpPr>
          <p:cNvPr id="14" name="Text 14"/>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31</a:t>
            </a:r>
            <a:endParaRPr lang="en-US" sz="10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OPEN MODELS AND LOCAL AI</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Open models: choose the task, then the size</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03120"/>
            <a:ext cx="5897880" cy="3319272"/>
          </a:xfrm>
          <a:prstGeom prst="rect">
            <a:avLst/>
          </a:prstGeom>
        </p:spPr>
      </p:pic>
      <p:sp>
        <p:nvSpPr>
          <p:cNvPr id="6" name="Text 6"/>
          <p:cNvSpPr txBox="1"/>
          <p:nvPr/>
        </p:nvSpPr>
        <p:spPr>
          <a:xfrm>
            <a:off x="7040880" y="2286000"/>
            <a:ext cx="4343400" cy="450850"/>
          </a:xfrm>
          <a:prstGeom prst="rect">
            <a:avLst/>
          </a:prstGeom>
          <a:noFill/>
          <a:ln>
            <a:noFill/>
          </a:ln>
        </p:spPr>
        <p:txBody>
          <a:bodyPr wrap="none" lIns="0" rIns="0" tIns="0" bIns="0" anchor="ctr"/>
          <a:lstStyle/>
          <a:p>
            <a:pPr algn="l"/>
            <a:r>
              <a:rPr lang="en-US" sz="2500" b="1">
                <a:solidFill>
                  <a:srgbClr val="326F60"/>
                </a:solidFill>
                <a:latin typeface="Arial"/>
              </a:rPr>
              <a:t>Start with the model card</a:t>
            </a:r>
            <a:endParaRPr lang="en-US" sz="2500"/>
          </a:p>
        </p:txBody>
      </p:sp>
      <p:sp>
        <p:nvSpPr>
          <p:cNvPr id="7" name="Text 7"/>
          <p:cNvSpPr txBox="1"/>
          <p:nvPr/>
        </p:nvSpPr>
        <p:spPr>
          <a:xfrm>
            <a:off x="7040880" y="2724912"/>
            <a:ext cx="4343400" cy="326330"/>
          </a:xfrm>
          <a:prstGeom prst="rect">
            <a:avLst/>
          </a:prstGeom>
          <a:noFill/>
          <a:ln>
            <a:noFill/>
          </a:ln>
        </p:spPr>
        <p:txBody>
          <a:bodyPr wrap="none" lIns="0" rIns="0" tIns="0" bIns="0" anchor="ctr"/>
          <a:lstStyle/>
          <a:p>
            <a:pPr algn="l"/>
            <a:r>
              <a:rPr lang="en-US" sz="1810">
                <a:solidFill>
                  <a:srgbClr val="17232C"/>
                </a:solidFill>
                <a:latin typeface="Arial"/>
              </a:rPr>
              <a:t>Task, language, licence and format.</a:t>
            </a:r>
            <a:endParaRPr lang="en-US" sz="1810"/>
          </a:p>
        </p:txBody>
      </p:sp>
      <p:sp>
        <p:nvSpPr>
          <p:cNvPr id="8" name="Text 8"/>
          <p:cNvSpPr txBox="1"/>
          <p:nvPr/>
        </p:nvSpPr>
        <p:spPr>
          <a:xfrm>
            <a:off x="7040880" y="3355848"/>
            <a:ext cx="4343400" cy="450850"/>
          </a:xfrm>
          <a:prstGeom prst="rect">
            <a:avLst/>
          </a:prstGeom>
          <a:noFill/>
          <a:ln>
            <a:noFill/>
          </a:ln>
        </p:spPr>
        <p:txBody>
          <a:bodyPr wrap="none" lIns="0" rIns="0" tIns="0" bIns="0" anchor="ctr"/>
          <a:lstStyle/>
          <a:p>
            <a:pPr algn="l"/>
            <a:r>
              <a:rPr lang="en-US" sz="2500" b="1">
                <a:solidFill>
                  <a:srgbClr val="326F60"/>
                </a:solidFill>
                <a:latin typeface="Arial"/>
              </a:rPr>
              <a:t>Check available weights</a:t>
            </a:r>
            <a:endParaRPr lang="en-US" sz="2500"/>
          </a:p>
        </p:txBody>
      </p:sp>
      <p:sp>
        <p:nvSpPr>
          <p:cNvPr id="9" name="Text 9"/>
          <p:cNvSpPr txBox="1"/>
          <p:nvPr/>
        </p:nvSpPr>
        <p:spPr>
          <a:xfrm>
            <a:off x="7040880" y="3794760"/>
            <a:ext cx="4343400" cy="308690"/>
          </a:xfrm>
          <a:prstGeom prst="rect">
            <a:avLst/>
          </a:prstGeom>
          <a:noFill/>
          <a:ln>
            <a:noFill/>
          </a:ln>
        </p:spPr>
        <p:txBody>
          <a:bodyPr wrap="none" lIns="0" rIns="0" tIns="0" bIns="0" anchor="ctr"/>
          <a:lstStyle/>
          <a:p>
            <a:pPr algn="l"/>
            <a:r>
              <a:rPr lang="en-US" sz="1712">
                <a:solidFill>
                  <a:srgbClr val="17232C"/>
                </a:solidFill>
                <a:latin typeface="Arial"/>
              </a:rPr>
              <a:t>Can your chosen app run this version?</a:t>
            </a:r>
            <a:endParaRPr lang="en-US" sz="1712"/>
          </a:p>
        </p:txBody>
      </p:sp>
      <p:sp>
        <p:nvSpPr>
          <p:cNvPr id="10" name="Text 10"/>
          <p:cNvSpPr txBox="1"/>
          <p:nvPr/>
        </p:nvSpPr>
        <p:spPr>
          <a:xfrm>
            <a:off x="7040880" y="4425696"/>
            <a:ext cx="4343400" cy="450850"/>
          </a:xfrm>
          <a:prstGeom prst="rect">
            <a:avLst/>
          </a:prstGeom>
          <a:noFill/>
          <a:ln>
            <a:noFill/>
          </a:ln>
        </p:spPr>
        <p:txBody>
          <a:bodyPr wrap="none" lIns="0" rIns="0" tIns="0" bIns="0" anchor="ctr"/>
          <a:lstStyle/>
          <a:p>
            <a:pPr algn="l"/>
            <a:r>
              <a:rPr lang="en-US" sz="2500" b="1">
                <a:solidFill>
                  <a:srgbClr val="326F60"/>
                </a:solidFill>
                <a:latin typeface="Arial"/>
              </a:rPr>
              <a:t>Benchmark your shortlist</a:t>
            </a:r>
            <a:endParaRPr lang="en-US" sz="2500"/>
          </a:p>
        </p:txBody>
      </p:sp>
      <p:sp>
        <p:nvSpPr>
          <p:cNvPr id="11" name="Text 11"/>
          <p:cNvSpPr txBox="1"/>
          <p:nvPr/>
        </p:nvSpPr>
        <p:spPr>
          <a:xfrm>
            <a:off x="7040880" y="4864608"/>
            <a:ext cx="4343400" cy="308690"/>
          </a:xfrm>
          <a:prstGeom prst="rect">
            <a:avLst/>
          </a:prstGeom>
          <a:noFill/>
          <a:ln>
            <a:noFill/>
          </a:ln>
        </p:spPr>
        <p:txBody>
          <a:bodyPr wrap="none" lIns="0" rIns="0" tIns="0" bIns="0" anchor="ctr"/>
          <a:lstStyle/>
          <a:p>
            <a:pPr algn="l"/>
            <a:r>
              <a:rPr lang="en-US" sz="1712">
                <a:solidFill>
                  <a:srgbClr val="17232C"/>
                </a:solidFill>
                <a:latin typeface="Arial"/>
              </a:rPr>
              <a:t>Choose the smallest model that works.</a:t>
            </a:r>
            <a:endParaRPr lang="en-US" sz="1712"/>
          </a:p>
        </p:txBody>
      </p:sp>
      <p:sp>
        <p:nvSpPr>
          <p:cNvPr id="12" name="Text 1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32</a:t>
            </a:r>
            <a:endParaRPr lang="en-US" sz="10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MODEL ACCESS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184" b="1">
                <a:solidFill>
                  <a:srgbClr val="17232C"/>
                </a:solidFill>
                <a:latin typeface="Arial"/>
              </a:rPr>
              <a:t>Open weights, cloud and API are different choices</a:t>
            </a:r>
            <a:endParaRPr lang="en-US" sz="3184"/>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03120"/>
            <a:ext cx="5897880" cy="3319272"/>
          </a:xfrm>
          <a:prstGeom prst="rect">
            <a:avLst/>
          </a:prstGeom>
        </p:spPr>
      </p:pic>
      <p:sp>
        <p:nvSpPr>
          <p:cNvPr id="6" name="Text 6"/>
          <p:cNvSpPr txBox="1"/>
          <p:nvPr/>
        </p:nvSpPr>
        <p:spPr>
          <a:xfrm>
            <a:off x="6995160" y="2148840"/>
            <a:ext cx="4434840" cy="414782"/>
          </a:xfrm>
          <a:prstGeom prst="rect">
            <a:avLst/>
          </a:prstGeom>
          <a:noFill/>
          <a:ln>
            <a:noFill/>
          </a:ln>
        </p:spPr>
        <p:txBody>
          <a:bodyPr wrap="none" lIns="0" rIns="0" tIns="0" bIns="0" anchor="ctr"/>
          <a:lstStyle/>
          <a:p>
            <a:pPr algn="l"/>
            <a:r>
              <a:rPr lang="en-US" sz="2300">
                <a:solidFill>
                  <a:srgbClr val="17232C"/>
                </a:solidFill>
                <a:latin typeface="Arial"/>
              </a:rPr>
              <a:t>Weights / licence</a:t>
            </a:r>
            <a:endParaRPr lang="en-US" sz="2300"/>
          </a:p>
        </p:txBody>
      </p:sp>
      <p:sp>
        <p:nvSpPr>
          <p:cNvPr id="7" name="Text 7"/>
          <p:cNvSpPr txBox="1"/>
          <p:nvPr/>
        </p:nvSpPr>
        <p:spPr>
          <a:xfrm>
            <a:off x="6995160" y="2688336"/>
            <a:ext cx="4434840" cy="414782"/>
          </a:xfrm>
          <a:prstGeom prst="rect">
            <a:avLst/>
          </a:prstGeom>
          <a:noFill/>
          <a:ln>
            <a:noFill/>
          </a:ln>
        </p:spPr>
        <p:txBody>
          <a:bodyPr wrap="none" lIns="0" rIns="0" tIns="0" bIns="0" anchor="ctr"/>
          <a:lstStyle/>
          <a:p>
            <a:pPr algn="l"/>
            <a:r>
              <a:rPr lang="en-US" sz="2300">
                <a:solidFill>
                  <a:srgbClr val="17232C"/>
                </a:solidFill>
                <a:latin typeface="Arial"/>
              </a:rPr>
              <a:t>Can you download and use it?</a:t>
            </a:r>
            <a:endParaRPr lang="en-US" sz="2300"/>
          </a:p>
        </p:txBody>
      </p:sp>
      <p:sp>
        <p:nvSpPr>
          <p:cNvPr id="8" name="Text 8"/>
          <p:cNvSpPr txBox="1"/>
          <p:nvPr/>
        </p:nvSpPr>
        <p:spPr>
          <a:xfrm>
            <a:off x="6995160" y="3227832"/>
            <a:ext cx="4434840" cy="414782"/>
          </a:xfrm>
          <a:prstGeom prst="rect">
            <a:avLst/>
          </a:prstGeom>
          <a:noFill/>
          <a:ln>
            <a:noFill/>
          </a:ln>
        </p:spPr>
        <p:txBody>
          <a:bodyPr wrap="none" lIns="0" rIns="0" tIns="0" bIns="0" anchor="ctr"/>
          <a:lstStyle/>
          <a:p>
            <a:pPr algn="l"/>
            <a:r>
              <a:rPr lang="en-US" sz="2300">
                <a:solidFill>
                  <a:srgbClr val="17232C"/>
                </a:solidFill>
                <a:latin typeface="Arial"/>
              </a:rPr>
              <a:t>Hosting</a:t>
            </a:r>
            <a:endParaRPr lang="en-US" sz="2300"/>
          </a:p>
        </p:txBody>
      </p:sp>
      <p:sp>
        <p:nvSpPr>
          <p:cNvPr id="9" name="Text 9"/>
          <p:cNvSpPr txBox="1"/>
          <p:nvPr/>
        </p:nvSpPr>
        <p:spPr>
          <a:xfrm>
            <a:off x="6995160" y="3767328"/>
            <a:ext cx="4434840" cy="364437"/>
          </a:xfrm>
          <a:prstGeom prst="rect">
            <a:avLst/>
          </a:prstGeom>
          <a:noFill/>
          <a:ln>
            <a:noFill/>
          </a:ln>
        </p:spPr>
        <p:txBody>
          <a:bodyPr wrap="none" lIns="0" rIns="0" tIns="0" bIns="0" anchor="ctr"/>
          <a:lstStyle/>
          <a:p>
            <a:pPr algn="l"/>
            <a:r>
              <a:rPr lang="en-US" sz="2021">
                <a:solidFill>
                  <a:srgbClr val="17232C"/>
                </a:solidFill>
                <a:latin typeface="Arial"/>
              </a:rPr>
              <a:t>Your machine or a cloud service?</a:t>
            </a:r>
            <a:endParaRPr lang="en-US" sz="2021"/>
          </a:p>
        </p:txBody>
      </p:sp>
      <p:sp>
        <p:nvSpPr>
          <p:cNvPr id="10" name="Text 10"/>
          <p:cNvSpPr txBox="1"/>
          <p:nvPr/>
        </p:nvSpPr>
        <p:spPr>
          <a:xfrm>
            <a:off x="6995160" y="4306824"/>
            <a:ext cx="4434840" cy="414782"/>
          </a:xfrm>
          <a:prstGeom prst="rect">
            <a:avLst/>
          </a:prstGeom>
          <a:noFill/>
          <a:ln>
            <a:noFill/>
          </a:ln>
        </p:spPr>
        <p:txBody>
          <a:bodyPr wrap="none" lIns="0" rIns="0" tIns="0" bIns="0" anchor="ctr"/>
          <a:lstStyle/>
          <a:p>
            <a:pPr algn="l"/>
            <a:r>
              <a:rPr lang="en-US" sz="2300">
                <a:solidFill>
                  <a:srgbClr val="17232C"/>
                </a:solidFill>
                <a:latin typeface="Arial"/>
              </a:rPr>
              <a:t>Interface</a:t>
            </a:r>
            <a:endParaRPr lang="en-US" sz="2300"/>
          </a:p>
        </p:txBody>
      </p:sp>
      <p:sp>
        <p:nvSpPr>
          <p:cNvPr id="11" name="Text 11"/>
          <p:cNvSpPr txBox="1"/>
          <p:nvPr/>
        </p:nvSpPr>
        <p:spPr>
          <a:xfrm>
            <a:off x="6995160" y="4846320"/>
            <a:ext cx="4434840" cy="364437"/>
          </a:xfrm>
          <a:prstGeom prst="rect">
            <a:avLst/>
          </a:prstGeom>
          <a:noFill/>
          <a:ln>
            <a:noFill/>
          </a:ln>
        </p:spPr>
        <p:txBody>
          <a:bodyPr wrap="none" lIns="0" rIns="0" tIns="0" bIns="0" anchor="ctr"/>
          <a:lstStyle/>
          <a:p>
            <a:pPr algn="l"/>
            <a:r>
              <a:rPr lang="en-US" sz="2021">
                <a:solidFill>
                  <a:srgbClr val="17232C"/>
                </a:solidFill>
                <a:latin typeface="Arial"/>
              </a:rPr>
              <a:t>An app or your software via API?</a:t>
            </a:r>
            <a:endParaRPr lang="en-US" sz="2021"/>
          </a:p>
        </p:txBody>
      </p:sp>
      <p:sp>
        <p:nvSpPr>
          <p:cNvPr id="12" name="Text 12"/>
          <p:cNvSpPr txBox="1"/>
          <p:nvPr/>
        </p:nvSpPr>
        <p:spPr>
          <a:xfrm>
            <a:off x="822960" y="5897880"/>
            <a:ext cx="10607040" cy="414782"/>
          </a:xfrm>
          <a:prstGeom prst="rect">
            <a:avLst/>
          </a:prstGeom>
          <a:noFill/>
          <a:ln>
            <a:noFill/>
          </a:ln>
        </p:spPr>
        <p:txBody>
          <a:bodyPr wrap="none" lIns="0" rIns="0" tIns="0" bIns="0" anchor="ctr"/>
          <a:lstStyle/>
          <a:p>
            <a:pPr algn="l"/>
            <a:r>
              <a:rPr lang="en-US" sz="2300" b="1">
                <a:solidFill>
                  <a:srgbClr val="326F60"/>
                </a:solidFill>
                <a:latin typeface="Arial"/>
              </a:rPr>
              <a:t>An open-weight model can also run in the cloud behind an API.</a:t>
            </a:r>
            <a:endParaRPr lang="en-US" sz="2300"/>
          </a:p>
        </p:txBody>
      </p:sp>
      <p:sp>
        <p:nvSpPr>
          <p:cNvPr id="13" name="Text 13"/>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33</a:t>
            </a:r>
            <a:endParaRPr lang="en-US" sz="10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OPEN MODELS AND LOCAL AI</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More parameters usually need more memory</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48840"/>
            <a:ext cx="5166360" cy="2907792"/>
          </a:xfrm>
          <a:prstGeom prst="rect">
            <a:avLst/>
          </a:prstGeom>
        </p:spPr>
      </p:pic>
      <p:sp>
        <p:nvSpPr>
          <p:cNvPr id="6" name="Text 6"/>
          <p:cNvSpPr txBox="1"/>
          <p:nvPr/>
        </p:nvSpPr>
        <p:spPr>
          <a:xfrm>
            <a:off x="6400800" y="2194560"/>
            <a:ext cx="1508760" cy="360680"/>
          </a:xfrm>
          <a:prstGeom prst="rect">
            <a:avLst/>
          </a:prstGeom>
          <a:noFill/>
          <a:ln>
            <a:noFill/>
          </a:ln>
        </p:spPr>
        <p:txBody>
          <a:bodyPr wrap="none" lIns="0" rIns="0" tIns="0" bIns="0" anchor="ctr"/>
          <a:lstStyle/>
          <a:p>
            <a:pPr algn="l"/>
            <a:r>
              <a:rPr lang="en-US" sz="2000" b="1">
                <a:solidFill>
                  <a:srgbClr val="326F60"/>
                </a:solidFill>
                <a:latin typeface="Arial"/>
              </a:rPr>
              <a:t>Parameters</a:t>
            </a:r>
            <a:endParaRPr lang="en-US" sz="2000"/>
          </a:p>
        </p:txBody>
      </p:sp>
      <p:sp>
        <p:nvSpPr>
          <p:cNvPr id="7" name="Text 7"/>
          <p:cNvSpPr txBox="1"/>
          <p:nvPr/>
        </p:nvSpPr>
        <p:spPr>
          <a:xfrm>
            <a:off x="8092440" y="2194560"/>
            <a:ext cx="1508760" cy="360680"/>
          </a:xfrm>
          <a:prstGeom prst="rect">
            <a:avLst/>
          </a:prstGeom>
          <a:noFill/>
          <a:ln>
            <a:noFill/>
          </a:ln>
        </p:spPr>
        <p:txBody>
          <a:bodyPr wrap="none" lIns="0" rIns="0" tIns="0" bIns="0" anchor="ctr"/>
          <a:lstStyle/>
          <a:p>
            <a:pPr algn="l"/>
            <a:r>
              <a:rPr lang="en-US" sz="2000" b="1">
                <a:solidFill>
                  <a:srgbClr val="326F60"/>
                </a:solidFill>
                <a:latin typeface="Arial"/>
              </a:rPr>
              <a:t>16-bit</a:t>
            </a:r>
            <a:endParaRPr lang="en-US" sz="2000"/>
          </a:p>
        </p:txBody>
      </p:sp>
      <p:sp>
        <p:nvSpPr>
          <p:cNvPr id="8" name="Text 8"/>
          <p:cNvSpPr txBox="1"/>
          <p:nvPr/>
        </p:nvSpPr>
        <p:spPr>
          <a:xfrm>
            <a:off x="9738360" y="2194560"/>
            <a:ext cx="1508760" cy="360680"/>
          </a:xfrm>
          <a:prstGeom prst="rect">
            <a:avLst/>
          </a:prstGeom>
          <a:noFill/>
          <a:ln>
            <a:noFill/>
          </a:ln>
        </p:spPr>
        <p:txBody>
          <a:bodyPr wrap="none" lIns="0" rIns="0" tIns="0" bIns="0" anchor="ctr"/>
          <a:lstStyle/>
          <a:p>
            <a:pPr algn="l"/>
            <a:r>
              <a:rPr lang="en-US" sz="2000" b="1">
                <a:solidFill>
                  <a:srgbClr val="326F60"/>
                </a:solidFill>
                <a:latin typeface="Arial"/>
              </a:rPr>
              <a:t>4-bit</a:t>
            </a:r>
            <a:endParaRPr lang="en-US" sz="2000"/>
          </a:p>
        </p:txBody>
      </p:sp>
      <p:sp>
        <p:nvSpPr>
          <p:cNvPr id="9" name="Text 9"/>
          <p:cNvSpPr txBox="1"/>
          <p:nvPr/>
        </p:nvSpPr>
        <p:spPr>
          <a:xfrm>
            <a:off x="6400800" y="2852928"/>
            <a:ext cx="1508760" cy="486918"/>
          </a:xfrm>
          <a:prstGeom prst="rect">
            <a:avLst/>
          </a:prstGeom>
          <a:noFill/>
          <a:ln>
            <a:noFill/>
          </a:ln>
        </p:spPr>
        <p:txBody>
          <a:bodyPr wrap="none" lIns="0" rIns="0" tIns="0" bIns="0" anchor="ctr"/>
          <a:lstStyle/>
          <a:p>
            <a:pPr algn="l"/>
            <a:r>
              <a:rPr lang="en-US" sz="2700" b="1">
                <a:solidFill>
                  <a:srgbClr val="17232C"/>
                </a:solidFill>
                <a:latin typeface="Arial"/>
              </a:rPr>
              <a:t>7B</a:t>
            </a:r>
            <a:endParaRPr lang="en-US" sz="2700"/>
          </a:p>
        </p:txBody>
      </p:sp>
      <p:sp>
        <p:nvSpPr>
          <p:cNvPr id="10" name="Text 10"/>
          <p:cNvSpPr txBox="1"/>
          <p:nvPr/>
        </p:nvSpPr>
        <p:spPr>
          <a:xfrm>
            <a:off x="8092440" y="2852928"/>
            <a:ext cx="1508760" cy="486918"/>
          </a:xfrm>
          <a:prstGeom prst="rect">
            <a:avLst/>
          </a:prstGeom>
          <a:noFill/>
          <a:ln>
            <a:noFill/>
          </a:ln>
        </p:spPr>
        <p:txBody>
          <a:bodyPr wrap="none" lIns="0" rIns="0" tIns="0" bIns="0" anchor="ctr"/>
          <a:lstStyle/>
          <a:p>
            <a:pPr algn="l"/>
            <a:r>
              <a:rPr lang="en-US" sz="2700" b="1">
                <a:solidFill>
                  <a:srgbClr val="17232C"/>
                </a:solidFill>
                <a:latin typeface="Arial"/>
              </a:rPr>
              <a:t>14 GB</a:t>
            </a:r>
            <a:endParaRPr lang="en-US" sz="2700"/>
          </a:p>
        </p:txBody>
      </p:sp>
      <p:sp>
        <p:nvSpPr>
          <p:cNvPr id="11" name="Text 11"/>
          <p:cNvSpPr txBox="1"/>
          <p:nvPr/>
        </p:nvSpPr>
        <p:spPr>
          <a:xfrm>
            <a:off x="9738360" y="2852928"/>
            <a:ext cx="1508760" cy="486918"/>
          </a:xfrm>
          <a:prstGeom prst="rect">
            <a:avLst/>
          </a:prstGeom>
          <a:noFill/>
          <a:ln>
            <a:noFill/>
          </a:ln>
        </p:spPr>
        <p:txBody>
          <a:bodyPr wrap="none" lIns="0" rIns="0" tIns="0" bIns="0" anchor="ctr"/>
          <a:lstStyle/>
          <a:p>
            <a:pPr algn="l"/>
            <a:r>
              <a:rPr lang="en-US" sz="2700" b="1">
                <a:solidFill>
                  <a:srgbClr val="17232C"/>
                </a:solidFill>
                <a:latin typeface="Arial"/>
              </a:rPr>
              <a:t>3.5 GB</a:t>
            </a:r>
            <a:endParaRPr lang="en-US" sz="2700"/>
          </a:p>
        </p:txBody>
      </p:sp>
      <p:sp>
        <p:nvSpPr>
          <p:cNvPr id="12" name="Text 12"/>
          <p:cNvSpPr txBox="1"/>
          <p:nvPr/>
        </p:nvSpPr>
        <p:spPr>
          <a:xfrm>
            <a:off x="6400800" y="3575304"/>
            <a:ext cx="1508760" cy="486918"/>
          </a:xfrm>
          <a:prstGeom prst="rect">
            <a:avLst/>
          </a:prstGeom>
          <a:noFill/>
          <a:ln>
            <a:noFill/>
          </a:ln>
        </p:spPr>
        <p:txBody>
          <a:bodyPr wrap="none" lIns="0" rIns="0" tIns="0" bIns="0" anchor="ctr"/>
          <a:lstStyle/>
          <a:p>
            <a:pPr algn="l"/>
            <a:r>
              <a:rPr lang="en-US" sz="2700" b="1">
                <a:solidFill>
                  <a:srgbClr val="17232C"/>
                </a:solidFill>
                <a:latin typeface="Arial"/>
              </a:rPr>
              <a:t>13B</a:t>
            </a:r>
            <a:endParaRPr lang="en-US" sz="2700"/>
          </a:p>
        </p:txBody>
      </p:sp>
      <p:sp>
        <p:nvSpPr>
          <p:cNvPr id="13" name="Text 13"/>
          <p:cNvSpPr txBox="1"/>
          <p:nvPr/>
        </p:nvSpPr>
        <p:spPr>
          <a:xfrm>
            <a:off x="8092440" y="3575304"/>
            <a:ext cx="1508760" cy="486918"/>
          </a:xfrm>
          <a:prstGeom prst="rect">
            <a:avLst/>
          </a:prstGeom>
          <a:noFill/>
          <a:ln>
            <a:noFill/>
          </a:ln>
        </p:spPr>
        <p:txBody>
          <a:bodyPr wrap="none" lIns="0" rIns="0" tIns="0" bIns="0" anchor="ctr"/>
          <a:lstStyle/>
          <a:p>
            <a:pPr algn="l"/>
            <a:r>
              <a:rPr lang="en-US" sz="2700" b="1">
                <a:solidFill>
                  <a:srgbClr val="17232C"/>
                </a:solidFill>
                <a:latin typeface="Arial"/>
              </a:rPr>
              <a:t>26 GB</a:t>
            </a:r>
            <a:endParaRPr lang="en-US" sz="2700"/>
          </a:p>
        </p:txBody>
      </p:sp>
      <p:sp>
        <p:nvSpPr>
          <p:cNvPr id="14" name="Text 14"/>
          <p:cNvSpPr txBox="1"/>
          <p:nvPr/>
        </p:nvSpPr>
        <p:spPr>
          <a:xfrm>
            <a:off x="9738360" y="3575304"/>
            <a:ext cx="1508760" cy="486918"/>
          </a:xfrm>
          <a:prstGeom prst="rect">
            <a:avLst/>
          </a:prstGeom>
          <a:noFill/>
          <a:ln>
            <a:noFill/>
          </a:ln>
        </p:spPr>
        <p:txBody>
          <a:bodyPr wrap="none" lIns="0" rIns="0" tIns="0" bIns="0" anchor="ctr"/>
          <a:lstStyle/>
          <a:p>
            <a:pPr algn="l"/>
            <a:r>
              <a:rPr lang="en-US" sz="2700" b="1">
                <a:solidFill>
                  <a:srgbClr val="17232C"/>
                </a:solidFill>
                <a:latin typeface="Arial"/>
              </a:rPr>
              <a:t>6.5 GB</a:t>
            </a:r>
            <a:endParaRPr lang="en-US" sz="2700"/>
          </a:p>
        </p:txBody>
      </p:sp>
      <p:sp>
        <p:nvSpPr>
          <p:cNvPr id="15" name="Text 15"/>
          <p:cNvSpPr txBox="1"/>
          <p:nvPr/>
        </p:nvSpPr>
        <p:spPr>
          <a:xfrm>
            <a:off x="6400800" y="4297680"/>
            <a:ext cx="1508760" cy="486918"/>
          </a:xfrm>
          <a:prstGeom prst="rect">
            <a:avLst/>
          </a:prstGeom>
          <a:noFill/>
          <a:ln>
            <a:noFill/>
          </a:ln>
        </p:spPr>
        <p:txBody>
          <a:bodyPr wrap="none" lIns="0" rIns="0" tIns="0" bIns="0" anchor="ctr"/>
          <a:lstStyle/>
          <a:p>
            <a:pPr algn="l"/>
            <a:r>
              <a:rPr lang="en-US" sz="2700" b="1">
                <a:solidFill>
                  <a:srgbClr val="17232C"/>
                </a:solidFill>
                <a:latin typeface="Arial"/>
              </a:rPr>
              <a:t>70B</a:t>
            </a:r>
            <a:endParaRPr lang="en-US" sz="2700"/>
          </a:p>
        </p:txBody>
      </p:sp>
      <p:sp>
        <p:nvSpPr>
          <p:cNvPr id="16" name="Text 16"/>
          <p:cNvSpPr txBox="1"/>
          <p:nvPr/>
        </p:nvSpPr>
        <p:spPr>
          <a:xfrm>
            <a:off x="8092440" y="4297680"/>
            <a:ext cx="1508760" cy="486918"/>
          </a:xfrm>
          <a:prstGeom prst="rect">
            <a:avLst/>
          </a:prstGeom>
          <a:noFill/>
          <a:ln>
            <a:noFill/>
          </a:ln>
        </p:spPr>
        <p:txBody>
          <a:bodyPr wrap="none" lIns="0" rIns="0" tIns="0" bIns="0" anchor="ctr"/>
          <a:lstStyle/>
          <a:p>
            <a:pPr algn="l"/>
            <a:r>
              <a:rPr lang="en-US" sz="2700" b="1">
                <a:solidFill>
                  <a:srgbClr val="17232C"/>
                </a:solidFill>
                <a:latin typeface="Arial"/>
              </a:rPr>
              <a:t>140 GB</a:t>
            </a:r>
            <a:endParaRPr lang="en-US" sz="2700"/>
          </a:p>
        </p:txBody>
      </p:sp>
      <p:sp>
        <p:nvSpPr>
          <p:cNvPr id="17" name="Text 17"/>
          <p:cNvSpPr txBox="1"/>
          <p:nvPr/>
        </p:nvSpPr>
        <p:spPr>
          <a:xfrm>
            <a:off x="9738360" y="4297680"/>
            <a:ext cx="1508760" cy="486918"/>
          </a:xfrm>
          <a:prstGeom prst="rect">
            <a:avLst/>
          </a:prstGeom>
          <a:noFill/>
          <a:ln>
            <a:noFill/>
          </a:ln>
        </p:spPr>
        <p:txBody>
          <a:bodyPr wrap="none" lIns="0" rIns="0" tIns="0" bIns="0" anchor="ctr"/>
          <a:lstStyle/>
          <a:p>
            <a:pPr algn="l"/>
            <a:r>
              <a:rPr lang="en-US" sz="2700" b="1">
                <a:solidFill>
                  <a:srgbClr val="17232C"/>
                </a:solidFill>
                <a:latin typeface="Arial"/>
              </a:rPr>
              <a:t>35 GB</a:t>
            </a:r>
            <a:endParaRPr lang="en-US" sz="2700"/>
          </a:p>
        </p:txBody>
      </p:sp>
      <p:sp>
        <p:nvSpPr>
          <p:cNvPr id="18" name="Text 18"/>
          <p:cNvSpPr txBox="1"/>
          <p:nvPr/>
        </p:nvSpPr>
        <p:spPr>
          <a:xfrm>
            <a:off x="822960" y="5431536"/>
            <a:ext cx="10607040" cy="378714"/>
          </a:xfrm>
          <a:prstGeom prst="rect">
            <a:avLst/>
          </a:prstGeom>
          <a:noFill/>
          <a:ln>
            <a:noFill/>
          </a:ln>
        </p:spPr>
        <p:txBody>
          <a:bodyPr wrap="none" lIns="0" rIns="0" tIns="0" bIns="0" anchor="ctr"/>
          <a:lstStyle/>
          <a:p>
            <a:pPr algn="l"/>
            <a:r>
              <a:rPr lang="en-US" sz="2100" b="1">
                <a:solidFill>
                  <a:srgbClr val="326F60"/>
                </a:solidFill>
                <a:latin typeface="Arial"/>
              </a:rPr>
              <a:t>Weights only: approximate decimal GB, before runtime overhead.</a:t>
            </a:r>
            <a:endParaRPr lang="en-US" sz="2100"/>
          </a:p>
        </p:txBody>
      </p:sp>
      <p:sp>
        <p:nvSpPr>
          <p:cNvPr id="19" name="Text 19"/>
          <p:cNvSpPr txBox="1"/>
          <p:nvPr/>
        </p:nvSpPr>
        <p:spPr>
          <a:xfrm>
            <a:off x="822960" y="5897880"/>
            <a:ext cx="10607040" cy="414782"/>
          </a:xfrm>
          <a:prstGeom prst="rect">
            <a:avLst/>
          </a:prstGeom>
          <a:noFill/>
          <a:ln>
            <a:noFill/>
          </a:ln>
        </p:spPr>
        <p:txBody>
          <a:bodyPr wrap="none" lIns="0" rIns="0" tIns="0" bIns="0" anchor="ctr"/>
          <a:lstStyle/>
          <a:p>
            <a:pPr algn="l"/>
            <a:r>
              <a:rPr lang="en-US" sz="2300">
                <a:solidFill>
                  <a:srgbClr val="17232C"/>
                </a:solidFill>
                <a:latin typeface="Arial"/>
              </a:rPr>
              <a:t>Leave memory for context, the app and the operating system.</a:t>
            </a:r>
            <a:endParaRPr lang="en-US" sz="2300"/>
          </a:p>
        </p:txBody>
      </p:sp>
      <p:sp>
        <p:nvSpPr>
          <p:cNvPr id="20" name="Text 2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34</a:t>
            </a:r>
            <a:endParaRPr lang="en-US" sz="10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OPEN MODELS AND LOCAL AI</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467" b="1">
                <a:solidFill>
                  <a:srgbClr val="17232C"/>
                </a:solidFill>
                <a:latin typeface="Arial"/>
              </a:rPr>
              <a:t>Fit the model to the machine you already have</a:t>
            </a:r>
            <a:endParaRPr lang="en-US" sz="3467"/>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103120"/>
            <a:ext cx="5852160" cy="649224"/>
          </a:xfrm>
          <a:prstGeom prst="rect">
            <a:avLst/>
          </a:prstGeom>
          <a:noFill/>
          <a:ln>
            <a:noFill/>
          </a:ln>
        </p:spPr>
        <p:txBody>
          <a:bodyPr wrap="none" lIns="0" rIns="0" tIns="0" bIns="0" anchor="ctr"/>
          <a:lstStyle/>
          <a:p>
            <a:pPr algn="l"/>
            <a:r>
              <a:rPr lang="en-US" sz="3600" b="1">
                <a:solidFill>
                  <a:srgbClr val="326F60"/>
                </a:solidFill>
                <a:latin typeface="Arial"/>
              </a:rPr>
              <a:t>CanIRun.ai</a:t>
            </a:r>
            <a:endParaRPr lang="en-US" sz="3600"/>
          </a:p>
        </p:txBody>
      </p:sp>
      <p:sp>
        <p:nvSpPr>
          <p:cNvPr id="6" name="Text 6"/>
          <p:cNvSpPr txBox="1"/>
          <p:nvPr/>
        </p:nvSpPr>
        <p:spPr>
          <a:xfrm>
            <a:off x="822960" y="3017520"/>
            <a:ext cx="6675120" cy="468884"/>
          </a:xfrm>
          <a:prstGeom prst="rect">
            <a:avLst/>
          </a:prstGeom>
          <a:noFill/>
          <a:ln>
            <a:noFill/>
          </a:ln>
        </p:spPr>
        <p:txBody>
          <a:bodyPr wrap="none" lIns="0" rIns="0" tIns="0" bIns="0" anchor="ctr"/>
          <a:lstStyle/>
          <a:p>
            <a:pPr algn="l"/>
            <a:r>
              <a:rPr lang="en-US" sz="2600">
                <a:solidFill>
                  <a:srgbClr val="17232C"/>
                </a:solidFill>
                <a:latin typeface="Arial"/>
              </a:rPr>
              <a:t>1. Find your GPU, chip or phone.</a:t>
            </a:r>
            <a:endParaRPr lang="en-US" sz="2600"/>
          </a:p>
        </p:txBody>
      </p:sp>
      <p:sp>
        <p:nvSpPr>
          <p:cNvPr id="7" name="Text 7"/>
          <p:cNvSpPr txBox="1"/>
          <p:nvPr/>
        </p:nvSpPr>
        <p:spPr>
          <a:xfrm>
            <a:off x="822960" y="3611880"/>
            <a:ext cx="6675120" cy="468884"/>
          </a:xfrm>
          <a:prstGeom prst="rect">
            <a:avLst/>
          </a:prstGeom>
          <a:noFill/>
          <a:ln>
            <a:noFill/>
          </a:ln>
        </p:spPr>
        <p:txBody>
          <a:bodyPr wrap="none" lIns="0" rIns="0" tIns="0" bIns="0" anchor="ctr"/>
          <a:lstStyle/>
          <a:p>
            <a:pPr algn="l"/>
            <a:r>
              <a:rPr lang="en-US" sz="2600">
                <a:solidFill>
                  <a:srgbClr val="17232C"/>
                </a:solidFill>
                <a:latin typeface="Arial"/>
              </a:rPr>
              <a:t>2. Check your RAM / GPU memory.</a:t>
            </a:r>
            <a:endParaRPr lang="en-US" sz="2600"/>
          </a:p>
        </p:txBody>
      </p:sp>
      <p:sp>
        <p:nvSpPr>
          <p:cNvPr id="8" name="Text 8"/>
          <p:cNvSpPr txBox="1"/>
          <p:nvPr/>
        </p:nvSpPr>
        <p:spPr>
          <a:xfrm>
            <a:off x="822960" y="4206240"/>
            <a:ext cx="6675120" cy="468884"/>
          </a:xfrm>
          <a:prstGeom prst="rect">
            <a:avLst/>
          </a:prstGeom>
          <a:noFill/>
          <a:ln>
            <a:noFill/>
          </a:ln>
        </p:spPr>
        <p:txBody>
          <a:bodyPr wrap="none" lIns="0" rIns="0" tIns="0" bIns="0" anchor="ctr"/>
          <a:lstStyle/>
          <a:p>
            <a:pPr algn="l"/>
            <a:r>
              <a:rPr lang="en-US" sz="2600">
                <a:solidFill>
                  <a:srgbClr val="17232C"/>
                </a:solidFill>
                <a:latin typeface="Arial"/>
              </a:rPr>
              <a:t>3. Explore models that may fit.</a:t>
            </a:r>
            <a:endParaRPr lang="en-US" sz="2600"/>
          </a:p>
        </p:txBody>
      </p:sp>
      <p:sp>
        <p:nvSpPr>
          <p:cNvPr id="9" name="Text 9"/>
          <p:cNvSpPr txBox="1"/>
          <p:nvPr/>
        </p:nvSpPr>
        <p:spPr>
          <a:xfrm>
            <a:off x="822960" y="4800600"/>
            <a:ext cx="6675120" cy="468884"/>
          </a:xfrm>
          <a:prstGeom prst="rect">
            <a:avLst/>
          </a:prstGeom>
          <a:noFill/>
          <a:ln>
            <a:noFill/>
          </a:ln>
        </p:spPr>
        <p:txBody>
          <a:bodyPr wrap="none" lIns="0" rIns="0" tIns="0" bIns="0" anchor="ctr"/>
          <a:lstStyle/>
          <a:p>
            <a:pPr algn="l"/>
            <a:r>
              <a:rPr lang="en-US" sz="2600">
                <a:solidFill>
                  <a:srgbClr val="17232C"/>
                </a:solidFill>
                <a:latin typeface="Arial"/>
              </a:rPr>
              <a:t>4. Try a small one on your own task.</a:t>
            </a:r>
            <a:endParaRPr lang="en-US" sz="2600"/>
          </a:p>
        </p:txBody>
      </p:sp>
      <p:pic>
        <p:nvPicPr>
          <p:cNvPr id="10" name="Image 10"/>
          <p:cNvPicPr>
            <a:picLocks noChangeAspect="1"/>
          </p:cNvPicPr>
          <p:nvPr/>
        </p:nvPicPr>
        <p:blipFill>
          <a:blip r:embed="rId2"/>
          <a:stretch>
            <a:fillRect/>
          </a:stretch>
        </p:blipFill>
        <p:spPr>
          <a:xfrm>
            <a:off x="8229600" y="2468880"/>
            <a:ext cx="2880360" cy="2880360"/>
          </a:xfrm>
          <a:prstGeom prst="rect">
            <a:avLst/>
          </a:prstGeom>
        </p:spPr>
      </p:pic>
      <p:sp>
        <p:nvSpPr>
          <p:cNvPr id="11" name="Text 11"/>
          <p:cNvSpPr txBox="1"/>
          <p:nvPr/>
        </p:nvSpPr>
        <p:spPr>
          <a:xfrm>
            <a:off x="7909560" y="5486400"/>
            <a:ext cx="3566160" cy="396748"/>
          </a:xfrm>
          <a:prstGeom prst="rect">
            <a:avLst/>
          </a:prstGeom>
          <a:noFill/>
          <a:ln>
            <a:noFill/>
          </a:ln>
        </p:spPr>
        <p:txBody>
          <a:bodyPr wrap="none" lIns="0" rIns="0" tIns="0" bIns="0" anchor="ctr"/>
          <a:lstStyle/>
          <a:p>
            <a:pPr algn="l"/>
            <a:r>
              <a:rPr lang="en-US" sz="2200" b="1">
                <a:solidFill>
                  <a:srgbClr val="326F60"/>
                </a:solidFill>
                <a:latin typeface="Arial"/>
                <a:hlinkClick r:id="rId3"/>
              </a:rPr>
              <a:t>canirun.ai/devices</a:t>
            </a:r>
            <a:endParaRPr lang="en-US" sz="2200"/>
          </a:p>
        </p:txBody>
      </p:sp>
      <p:sp>
        <p:nvSpPr>
          <p:cNvPr id="12" name="Text 12"/>
          <p:cNvSpPr txBox="1"/>
          <p:nvPr/>
        </p:nvSpPr>
        <p:spPr>
          <a:xfrm>
            <a:off x="822960" y="6080760"/>
            <a:ext cx="10607040" cy="396748"/>
          </a:xfrm>
          <a:prstGeom prst="rect">
            <a:avLst/>
          </a:prstGeom>
          <a:noFill/>
          <a:ln>
            <a:noFill/>
          </a:ln>
        </p:spPr>
        <p:txBody>
          <a:bodyPr wrap="none" lIns="0" rIns="0" tIns="0" bIns="0" anchor="ctr"/>
          <a:lstStyle/>
          <a:p>
            <a:pPr algn="l"/>
            <a:r>
              <a:rPr lang="en-US" sz="2200" b="1">
                <a:solidFill>
                  <a:srgbClr val="326F60"/>
                </a:solidFill>
                <a:latin typeface="Arial"/>
              </a:rPr>
              <a:t>Estimates, not guarantees: model format and context also matter.</a:t>
            </a:r>
            <a:endParaRPr lang="en-US" sz="2200"/>
          </a:p>
        </p:txBody>
      </p:sp>
      <p:pic>
        <p:nvPicPr>
          <p:cNvPr id="13" name="Image 13"/>
          <p:cNvPicPr>
            <a:picLocks noChangeAspect="1"/>
          </p:cNvPicPr>
          <p:nvPr/>
        </p:nvPicPr>
        <p:blipFill>
          <a:blip r:embed="rId4"/>
          <a:stretch>
            <a:fillRect/>
          </a:stretch>
        </p:blipFill>
        <p:spPr>
          <a:xfrm>
            <a:off x="10945368" y="365760"/>
            <a:ext cx="347472" cy="347472"/>
          </a:xfrm>
          <a:prstGeom prst="rect">
            <a:avLst/>
          </a:prstGeom>
        </p:spPr>
      </p:pic>
      <p:sp>
        <p:nvSpPr>
          <p:cNvPr id="14" name="Text 14"/>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35</a:t>
            </a:r>
            <a:endParaRPr lang="en-US" sz="10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OPEN MODELS AND LOCAL AI</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Three tools for running AI locally</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03120"/>
            <a:ext cx="5897880" cy="3319272"/>
          </a:xfrm>
          <a:prstGeom prst="rect">
            <a:avLst/>
          </a:prstGeom>
        </p:spPr>
      </p:pic>
      <p:sp>
        <p:nvSpPr>
          <p:cNvPr id="6" name="Text 6"/>
          <p:cNvSpPr txBox="1"/>
          <p:nvPr/>
        </p:nvSpPr>
        <p:spPr>
          <a:xfrm>
            <a:off x="7040880" y="2286000"/>
            <a:ext cx="4343400" cy="450850"/>
          </a:xfrm>
          <a:prstGeom prst="rect">
            <a:avLst/>
          </a:prstGeom>
          <a:noFill/>
          <a:ln>
            <a:noFill/>
          </a:ln>
        </p:spPr>
        <p:txBody>
          <a:bodyPr wrap="none" lIns="0" rIns="0" tIns="0" bIns="0" anchor="ctr"/>
          <a:lstStyle/>
          <a:p>
            <a:pPr algn="l"/>
            <a:r>
              <a:rPr lang="en-US" sz="2500" b="1">
                <a:solidFill>
                  <a:srgbClr val="326F60"/>
                </a:solidFill>
                <a:latin typeface="Arial"/>
              </a:rPr>
              <a:t>LM Studio</a:t>
            </a:r>
            <a:endParaRPr lang="en-US" sz="2500"/>
          </a:p>
        </p:txBody>
      </p:sp>
      <p:sp>
        <p:nvSpPr>
          <p:cNvPr id="7" name="Text 7"/>
          <p:cNvSpPr txBox="1"/>
          <p:nvPr/>
        </p:nvSpPr>
        <p:spPr>
          <a:xfrm>
            <a:off x="7040880" y="2724912"/>
            <a:ext cx="4343400" cy="308690"/>
          </a:xfrm>
          <a:prstGeom prst="rect">
            <a:avLst/>
          </a:prstGeom>
          <a:noFill/>
          <a:ln>
            <a:noFill/>
          </a:ln>
        </p:spPr>
        <p:txBody>
          <a:bodyPr wrap="none" lIns="0" rIns="0" tIns="0" bIns="0" anchor="ctr"/>
          <a:lstStyle/>
          <a:p>
            <a:pPr algn="l"/>
            <a:r>
              <a:rPr lang="en-US" sz="1712">
                <a:solidFill>
                  <a:srgbClr val="17232C"/>
                </a:solidFill>
                <a:latin typeface="Arial"/>
              </a:rPr>
              <a:t>A desktop interface for local models.</a:t>
            </a:r>
            <a:endParaRPr lang="en-US" sz="1712"/>
          </a:p>
        </p:txBody>
      </p:sp>
      <p:sp>
        <p:nvSpPr>
          <p:cNvPr id="8" name="Text 8"/>
          <p:cNvSpPr txBox="1"/>
          <p:nvPr/>
        </p:nvSpPr>
        <p:spPr>
          <a:xfrm>
            <a:off x="7040880" y="3355848"/>
            <a:ext cx="4343400" cy="450850"/>
          </a:xfrm>
          <a:prstGeom prst="rect">
            <a:avLst/>
          </a:prstGeom>
          <a:noFill/>
          <a:ln>
            <a:noFill/>
          </a:ln>
        </p:spPr>
        <p:txBody>
          <a:bodyPr wrap="none" lIns="0" rIns="0" tIns="0" bIns="0" anchor="ctr"/>
          <a:lstStyle/>
          <a:p>
            <a:pPr algn="l"/>
            <a:r>
              <a:rPr lang="en-US" sz="2500" b="1">
                <a:solidFill>
                  <a:srgbClr val="326F60"/>
                </a:solidFill>
                <a:latin typeface="Arial"/>
              </a:rPr>
              <a:t>Ollama</a:t>
            </a:r>
            <a:endParaRPr lang="en-US" sz="2500"/>
          </a:p>
        </p:txBody>
      </p:sp>
      <p:sp>
        <p:nvSpPr>
          <p:cNvPr id="9" name="Text 9"/>
          <p:cNvSpPr txBox="1"/>
          <p:nvPr/>
        </p:nvSpPr>
        <p:spPr>
          <a:xfrm>
            <a:off x="7040880" y="3794760"/>
            <a:ext cx="4343400" cy="335927"/>
          </a:xfrm>
          <a:prstGeom prst="rect">
            <a:avLst/>
          </a:prstGeom>
          <a:noFill/>
          <a:ln>
            <a:noFill/>
          </a:ln>
        </p:spPr>
        <p:txBody>
          <a:bodyPr wrap="none" lIns="0" rIns="0" tIns="0" bIns="0" anchor="ctr"/>
          <a:lstStyle/>
          <a:p>
            <a:pPr algn="l"/>
            <a:r>
              <a:rPr lang="en-US" sz="1863">
                <a:solidFill>
                  <a:srgbClr val="17232C"/>
                </a:solidFill>
                <a:latin typeface="Arial"/>
              </a:rPr>
              <a:t>Run models and connect local apps.</a:t>
            </a:r>
            <a:endParaRPr lang="en-US" sz="1863"/>
          </a:p>
        </p:txBody>
      </p:sp>
      <p:sp>
        <p:nvSpPr>
          <p:cNvPr id="10" name="Text 10"/>
          <p:cNvSpPr txBox="1"/>
          <p:nvPr/>
        </p:nvSpPr>
        <p:spPr>
          <a:xfrm>
            <a:off x="7040880" y="4425696"/>
            <a:ext cx="4343400" cy="450850"/>
          </a:xfrm>
          <a:prstGeom prst="rect">
            <a:avLst/>
          </a:prstGeom>
          <a:noFill/>
          <a:ln>
            <a:noFill/>
          </a:ln>
        </p:spPr>
        <p:txBody>
          <a:bodyPr wrap="none" lIns="0" rIns="0" tIns="0" bIns="0" anchor="ctr"/>
          <a:lstStyle/>
          <a:p>
            <a:pPr algn="l"/>
            <a:r>
              <a:rPr lang="en-US" sz="2500" b="1">
                <a:solidFill>
                  <a:srgbClr val="326F60"/>
                </a:solidFill>
                <a:latin typeface="Arial"/>
              </a:rPr>
              <a:t>llama.cpp</a:t>
            </a:r>
            <a:endParaRPr lang="en-US" sz="2500"/>
          </a:p>
        </p:txBody>
      </p:sp>
      <p:sp>
        <p:nvSpPr>
          <p:cNvPr id="11" name="Text 11"/>
          <p:cNvSpPr txBox="1"/>
          <p:nvPr/>
        </p:nvSpPr>
        <p:spPr>
          <a:xfrm>
            <a:off x="7040880" y="4864608"/>
            <a:ext cx="4343400" cy="356923"/>
          </a:xfrm>
          <a:prstGeom prst="rect">
            <a:avLst/>
          </a:prstGeom>
          <a:noFill/>
          <a:ln>
            <a:noFill/>
          </a:ln>
        </p:spPr>
        <p:txBody>
          <a:bodyPr wrap="none" lIns="0" rIns="0" tIns="0" bIns="0" anchor="ctr"/>
          <a:lstStyle/>
          <a:p>
            <a:pPr algn="l"/>
            <a:r>
              <a:rPr lang="en-US" sz="1979">
                <a:solidFill>
                  <a:srgbClr val="17232C"/>
                </a:solidFill>
                <a:latin typeface="Arial"/>
              </a:rPr>
              <a:t>A configurable inference engine.</a:t>
            </a:r>
            <a:endParaRPr lang="en-US" sz="1979"/>
          </a:p>
        </p:txBody>
      </p:sp>
      <p:pic>
        <p:nvPicPr>
          <p:cNvPr id="12" name="Image 12"/>
          <p:cNvPicPr>
            <a:picLocks noChangeAspect="1"/>
          </p:cNvPicPr>
          <p:nvPr/>
        </p:nvPicPr>
        <p:blipFill>
          <a:blip r:embed="rId3"/>
          <a:stretch>
            <a:fillRect/>
          </a:stretch>
        </p:blipFill>
        <p:spPr>
          <a:xfrm>
            <a:off x="10067544" y="365760"/>
            <a:ext cx="347472" cy="347472"/>
          </a:xfrm>
          <a:prstGeom prst="rect">
            <a:avLst/>
          </a:prstGeom>
        </p:spPr>
      </p:pic>
      <p:pic>
        <p:nvPicPr>
          <p:cNvPr id="13" name="Image 13"/>
          <p:cNvPicPr>
            <a:picLocks noChangeAspect="1"/>
          </p:cNvPicPr>
          <p:nvPr/>
        </p:nvPicPr>
        <p:blipFill>
          <a:blip r:embed="rId4"/>
          <a:stretch>
            <a:fillRect/>
          </a:stretch>
        </p:blipFill>
        <p:spPr>
          <a:xfrm>
            <a:off x="10506456" y="365760"/>
            <a:ext cx="347472" cy="347472"/>
          </a:xfrm>
          <a:prstGeom prst="rect">
            <a:avLst/>
          </a:prstGeom>
        </p:spPr>
      </p:pic>
      <p:pic>
        <p:nvPicPr>
          <p:cNvPr id="14" name="Image 14"/>
          <p:cNvPicPr>
            <a:picLocks noChangeAspect="1"/>
          </p:cNvPicPr>
          <p:nvPr/>
        </p:nvPicPr>
        <p:blipFill>
          <a:blip r:embed="rId5"/>
          <a:stretch>
            <a:fillRect/>
          </a:stretch>
        </p:blipFill>
        <p:spPr>
          <a:xfrm>
            <a:off x="10945368" y="365760"/>
            <a:ext cx="347472" cy="347472"/>
          </a:xfrm>
          <a:prstGeom prst="rect">
            <a:avLst/>
          </a:prstGeom>
        </p:spPr>
      </p:pic>
      <p:sp>
        <p:nvSpPr>
          <p:cNvPr id="15" name="Text 15"/>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36</a:t>
            </a:r>
            <a:endParaRPr lang="en-US" sz="10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OPEN MODELS AND LOCAL AI</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000" b="1">
                <a:solidFill>
                  <a:srgbClr val="17232C"/>
                </a:solidFill>
                <a:latin typeface="Arial"/>
              </a:rPr>
              <a:t>Why run locally? Privacy, offline access and control</a:t>
            </a:r>
            <a:endParaRPr lang="en-US" sz="30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03120"/>
            <a:ext cx="5897880" cy="3319272"/>
          </a:xfrm>
          <a:prstGeom prst="rect">
            <a:avLst/>
          </a:prstGeom>
        </p:spPr>
      </p:pic>
      <p:sp>
        <p:nvSpPr>
          <p:cNvPr id="6" name="Text 6"/>
          <p:cNvSpPr txBox="1"/>
          <p:nvPr/>
        </p:nvSpPr>
        <p:spPr>
          <a:xfrm>
            <a:off x="7040880" y="2286000"/>
            <a:ext cx="4343400" cy="450850"/>
          </a:xfrm>
          <a:prstGeom prst="rect">
            <a:avLst/>
          </a:prstGeom>
          <a:noFill/>
          <a:ln>
            <a:noFill/>
          </a:ln>
        </p:spPr>
        <p:txBody>
          <a:bodyPr wrap="none" lIns="0" rIns="0" tIns="0" bIns="0" anchor="ctr"/>
          <a:lstStyle/>
          <a:p>
            <a:pPr algn="l"/>
            <a:r>
              <a:rPr lang="en-US" sz="2500" b="1">
                <a:solidFill>
                  <a:srgbClr val="326F60"/>
                </a:solidFill>
                <a:latin typeface="Arial"/>
              </a:rPr>
              <a:t>Privacy</a:t>
            </a:r>
            <a:endParaRPr lang="en-US" sz="2500"/>
          </a:p>
        </p:txBody>
      </p:sp>
      <p:sp>
        <p:nvSpPr>
          <p:cNvPr id="7" name="Text 7"/>
          <p:cNvSpPr txBox="1"/>
          <p:nvPr/>
        </p:nvSpPr>
        <p:spPr>
          <a:xfrm>
            <a:off x="7040880" y="2724912"/>
            <a:ext cx="4343400" cy="292608"/>
          </a:xfrm>
          <a:prstGeom prst="rect">
            <a:avLst/>
          </a:prstGeom>
          <a:noFill/>
          <a:ln>
            <a:noFill/>
          </a:ln>
        </p:spPr>
        <p:txBody>
          <a:bodyPr wrap="none" lIns="0" rIns="0" tIns="0" bIns="0" anchor="ctr"/>
          <a:lstStyle/>
          <a:p>
            <a:pPr algn="l"/>
            <a:r>
              <a:rPr lang="en-US" sz="1473">
                <a:solidFill>
                  <a:srgbClr val="17232C"/>
                </a:solidFill>
                <a:latin typeface="Arial"/>
              </a:rPr>
              <a:t>Local inference can keep prompts on-device.</a:t>
            </a:r>
            <a:endParaRPr lang="en-US" sz="1473"/>
          </a:p>
        </p:txBody>
      </p:sp>
      <p:sp>
        <p:nvSpPr>
          <p:cNvPr id="8" name="Text 8"/>
          <p:cNvSpPr txBox="1"/>
          <p:nvPr/>
        </p:nvSpPr>
        <p:spPr>
          <a:xfrm>
            <a:off x="7040880" y="3355848"/>
            <a:ext cx="4343400" cy="450850"/>
          </a:xfrm>
          <a:prstGeom prst="rect">
            <a:avLst/>
          </a:prstGeom>
          <a:noFill/>
          <a:ln>
            <a:noFill/>
          </a:ln>
        </p:spPr>
        <p:txBody>
          <a:bodyPr wrap="none" lIns="0" rIns="0" tIns="0" bIns="0" anchor="ctr"/>
          <a:lstStyle/>
          <a:p>
            <a:pPr algn="l"/>
            <a:r>
              <a:rPr lang="en-US" sz="2500" b="1">
                <a:solidFill>
                  <a:srgbClr val="326F60"/>
                </a:solidFill>
                <a:latin typeface="Arial"/>
              </a:rPr>
              <a:t>Offline use</a:t>
            </a:r>
            <a:endParaRPr lang="en-US" sz="2500"/>
          </a:p>
        </p:txBody>
      </p:sp>
      <p:sp>
        <p:nvSpPr>
          <p:cNvPr id="9" name="Text 9"/>
          <p:cNvSpPr txBox="1"/>
          <p:nvPr/>
        </p:nvSpPr>
        <p:spPr>
          <a:xfrm>
            <a:off x="7040880" y="3794760"/>
            <a:ext cx="4343400" cy="292608"/>
          </a:xfrm>
          <a:prstGeom prst="rect">
            <a:avLst/>
          </a:prstGeom>
          <a:noFill/>
          <a:ln>
            <a:noFill/>
          </a:ln>
        </p:spPr>
        <p:txBody>
          <a:bodyPr wrap="none" lIns="0" rIns="0" tIns="0" bIns="0" anchor="ctr"/>
          <a:lstStyle/>
          <a:p>
            <a:pPr algn="l"/>
            <a:r>
              <a:rPr lang="en-US" sz="1508">
                <a:solidFill>
                  <a:srgbClr val="17232C"/>
                </a:solidFill>
                <a:latin typeface="Arial"/>
              </a:rPr>
              <a:t>Download first; work without a connection.</a:t>
            </a:r>
            <a:endParaRPr lang="en-US" sz="1508"/>
          </a:p>
        </p:txBody>
      </p:sp>
      <p:sp>
        <p:nvSpPr>
          <p:cNvPr id="10" name="Text 10"/>
          <p:cNvSpPr txBox="1"/>
          <p:nvPr/>
        </p:nvSpPr>
        <p:spPr>
          <a:xfrm>
            <a:off x="7040880" y="4425696"/>
            <a:ext cx="4343400" cy="393846"/>
          </a:xfrm>
          <a:prstGeom prst="rect">
            <a:avLst/>
          </a:prstGeom>
          <a:noFill/>
          <a:ln>
            <a:noFill/>
          </a:ln>
        </p:spPr>
        <p:txBody>
          <a:bodyPr wrap="none" lIns="0" rIns="0" tIns="0" bIns="0" anchor="ctr"/>
          <a:lstStyle/>
          <a:p>
            <a:pPr algn="l"/>
            <a:r>
              <a:rPr lang="en-US" sz="2184" b="1">
                <a:solidFill>
                  <a:srgbClr val="326F60"/>
                </a:solidFill>
                <a:latin typeface="Arial"/>
              </a:rPr>
              <a:t>Control / “uncensored” models</a:t>
            </a:r>
            <a:endParaRPr lang="en-US" sz="2184"/>
          </a:p>
        </p:txBody>
      </p:sp>
      <p:sp>
        <p:nvSpPr>
          <p:cNvPr id="11" name="Text 11"/>
          <p:cNvSpPr txBox="1"/>
          <p:nvPr/>
        </p:nvSpPr>
        <p:spPr>
          <a:xfrm>
            <a:off x="7040880" y="4864608"/>
            <a:ext cx="4343400" cy="292860"/>
          </a:xfrm>
          <a:prstGeom prst="rect">
            <a:avLst/>
          </a:prstGeom>
          <a:noFill/>
          <a:ln>
            <a:noFill/>
          </a:ln>
        </p:spPr>
        <p:txBody>
          <a:bodyPr wrap="none" lIns="0" rIns="0" tIns="0" bIns="0" anchor="ctr"/>
          <a:lstStyle/>
          <a:p>
            <a:pPr algn="l"/>
            <a:r>
              <a:rPr lang="en-US" sz="1624">
                <a:solidFill>
                  <a:srgbClr val="17232C"/>
                </a:solidFill>
                <a:latin typeface="Arial"/>
              </a:rPr>
              <a:t>Filtering depends on the model and app.</a:t>
            </a:r>
            <a:endParaRPr lang="en-US" sz="1624"/>
          </a:p>
        </p:txBody>
      </p:sp>
      <p:sp>
        <p:nvSpPr>
          <p:cNvPr id="12" name="Text 1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37</a:t>
            </a:r>
            <a:endParaRPr lang="en-US" sz="10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OPEN MODELS AND LOCAL AI</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Run a small model on your phone</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03120"/>
            <a:ext cx="5897880" cy="3319272"/>
          </a:xfrm>
          <a:prstGeom prst="rect">
            <a:avLst/>
          </a:prstGeom>
        </p:spPr>
      </p:pic>
      <p:sp>
        <p:nvSpPr>
          <p:cNvPr id="6" name="Text 6"/>
          <p:cNvSpPr txBox="1"/>
          <p:nvPr/>
        </p:nvSpPr>
        <p:spPr>
          <a:xfrm>
            <a:off x="7040880" y="2286000"/>
            <a:ext cx="4343400" cy="450850"/>
          </a:xfrm>
          <a:prstGeom prst="rect">
            <a:avLst/>
          </a:prstGeom>
          <a:noFill/>
          <a:ln>
            <a:noFill/>
          </a:ln>
        </p:spPr>
        <p:txBody>
          <a:bodyPr wrap="none" lIns="0" rIns="0" tIns="0" bIns="0" anchor="ctr"/>
          <a:lstStyle/>
          <a:p>
            <a:pPr algn="l"/>
            <a:r>
              <a:rPr lang="en-US" sz="2500" b="1">
                <a:solidFill>
                  <a:srgbClr val="326F60"/>
                </a:solidFill>
                <a:latin typeface="Arial"/>
              </a:rPr>
              <a:t>PocketPal AI</a:t>
            </a:r>
            <a:endParaRPr lang="en-US" sz="2500"/>
          </a:p>
        </p:txBody>
      </p:sp>
      <p:sp>
        <p:nvSpPr>
          <p:cNvPr id="7" name="Text 7"/>
          <p:cNvSpPr txBox="1"/>
          <p:nvPr/>
        </p:nvSpPr>
        <p:spPr>
          <a:xfrm>
            <a:off x="7040880" y="2724912"/>
            <a:ext cx="4343400" cy="292860"/>
          </a:xfrm>
          <a:prstGeom prst="rect">
            <a:avLst/>
          </a:prstGeom>
          <a:noFill/>
          <a:ln>
            <a:noFill/>
          </a:ln>
        </p:spPr>
        <p:txBody>
          <a:bodyPr wrap="none" lIns="0" rIns="0" tIns="0" bIns="0" anchor="ctr"/>
          <a:lstStyle/>
          <a:p>
            <a:pPr algn="l"/>
            <a:r>
              <a:rPr lang="en-US" sz="1624">
                <a:solidFill>
                  <a:srgbClr val="17232C"/>
                </a:solidFill>
                <a:latin typeface="Arial"/>
              </a:rPr>
              <a:t>On-device models on iPhone and Android.</a:t>
            </a:r>
            <a:endParaRPr lang="en-US" sz="1624"/>
          </a:p>
        </p:txBody>
      </p:sp>
      <p:sp>
        <p:nvSpPr>
          <p:cNvPr id="8" name="Text 8"/>
          <p:cNvSpPr txBox="1"/>
          <p:nvPr/>
        </p:nvSpPr>
        <p:spPr>
          <a:xfrm>
            <a:off x="7040880" y="3355848"/>
            <a:ext cx="4343400" cy="450850"/>
          </a:xfrm>
          <a:prstGeom prst="rect">
            <a:avLst/>
          </a:prstGeom>
          <a:noFill/>
          <a:ln>
            <a:noFill/>
          </a:ln>
        </p:spPr>
        <p:txBody>
          <a:bodyPr wrap="none" lIns="0" rIns="0" tIns="0" bIns="0" anchor="ctr"/>
          <a:lstStyle/>
          <a:p>
            <a:pPr algn="l"/>
            <a:r>
              <a:rPr lang="en-US" sz="2500" b="1">
                <a:solidFill>
                  <a:srgbClr val="326F60"/>
                </a:solidFill>
                <a:latin typeface="Arial"/>
              </a:rPr>
              <a:t>Start small</a:t>
            </a:r>
            <a:endParaRPr lang="en-US" sz="2500"/>
          </a:p>
        </p:txBody>
      </p:sp>
      <p:sp>
        <p:nvSpPr>
          <p:cNvPr id="9" name="Text 9"/>
          <p:cNvSpPr txBox="1"/>
          <p:nvPr/>
        </p:nvSpPr>
        <p:spPr>
          <a:xfrm>
            <a:off x="7040880" y="3794760"/>
            <a:ext cx="4343400" cy="300567"/>
          </a:xfrm>
          <a:prstGeom prst="rect">
            <a:avLst/>
          </a:prstGeom>
          <a:noFill/>
          <a:ln>
            <a:noFill/>
          </a:ln>
        </p:spPr>
        <p:txBody>
          <a:bodyPr wrap="none" lIns="0" rIns="0" tIns="0" bIns="0" anchor="ctr"/>
          <a:lstStyle/>
          <a:p>
            <a:pPr algn="l"/>
            <a:r>
              <a:rPr lang="en-US" sz="1667">
                <a:solidFill>
                  <a:srgbClr val="17232C"/>
                </a:solidFill>
                <a:latin typeface="Arial"/>
              </a:rPr>
              <a:t>Use a supported small quantized model.</a:t>
            </a:r>
            <a:endParaRPr lang="en-US" sz="1667"/>
          </a:p>
        </p:txBody>
      </p:sp>
      <p:sp>
        <p:nvSpPr>
          <p:cNvPr id="10" name="Text 10"/>
          <p:cNvSpPr txBox="1"/>
          <p:nvPr/>
        </p:nvSpPr>
        <p:spPr>
          <a:xfrm>
            <a:off x="7040880" y="4425696"/>
            <a:ext cx="4343400" cy="450850"/>
          </a:xfrm>
          <a:prstGeom prst="rect">
            <a:avLst/>
          </a:prstGeom>
          <a:noFill/>
          <a:ln>
            <a:noFill/>
          </a:ln>
        </p:spPr>
        <p:txBody>
          <a:bodyPr wrap="none" lIns="0" rIns="0" tIns="0" bIns="0" anchor="ctr"/>
          <a:lstStyle/>
          <a:p>
            <a:pPr algn="l"/>
            <a:r>
              <a:rPr lang="en-US" sz="2500" b="1">
                <a:solidFill>
                  <a:srgbClr val="326F60"/>
                </a:solidFill>
                <a:latin typeface="Arial"/>
              </a:rPr>
              <a:t>Prove it runs locally</a:t>
            </a:r>
            <a:endParaRPr lang="en-US" sz="2500"/>
          </a:p>
        </p:txBody>
      </p:sp>
      <p:sp>
        <p:nvSpPr>
          <p:cNvPr id="11" name="Text 11"/>
          <p:cNvSpPr txBox="1"/>
          <p:nvPr/>
        </p:nvSpPr>
        <p:spPr>
          <a:xfrm>
            <a:off x="7040880" y="4864608"/>
            <a:ext cx="4343400" cy="300567"/>
          </a:xfrm>
          <a:prstGeom prst="rect">
            <a:avLst/>
          </a:prstGeom>
          <a:noFill/>
          <a:ln>
            <a:noFill/>
          </a:ln>
        </p:spPr>
        <p:txBody>
          <a:bodyPr wrap="none" lIns="0" rIns="0" tIns="0" bIns="0" anchor="ctr"/>
          <a:lstStyle/>
          <a:p>
            <a:pPr algn="l"/>
            <a:r>
              <a:rPr lang="en-US" sz="1667">
                <a:solidFill>
                  <a:srgbClr val="17232C"/>
                </a:solidFill>
                <a:latin typeface="Arial"/>
              </a:rPr>
              <a:t>Airplane mode, then send a new prompt.</a:t>
            </a:r>
            <a:endParaRPr lang="en-US" sz="1667"/>
          </a:p>
        </p:txBody>
      </p:sp>
      <p:sp>
        <p:nvSpPr>
          <p:cNvPr id="12" name="Text 12"/>
          <p:cNvSpPr txBox="1"/>
          <p:nvPr/>
        </p:nvSpPr>
        <p:spPr>
          <a:xfrm>
            <a:off x="822960" y="5897880"/>
            <a:ext cx="10607040" cy="396748"/>
          </a:xfrm>
          <a:prstGeom prst="rect">
            <a:avLst/>
          </a:prstGeom>
          <a:noFill/>
          <a:ln>
            <a:noFill/>
          </a:ln>
        </p:spPr>
        <p:txBody>
          <a:bodyPr wrap="none" lIns="0" rIns="0" tIns="0" bIns="0" anchor="ctr"/>
          <a:lstStyle/>
          <a:p>
            <a:pPr algn="l"/>
            <a:r>
              <a:rPr lang="en-US" sz="2200" b="1">
                <a:solidFill>
                  <a:srgbClr val="326F60"/>
                </a:solidFill>
                <a:latin typeface="Arial"/>
              </a:rPr>
              <a:t>Optional class demo: a customer reply with Wi-Fi switched off.</a:t>
            </a:r>
            <a:endParaRPr lang="en-US" sz="2200"/>
          </a:p>
        </p:txBody>
      </p:sp>
      <p:pic>
        <p:nvPicPr>
          <p:cNvPr id="13" name="Image 13"/>
          <p:cNvPicPr>
            <a:picLocks noChangeAspect="1"/>
          </p:cNvPicPr>
          <p:nvPr/>
        </p:nvPicPr>
        <p:blipFill>
          <a:blip r:embed="rId3"/>
          <a:stretch>
            <a:fillRect/>
          </a:stretch>
        </p:blipFill>
        <p:spPr>
          <a:xfrm>
            <a:off x="10945368" y="365760"/>
            <a:ext cx="347472" cy="347472"/>
          </a:xfrm>
          <a:prstGeom prst="rect">
            <a:avLst/>
          </a:prstGeom>
        </p:spPr>
      </p:pic>
      <p:sp>
        <p:nvSpPr>
          <p:cNvPr id="14" name="Text 14"/>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38</a:t>
            </a:r>
            <a:endParaRPr lang="en-US" sz="10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YOUR BUSINESS CASE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What is worth putting online?</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240280"/>
            <a:ext cx="4937760" cy="559054"/>
          </a:xfrm>
          <a:prstGeom prst="rect">
            <a:avLst/>
          </a:prstGeom>
          <a:noFill/>
          <a:ln>
            <a:noFill/>
          </a:ln>
        </p:spPr>
        <p:txBody>
          <a:bodyPr wrap="none" lIns="0" rIns="0" tIns="0" bIns="0" anchor="ctr"/>
          <a:lstStyle/>
          <a:p>
            <a:pPr algn="l"/>
            <a:r>
              <a:rPr lang="en-US" sz="3100" b="1">
                <a:solidFill>
                  <a:srgbClr val="326F60"/>
                </a:solidFill>
                <a:latin typeface="Arial"/>
              </a:rPr>
              <a:t>A new idea</a:t>
            </a:r>
            <a:endParaRPr lang="en-US" sz="3100"/>
          </a:p>
        </p:txBody>
      </p:sp>
      <p:sp>
        <p:nvSpPr>
          <p:cNvPr id="6" name="Text 6"/>
          <p:cNvSpPr txBox="1"/>
          <p:nvPr/>
        </p:nvSpPr>
        <p:spPr>
          <a:xfrm>
            <a:off x="822960" y="3154680"/>
            <a:ext cx="4937760" cy="486918"/>
          </a:xfrm>
          <a:prstGeom prst="rect">
            <a:avLst/>
          </a:prstGeom>
          <a:noFill/>
          <a:ln>
            <a:noFill/>
          </a:ln>
        </p:spPr>
        <p:txBody>
          <a:bodyPr wrap="none" lIns="0" rIns="0" tIns="0" bIns="0" anchor="ctr"/>
          <a:lstStyle/>
          <a:p>
            <a:pPr algn="l"/>
            <a:r>
              <a:rPr lang="en-US" sz="2700">
                <a:solidFill>
                  <a:srgbClr val="17232C"/>
                </a:solidFill>
                <a:latin typeface="Arial"/>
              </a:rPr>
              <a:t>Test a service offer.</a:t>
            </a:r>
            <a:endParaRPr lang="en-US" sz="2700"/>
          </a:p>
        </p:txBody>
      </p:sp>
      <p:sp>
        <p:nvSpPr>
          <p:cNvPr id="7" name="Text 7"/>
          <p:cNvSpPr txBox="1"/>
          <p:nvPr/>
        </p:nvSpPr>
        <p:spPr>
          <a:xfrm>
            <a:off x="822960" y="3794760"/>
            <a:ext cx="4937760" cy="486918"/>
          </a:xfrm>
          <a:prstGeom prst="rect">
            <a:avLst/>
          </a:prstGeom>
          <a:noFill/>
          <a:ln>
            <a:noFill/>
          </a:ln>
        </p:spPr>
        <p:txBody>
          <a:bodyPr wrap="none" lIns="0" rIns="0" tIns="0" bIns="0" anchor="ctr"/>
          <a:lstStyle/>
          <a:p>
            <a:pPr algn="l"/>
            <a:r>
              <a:rPr lang="en-US" sz="2700">
                <a:solidFill>
                  <a:srgbClr val="17232C"/>
                </a:solidFill>
                <a:latin typeface="Arial"/>
              </a:rPr>
              <a:t>Show a small product demo.</a:t>
            </a:r>
            <a:endParaRPr lang="en-US" sz="2700"/>
          </a:p>
        </p:txBody>
      </p:sp>
      <p:sp>
        <p:nvSpPr>
          <p:cNvPr id="8" name="Text 8"/>
          <p:cNvSpPr txBox="1"/>
          <p:nvPr/>
        </p:nvSpPr>
        <p:spPr>
          <a:xfrm>
            <a:off x="822960" y="4434840"/>
            <a:ext cx="4937760" cy="486918"/>
          </a:xfrm>
          <a:prstGeom prst="rect">
            <a:avLst/>
          </a:prstGeom>
          <a:noFill/>
          <a:ln>
            <a:noFill/>
          </a:ln>
        </p:spPr>
        <p:txBody>
          <a:bodyPr wrap="none" lIns="0" rIns="0" tIns="0" bIns="0" anchor="ctr"/>
          <a:lstStyle/>
          <a:p>
            <a:pPr algn="l"/>
            <a:r>
              <a:rPr lang="en-US" sz="2700">
                <a:solidFill>
                  <a:srgbClr val="17232C"/>
                </a:solidFill>
                <a:latin typeface="Arial"/>
              </a:rPr>
              <a:t>Collect interest.</a:t>
            </a:r>
            <a:endParaRPr lang="en-US" sz="2700"/>
          </a:p>
        </p:txBody>
      </p:sp>
      <p:sp>
        <p:nvSpPr>
          <p:cNvPr id="9" name="Text 9"/>
          <p:cNvSpPr txBox="1"/>
          <p:nvPr/>
        </p:nvSpPr>
        <p:spPr>
          <a:xfrm>
            <a:off x="6400800" y="2240280"/>
            <a:ext cx="4937760" cy="499403"/>
          </a:xfrm>
          <a:prstGeom prst="rect">
            <a:avLst/>
          </a:prstGeom>
          <a:noFill/>
          <a:ln>
            <a:noFill/>
          </a:ln>
        </p:spPr>
        <p:txBody>
          <a:bodyPr wrap="none" lIns="0" rIns="0" tIns="0" bIns="0" anchor="ctr"/>
          <a:lstStyle/>
          <a:p>
            <a:pPr algn="l"/>
            <a:r>
              <a:rPr lang="en-US" sz="2769" b="1">
                <a:solidFill>
                  <a:srgbClr val="326F60"/>
                </a:solidFill>
                <a:latin typeface="Arial"/>
              </a:rPr>
              <a:t>An extra for your business</a:t>
            </a:r>
            <a:endParaRPr lang="en-US" sz="2769"/>
          </a:p>
        </p:txBody>
      </p:sp>
      <p:sp>
        <p:nvSpPr>
          <p:cNvPr id="10" name="Text 10"/>
          <p:cNvSpPr txBox="1"/>
          <p:nvPr/>
        </p:nvSpPr>
        <p:spPr>
          <a:xfrm>
            <a:off x="6400800" y="3154680"/>
            <a:ext cx="4937760" cy="486918"/>
          </a:xfrm>
          <a:prstGeom prst="rect">
            <a:avLst/>
          </a:prstGeom>
          <a:noFill/>
          <a:ln>
            <a:noFill/>
          </a:ln>
        </p:spPr>
        <p:txBody>
          <a:bodyPr wrap="none" lIns="0" rIns="0" tIns="0" bIns="0" anchor="ctr"/>
          <a:lstStyle/>
          <a:p>
            <a:pPr algn="l"/>
            <a:r>
              <a:rPr lang="en-US" sz="2700">
                <a:solidFill>
                  <a:srgbClr val="17232C"/>
                </a:solidFill>
                <a:latin typeface="Arial"/>
              </a:rPr>
              <a:t>Estimate a quote.</a:t>
            </a:r>
            <a:endParaRPr lang="en-US" sz="2700"/>
          </a:p>
        </p:txBody>
      </p:sp>
      <p:sp>
        <p:nvSpPr>
          <p:cNvPr id="11" name="Text 11"/>
          <p:cNvSpPr txBox="1"/>
          <p:nvPr/>
        </p:nvSpPr>
        <p:spPr>
          <a:xfrm>
            <a:off x="6400800" y="3794760"/>
            <a:ext cx="4937760" cy="486918"/>
          </a:xfrm>
          <a:prstGeom prst="rect">
            <a:avLst/>
          </a:prstGeom>
          <a:noFill/>
          <a:ln>
            <a:noFill/>
          </a:ln>
        </p:spPr>
        <p:txBody>
          <a:bodyPr wrap="none" lIns="0" rIns="0" tIns="0" bIns="0" anchor="ctr"/>
          <a:lstStyle/>
          <a:p>
            <a:pPr algn="l"/>
            <a:r>
              <a:rPr lang="en-US" sz="2700">
                <a:solidFill>
                  <a:srgbClr val="17232C"/>
                </a:solidFill>
                <a:latin typeface="Arial"/>
              </a:rPr>
              <a:t>Request a booking.</a:t>
            </a:r>
            <a:endParaRPr lang="en-US" sz="2700"/>
          </a:p>
        </p:txBody>
      </p:sp>
      <p:sp>
        <p:nvSpPr>
          <p:cNvPr id="12" name="Text 12"/>
          <p:cNvSpPr txBox="1"/>
          <p:nvPr/>
        </p:nvSpPr>
        <p:spPr>
          <a:xfrm>
            <a:off x="6400800" y="4434840"/>
            <a:ext cx="4937760" cy="486918"/>
          </a:xfrm>
          <a:prstGeom prst="rect">
            <a:avLst/>
          </a:prstGeom>
          <a:noFill/>
          <a:ln>
            <a:noFill/>
          </a:ln>
        </p:spPr>
        <p:txBody>
          <a:bodyPr wrap="none" lIns="0" rIns="0" tIns="0" bIns="0" anchor="ctr"/>
          <a:lstStyle/>
          <a:p>
            <a:pPr algn="l"/>
            <a:r>
              <a:rPr lang="en-US" sz="2700">
                <a:solidFill>
                  <a:srgbClr val="17232C"/>
                </a:solidFill>
                <a:latin typeface="Arial"/>
              </a:rPr>
              <a:t>Help a customer choose.</a:t>
            </a:r>
            <a:endParaRPr lang="en-US" sz="2700"/>
          </a:p>
        </p:txBody>
      </p:sp>
      <p:sp>
        <p:nvSpPr>
          <p:cNvPr id="13" name="Text 13"/>
          <p:cNvSpPr txBox="1"/>
          <p:nvPr/>
        </p:nvSpPr>
        <p:spPr>
          <a:xfrm>
            <a:off x="822960" y="5897880"/>
            <a:ext cx="10607040" cy="432816"/>
          </a:xfrm>
          <a:prstGeom prst="rect">
            <a:avLst/>
          </a:prstGeom>
          <a:noFill/>
          <a:ln>
            <a:noFill/>
          </a:ln>
        </p:spPr>
        <p:txBody>
          <a:bodyPr wrap="none" lIns="0" rIns="0" tIns="0" bIns="0" anchor="ctr"/>
          <a:lstStyle/>
          <a:p>
            <a:pPr algn="l"/>
            <a:r>
              <a:rPr lang="en-US" sz="2400" b="1">
                <a:solidFill>
                  <a:srgbClr val="326F60"/>
                </a:solidFill>
                <a:latin typeface="Arial"/>
              </a:rPr>
              <a:t>Who will open your link, and what should they be able to do?</a:t>
            </a:r>
            <a:endParaRPr lang="en-US" sz="2400"/>
          </a:p>
        </p:txBody>
      </p:sp>
      <p:sp>
        <p:nvSpPr>
          <p:cNvPr id="14" name="Text 14"/>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39</a:t>
            </a:r>
            <a:endParaRPr lang="en-US" sz="10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7F4EC"/>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10607040" cy="292608"/>
          </a:xfrm>
          <a:prstGeom prst="rect">
            <a:avLst/>
          </a:prstGeom>
          <a:noFill/>
          <a:ln>
            <a:noFill/>
          </a:ln>
        </p:spPr>
        <p:txBody>
          <a:bodyPr wrap="none" lIns="0" rIns="0" tIns="0" bIns="0" anchor="ctr"/>
          <a:lstStyle/>
          <a:p>
            <a:pPr algn="l"/>
            <a:r>
              <a:rPr lang="en-US" sz="1300" b="1">
                <a:solidFill>
                  <a:srgbClr val="6545B5"/>
                </a:solidFill>
                <a:latin typeface="Arial"/>
              </a:rPr>
              <a:t>BUILDING A WEBSITE</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3400" b="1">
                <a:solidFill>
                  <a:srgbClr val="131B2B"/>
                </a:solidFill>
                <a:latin typeface="Arial"/>
              </a:rPr>
              <a:t>A landing page should answer the buyer in order.</a:t>
            </a:r>
            <a:endParaRPr lang="en-US" sz="34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7A8190"/>
                </a:solidFill>
                <a:latin typeface="Arial"/>
              </a:rPr>
              <a:t>User-supplied lander.studio reference sheet; the five questions here are an instructional summary.</a:t>
            </a:r>
            <a:endParaRPr lang="en-US" sz="800"/>
          </a:p>
        </p:txBody>
      </p:sp>
      <p:pic>
        <p:nvPicPr>
          <p:cNvPr id="5" name="Image 5"/>
          <p:cNvPicPr>
            <a:picLocks noChangeAspect="1"/>
          </p:cNvPicPr>
          <p:nvPr/>
        </p:nvPicPr>
        <p:blipFill>
          <a:blip r:embed="rId2"/>
          <a:stretch>
            <a:fillRect/>
          </a:stretch>
        </p:blipFill>
        <p:spPr>
          <a:xfrm>
            <a:off x="8467344" y="1837944"/>
            <a:ext cx="2734056" cy="3630168"/>
          </a:xfrm>
          <a:prstGeom prst="rect">
            <a:avLst/>
          </a:prstGeom>
        </p:spPr>
      </p:pic>
      <p:sp>
        <p:nvSpPr>
          <p:cNvPr id="6" name="Text 6"/>
          <p:cNvSpPr txBox="1"/>
          <p:nvPr/>
        </p:nvSpPr>
        <p:spPr>
          <a:xfrm>
            <a:off x="768096" y="1929384"/>
            <a:ext cx="2578608" cy="292608"/>
          </a:xfrm>
          <a:prstGeom prst="rect">
            <a:avLst/>
          </a:prstGeom>
          <a:noFill/>
          <a:ln>
            <a:noFill/>
          </a:ln>
        </p:spPr>
        <p:txBody>
          <a:bodyPr wrap="none" lIns="0" rIns="0" tIns="0" bIns="0" anchor="ctr"/>
          <a:lstStyle/>
          <a:p>
            <a:pPr algn="l"/>
            <a:r>
              <a:rPr lang="en-US" sz="1500" b="1">
                <a:solidFill>
                  <a:srgbClr val="6545B5"/>
                </a:solidFill>
                <a:latin typeface="Arial"/>
              </a:rPr>
              <a:t>WHAT IS IT?</a:t>
            </a:r>
            <a:endParaRPr lang="en-US" sz="1500"/>
          </a:p>
        </p:txBody>
      </p:sp>
      <p:sp>
        <p:nvSpPr>
          <p:cNvPr id="7" name="Text 7"/>
          <p:cNvSpPr txBox="1"/>
          <p:nvPr/>
        </p:nvSpPr>
        <p:spPr>
          <a:xfrm>
            <a:off x="3300984" y="1929384"/>
            <a:ext cx="4864608" cy="292608"/>
          </a:xfrm>
          <a:prstGeom prst="rect">
            <a:avLst/>
          </a:prstGeom>
          <a:noFill/>
          <a:ln>
            <a:noFill/>
          </a:ln>
        </p:spPr>
        <p:txBody>
          <a:bodyPr wrap="none" lIns="0" rIns="0" tIns="0" bIns="0" anchor="ctr"/>
          <a:lstStyle/>
          <a:p>
            <a:pPr algn="l"/>
            <a:r>
              <a:rPr lang="en-US" sz="1600" b="1">
                <a:solidFill>
                  <a:srgbClr val="131B2B"/>
                </a:solidFill>
                <a:latin typeface="Arial"/>
              </a:rPr>
              <a:t>A clear hero and promise.</a:t>
            </a:r>
            <a:endParaRPr lang="en-US" sz="1600"/>
          </a:p>
        </p:txBody>
      </p:sp>
      <p:sp>
        <p:nvSpPr>
          <p:cNvPr id="8" name="Rule 8"/>
          <p:cNvSpPr/>
          <p:nvPr/>
        </p:nvSpPr>
        <p:spPr>
          <a:xfrm>
            <a:off x="768096" y="2377440"/>
            <a:ext cx="7205472" cy="0"/>
          </a:xfrm>
          <a:prstGeom prst="line">
            <a:avLst/>
          </a:prstGeom>
          <a:ln w="12700">
            <a:solidFill>
              <a:srgbClr val="D4D1CB"/>
            </a:solidFill>
          </a:ln>
        </p:spPr>
      </p:sp>
      <p:sp>
        <p:nvSpPr>
          <p:cNvPr id="9" name="Text 9"/>
          <p:cNvSpPr txBox="1"/>
          <p:nvPr/>
        </p:nvSpPr>
        <p:spPr>
          <a:xfrm>
            <a:off x="768096" y="2642616"/>
            <a:ext cx="2578608" cy="292608"/>
          </a:xfrm>
          <a:prstGeom prst="rect">
            <a:avLst/>
          </a:prstGeom>
          <a:noFill/>
          <a:ln>
            <a:noFill/>
          </a:ln>
        </p:spPr>
        <p:txBody>
          <a:bodyPr wrap="none" lIns="0" rIns="0" tIns="0" bIns="0" anchor="ctr"/>
          <a:lstStyle/>
          <a:p>
            <a:pPr algn="l"/>
            <a:r>
              <a:rPr lang="en-US" sz="1500" b="1">
                <a:solidFill>
                  <a:srgbClr val="146A89"/>
                </a:solidFill>
                <a:latin typeface="Arial"/>
              </a:rPr>
              <a:t>IS IT FOR ME?</a:t>
            </a:r>
            <a:endParaRPr lang="en-US" sz="1500"/>
          </a:p>
        </p:txBody>
      </p:sp>
      <p:sp>
        <p:nvSpPr>
          <p:cNvPr id="10" name="Text 10"/>
          <p:cNvSpPr txBox="1"/>
          <p:nvPr/>
        </p:nvSpPr>
        <p:spPr>
          <a:xfrm>
            <a:off x="3300984" y="2642616"/>
            <a:ext cx="4864608" cy="292608"/>
          </a:xfrm>
          <a:prstGeom prst="rect">
            <a:avLst/>
          </a:prstGeom>
          <a:noFill/>
          <a:ln>
            <a:noFill/>
          </a:ln>
        </p:spPr>
        <p:txBody>
          <a:bodyPr wrap="none" lIns="0" rIns="0" tIns="0" bIns="0" anchor="ctr"/>
          <a:lstStyle/>
          <a:p>
            <a:pPr algn="l"/>
            <a:r>
              <a:rPr lang="en-US" sz="1600" b="1">
                <a:solidFill>
                  <a:srgbClr val="131B2B"/>
                </a:solidFill>
                <a:latin typeface="Arial"/>
              </a:rPr>
              <a:t>Audience, use case and benefit.</a:t>
            </a:r>
            <a:endParaRPr lang="en-US" sz="1600"/>
          </a:p>
        </p:txBody>
      </p:sp>
      <p:sp>
        <p:nvSpPr>
          <p:cNvPr id="11" name="Rule 11"/>
          <p:cNvSpPr/>
          <p:nvPr/>
        </p:nvSpPr>
        <p:spPr>
          <a:xfrm>
            <a:off x="768096" y="3090672"/>
            <a:ext cx="7205472" cy="0"/>
          </a:xfrm>
          <a:prstGeom prst="line">
            <a:avLst/>
          </a:prstGeom>
          <a:ln w="12700">
            <a:solidFill>
              <a:srgbClr val="D4D1CB"/>
            </a:solidFill>
          </a:ln>
        </p:spPr>
      </p:sp>
      <p:sp>
        <p:nvSpPr>
          <p:cNvPr id="12" name="Text 12"/>
          <p:cNvSpPr txBox="1"/>
          <p:nvPr/>
        </p:nvSpPr>
        <p:spPr>
          <a:xfrm>
            <a:off x="768096" y="3355848"/>
            <a:ext cx="2578608" cy="292608"/>
          </a:xfrm>
          <a:prstGeom prst="rect">
            <a:avLst/>
          </a:prstGeom>
          <a:noFill/>
          <a:ln>
            <a:noFill/>
          </a:ln>
        </p:spPr>
        <p:txBody>
          <a:bodyPr wrap="none" lIns="0" rIns="0" tIns="0" bIns="0" anchor="ctr"/>
          <a:lstStyle/>
          <a:p>
            <a:pPr algn="l"/>
            <a:r>
              <a:rPr lang="en-US" sz="1500" b="1">
                <a:solidFill>
                  <a:srgbClr val="A84A31"/>
                </a:solidFill>
                <a:latin typeface="Arial"/>
              </a:rPr>
              <a:t>CAN I TRUST IT?</a:t>
            </a:r>
            <a:endParaRPr lang="en-US" sz="1500"/>
          </a:p>
        </p:txBody>
      </p:sp>
      <p:sp>
        <p:nvSpPr>
          <p:cNvPr id="13" name="Text 13"/>
          <p:cNvSpPr txBox="1"/>
          <p:nvPr/>
        </p:nvSpPr>
        <p:spPr>
          <a:xfrm>
            <a:off x="3300984" y="3355848"/>
            <a:ext cx="4864608" cy="292608"/>
          </a:xfrm>
          <a:prstGeom prst="rect">
            <a:avLst/>
          </a:prstGeom>
          <a:noFill/>
          <a:ln>
            <a:noFill/>
          </a:ln>
        </p:spPr>
        <p:txBody>
          <a:bodyPr wrap="none" lIns="0" rIns="0" tIns="0" bIns="0" anchor="ctr"/>
          <a:lstStyle/>
          <a:p>
            <a:pPr algn="l"/>
            <a:r>
              <a:rPr lang="en-US" sz="1600" b="1">
                <a:solidFill>
                  <a:srgbClr val="131B2B"/>
                </a:solidFill>
                <a:latin typeface="Arial"/>
              </a:rPr>
              <a:t>Real proof and honest answers.</a:t>
            </a:r>
            <a:endParaRPr lang="en-US" sz="1600"/>
          </a:p>
        </p:txBody>
      </p:sp>
      <p:sp>
        <p:nvSpPr>
          <p:cNvPr id="14" name="Rule 14"/>
          <p:cNvSpPr/>
          <p:nvPr/>
        </p:nvSpPr>
        <p:spPr>
          <a:xfrm>
            <a:off x="768096" y="3803904"/>
            <a:ext cx="7205472" cy="0"/>
          </a:xfrm>
          <a:prstGeom prst="line">
            <a:avLst/>
          </a:prstGeom>
          <a:ln w="12700">
            <a:solidFill>
              <a:srgbClr val="D4D1CB"/>
            </a:solidFill>
          </a:ln>
        </p:spPr>
      </p:sp>
      <p:sp>
        <p:nvSpPr>
          <p:cNvPr id="15" name="Text 15"/>
          <p:cNvSpPr txBox="1"/>
          <p:nvPr/>
        </p:nvSpPr>
        <p:spPr>
          <a:xfrm>
            <a:off x="768096" y="4069080"/>
            <a:ext cx="2578608" cy="292608"/>
          </a:xfrm>
          <a:prstGeom prst="rect">
            <a:avLst/>
          </a:prstGeom>
          <a:noFill/>
          <a:ln>
            <a:noFill/>
          </a:ln>
        </p:spPr>
        <p:txBody>
          <a:bodyPr wrap="none" lIns="0" rIns="0" tIns="0" bIns="0" anchor="ctr"/>
          <a:lstStyle/>
          <a:p>
            <a:pPr algn="l"/>
            <a:r>
              <a:rPr lang="en-US" sz="1500" b="1">
                <a:solidFill>
                  <a:srgbClr val="61741B"/>
                </a:solidFill>
                <a:latin typeface="Arial"/>
              </a:rPr>
              <a:t>WHAT NEXT?</a:t>
            </a:r>
            <a:endParaRPr lang="en-US" sz="1500"/>
          </a:p>
        </p:txBody>
      </p:sp>
      <p:sp>
        <p:nvSpPr>
          <p:cNvPr id="16" name="Text 16"/>
          <p:cNvSpPr txBox="1"/>
          <p:nvPr/>
        </p:nvSpPr>
        <p:spPr>
          <a:xfrm>
            <a:off x="3300984" y="4069080"/>
            <a:ext cx="4864608" cy="292608"/>
          </a:xfrm>
          <a:prstGeom prst="rect">
            <a:avLst/>
          </a:prstGeom>
          <a:noFill/>
          <a:ln>
            <a:noFill/>
          </a:ln>
        </p:spPr>
        <p:txBody>
          <a:bodyPr wrap="none" lIns="0" rIns="0" tIns="0" bIns="0" anchor="ctr"/>
          <a:lstStyle/>
          <a:p>
            <a:pPr algn="l"/>
            <a:r>
              <a:rPr lang="en-US" sz="1600" b="1">
                <a:solidFill>
                  <a:srgbClr val="131B2B"/>
                </a:solidFill>
                <a:latin typeface="Arial"/>
              </a:rPr>
              <a:t>How it works and one clear action.</a:t>
            </a:r>
            <a:endParaRPr lang="en-US" sz="1600"/>
          </a:p>
        </p:txBody>
      </p:sp>
      <p:sp>
        <p:nvSpPr>
          <p:cNvPr id="17" name="Rule 17"/>
          <p:cNvSpPr/>
          <p:nvPr/>
        </p:nvSpPr>
        <p:spPr>
          <a:xfrm>
            <a:off x="768096" y="4517136"/>
            <a:ext cx="7205472" cy="0"/>
          </a:xfrm>
          <a:prstGeom prst="line">
            <a:avLst/>
          </a:prstGeom>
          <a:ln w="12700">
            <a:solidFill>
              <a:srgbClr val="D4D1CB"/>
            </a:solidFill>
          </a:ln>
        </p:spPr>
      </p:sp>
      <p:sp>
        <p:nvSpPr>
          <p:cNvPr id="18" name="Text 18"/>
          <p:cNvSpPr txBox="1"/>
          <p:nvPr/>
        </p:nvSpPr>
        <p:spPr>
          <a:xfrm>
            <a:off x="768096" y="4782312"/>
            <a:ext cx="2578608" cy="292608"/>
          </a:xfrm>
          <a:prstGeom prst="rect">
            <a:avLst/>
          </a:prstGeom>
          <a:noFill/>
          <a:ln>
            <a:noFill/>
          </a:ln>
        </p:spPr>
        <p:txBody>
          <a:bodyPr wrap="none" lIns="0" rIns="0" tIns="0" bIns="0" anchor="ctr"/>
          <a:lstStyle/>
          <a:p>
            <a:pPr algn="l"/>
            <a:r>
              <a:rPr lang="en-US" sz="1500" b="1">
                <a:solidFill>
                  <a:srgbClr val="6545B5"/>
                </a:solidFill>
                <a:latin typeface="Arial"/>
              </a:rPr>
              <a:t>WHAT DOES IT COST?</a:t>
            </a:r>
            <a:endParaRPr lang="en-US" sz="1500"/>
          </a:p>
        </p:txBody>
      </p:sp>
      <p:sp>
        <p:nvSpPr>
          <p:cNvPr id="19" name="Text 19"/>
          <p:cNvSpPr txBox="1"/>
          <p:nvPr/>
        </p:nvSpPr>
        <p:spPr>
          <a:xfrm>
            <a:off x="3300984" y="4782312"/>
            <a:ext cx="4864608" cy="292608"/>
          </a:xfrm>
          <a:prstGeom prst="rect">
            <a:avLst/>
          </a:prstGeom>
          <a:noFill/>
          <a:ln>
            <a:noFill/>
          </a:ln>
        </p:spPr>
        <p:txBody>
          <a:bodyPr wrap="none" lIns="0" rIns="0" tIns="0" bIns="0" anchor="ctr"/>
          <a:lstStyle/>
          <a:p>
            <a:pPr algn="l"/>
            <a:r>
              <a:rPr lang="en-US" sz="1600" b="1">
                <a:solidFill>
                  <a:srgbClr val="131B2B"/>
                </a:solidFill>
                <a:latin typeface="Arial"/>
              </a:rPr>
              <a:t>Price and terms when relevant.</a:t>
            </a:r>
            <a:endParaRPr lang="en-US" sz="1600"/>
          </a:p>
        </p:txBody>
      </p:sp>
      <p:sp>
        <p:nvSpPr>
          <p:cNvPr id="20" name="Text 20"/>
          <p:cNvSpPr txBox="1"/>
          <p:nvPr/>
        </p:nvSpPr>
        <p:spPr>
          <a:xfrm>
            <a:off x="768096" y="5760720"/>
            <a:ext cx="10506456" cy="306578"/>
          </a:xfrm>
          <a:prstGeom prst="rect">
            <a:avLst/>
          </a:prstGeom>
          <a:noFill/>
          <a:ln>
            <a:noFill/>
          </a:ln>
        </p:spPr>
        <p:txBody>
          <a:bodyPr wrap="none" lIns="0" rIns="0" tIns="0" bIns="0" anchor="ctr"/>
          <a:lstStyle/>
          <a:p>
            <a:pPr algn="l"/>
            <a:r>
              <a:rPr lang="en-US" sz="1700" b="1">
                <a:solidFill>
                  <a:srgbClr val="6545B5"/>
                </a:solidFill>
                <a:latin typeface="Arial"/>
              </a:rPr>
              <a:t>Start with the questions your own customer actually asks.</a:t>
            </a:r>
            <a:endParaRPr lang="en-US" sz="1700"/>
          </a:p>
        </p:txBody>
      </p:sp>
      <p:sp>
        <p:nvSpPr>
          <p:cNvPr id="21" name="Text 21"/>
          <p:cNvSpPr txBox="1"/>
          <p:nvPr/>
        </p:nvSpPr>
        <p:spPr>
          <a:xfrm>
            <a:off x="8522208" y="6153912"/>
            <a:ext cx="2788920" cy="292608"/>
          </a:xfrm>
          <a:prstGeom prst="rect">
            <a:avLst/>
          </a:prstGeom>
          <a:noFill/>
          <a:ln>
            <a:noFill/>
          </a:ln>
        </p:spPr>
        <p:txBody>
          <a:bodyPr wrap="none" lIns="0" rIns="0" tIns="0" bIns="0" anchor="ctr"/>
          <a:lstStyle/>
          <a:p>
            <a:pPr algn="l"/>
            <a:r>
              <a:rPr lang="en-US" sz="1100" b="1">
                <a:solidFill>
                  <a:srgbClr val="6545B5"/>
                </a:solidFill>
                <a:latin typeface="Arial"/>
                <a:hlinkClick r:id="rId3"/>
              </a:rPr>
              <a:t>OPEN COURSE MEDIA &gt;</a:t>
            </a:r>
            <a:endParaRPr lang="en-US" sz="1100"/>
          </a:p>
        </p:txBody>
      </p:sp>
      <p:sp>
        <p:nvSpPr>
          <p:cNvPr id="22" name="Text 2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40</a:t>
            </a:r>
            <a:endParaRPr lang="en-US" sz="10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FROM MODELS TO PRODUCTS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Models can now use tools.</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029968"/>
            <a:ext cx="10607040" cy="486918"/>
          </a:xfrm>
          <a:prstGeom prst="rect">
            <a:avLst/>
          </a:prstGeom>
          <a:noFill/>
          <a:ln>
            <a:noFill/>
          </a:ln>
        </p:spPr>
        <p:txBody>
          <a:bodyPr wrap="none" lIns="0" rIns="0" tIns="0" bIns="0" anchor="ctr"/>
          <a:lstStyle/>
          <a:p>
            <a:pPr algn="l"/>
            <a:r>
              <a:rPr lang="en-US" sz="2700" b="1">
                <a:solidFill>
                  <a:srgbClr val="326F60"/>
                </a:solidFill>
                <a:latin typeface="Arial"/>
              </a:rPr>
              <a:t>From writing an answer to doing a useful task.</a:t>
            </a:r>
            <a:endParaRPr lang="en-US" sz="2700"/>
          </a:p>
        </p:txBody>
      </p:sp>
      <p:pic>
        <p:nvPicPr>
          <p:cNvPr id="6" name="Image 6"/>
          <p:cNvPicPr>
            <a:picLocks noChangeAspect="1"/>
          </p:cNvPicPr>
          <p:nvPr/>
        </p:nvPicPr>
        <p:blipFill>
          <a:blip r:embed="rId2"/>
          <a:stretch>
            <a:fillRect/>
          </a:stretch>
        </p:blipFill>
        <p:spPr>
          <a:xfrm>
            <a:off x="822960" y="2816352"/>
            <a:ext cx="749808" cy="749808"/>
          </a:xfrm>
          <a:prstGeom prst="rect">
            <a:avLst/>
          </a:prstGeom>
        </p:spPr>
      </p:pic>
      <p:sp>
        <p:nvSpPr>
          <p:cNvPr id="7" name="Text 7"/>
          <p:cNvSpPr txBox="1"/>
          <p:nvPr/>
        </p:nvSpPr>
        <p:spPr>
          <a:xfrm>
            <a:off x="1783080" y="2926080"/>
            <a:ext cx="4069080" cy="559054"/>
          </a:xfrm>
          <a:prstGeom prst="rect">
            <a:avLst/>
          </a:prstGeom>
          <a:noFill/>
          <a:ln>
            <a:noFill/>
          </a:ln>
        </p:spPr>
        <p:txBody>
          <a:bodyPr wrap="none" lIns="0" rIns="0" tIns="0" bIns="0" anchor="ctr"/>
          <a:lstStyle/>
          <a:p>
            <a:pPr algn="l"/>
            <a:r>
              <a:rPr lang="en-US" sz="3100" b="1">
                <a:solidFill>
                  <a:srgbClr val="17232C"/>
                </a:solidFill>
                <a:latin typeface="Arial"/>
              </a:rPr>
              <a:t>Google Docs</a:t>
            </a:r>
            <a:endParaRPr lang="en-US" sz="3100"/>
          </a:p>
        </p:txBody>
      </p:sp>
      <p:sp>
        <p:nvSpPr>
          <p:cNvPr id="8" name="Text 8"/>
          <p:cNvSpPr txBox="1"/>
          <p:nvPr/>
        </p:nvSpPr>
        <p:spPr>
          <a:xfrm>
            <a:off x="822960" y="3986784"/>
            <a:ext cx="4937760" cy="450850"/>
          </a:xfrm>
          <a:prstGeom prst="rect">
            <a:avLst/>
          </a:prstGeom>
          <a:noFill/>
          <a:ln>
            <a:noFill/>
          </a:ln>
        </p:spPr>
        <p:txBody>
          <a:bodyPr wrap="none" lIns="0" rIns="0" tIns="0" bIns="0" anchor="ctr"/>
          <a:lstStyle/>
          <a:p>
            <a:pPr algn="l"/>
            <a:r>
              <a:rPr lang="en-US" sz="2500">
                <a:solidFill>
                  <a:srgbClr val="17232C"/>
                </a:solidFill>
                <a:latin typeface="Arial"/>
              </a:rPr>
              <a:t>Draft a proposal.</a:t>
            </a:r>
            <a:endParaRPr lang="en-US" sz="2500"/>
          </a:p>
        </p:txBody>
      </p:sp>
      <p:sp>
        <p:nvSpPr>
          <p:cNvPr id="9" name="Text 9"/>
          <p:cNvSpPr txBox="1"/>
          <p:nvPr/>
        </p:nvSpPr>
        <p:spPr>
          <a:xfrm>
            <a:off x="822960" y="4535424"/>
            <a:ext cx="4937760" cy="432816"/>
          </a:xfrm>
          <a:prstGeom prst="rect">
            <a:avLst/>
          </a:prstGeom>
          <a:noFill/>
          <a:ln>
            <a:noFill/>
          </a:ln>
        </p:spPr>
        <p:txBody>
          <a:bodyPr wrap="none" lIns="0" rIns="0" tIns="0" bIns="0" anchor="ctr"/>
          <a:lstStyle/>
          <a:p>
            <a:pPr algn="l"/>
            <a:r>
              <a:rPr lang="en-US" sz="2400">
                <a:solidFill>
                  <a:srgbClr val="17232C"/>
                </a:solidFill>
                <a:latin typeface="Arial"/>
              </a:rPr>
              <a:t>Create or update the document.</a:t>
            </a:r>
            <a:endParaRPr lang="en-US" sz="2400"/>
          </a:p>
        </p:txBody>
      </p:sp>
      <p:pic>
        <p:nvPicPr>
          <p:cNvPr id="10" name="Image 10"/>
          <p:cNvPicPr>
            <a:picLocks noChangeAspect="1"/>
          </p:cNvPicPr>
          <p:nvPr/>
        </p:nvPicPr>
        <p:blipFill>
          <a:blip r:embed="rId3"/>
          <a:stretch>
            <a:fillRect/>
          </a:stretch>
        </p:blipFill>
        <p:spPr>
          <a:xfrm>
            <a:off x="6400800" y="2816352"/>
            <a:ext cx="749808" cy="749808"/>
          </a:xfrm>
          <a:prstGeom prst="rect">
            <a:avLst/>
          </a:prstGeom>
        </p:spPr>
      </p:pic>
      <p:sp>
        <p:nvSpPr>
          <p:cNvPr id="11" name="Text 11"/>
          <p:cNvSpPr txBox="1"/>
          <p:nvPr/>
        </p:nvSpPr>
        <p:spPr>
          <a:xfrm>
            <a:off x="7360920" y="2926080"/>
            <a:ext cx="4069080" cy="559054"/>
          </a:xfrm>
          <a:prstGeom prst="rect">
            <a:avLst/>
          </a:prstGeom>
          <a:noFill/>
          <a:ln>
            <a:noFill/>
          </a:ln>
        </p:spPr>
        <p:txBody>
          <a:bodyPr wrap="none" lIns="0" rIns="0" tIns="0" bIns="0" anchor="ctr"/>
          <a:lstStyle/>
          <a:p>
            <a:pPr algn="l"/>
            <a:r>
              <a:rPr lang="en-US" sz="3100" b="1">
                <a:solidFill>
                  <a:srgbClr val="17232C"/>
                </a:solidFill>
                <a:latin typeface="Arial"/>
              </a:rPr>
              <a:t>Google Calendar</a:t>
            </a:r>
            <a:endParaRPr lang="en-US" sz="3100"/>
          </a:p>
        </p:txBody>
      </p:sp>
      <p:sp>
        <p:nvSpPr>
          <p:cNvPr id="12" name="Text 12"/>
          <p:cNvSpPr txBox="1"/>
          <p:nvPr/>
        </p:nvSpPr>
        <p:spPr>
          <a:xfrm>
            <a:off x="6400800" y="3986784"/>
            <a:ext cx="4937760" cy="450850"/>
          </a:xfrm>
          <a:prstGeom prst="rect">
            <a:avLst/>
          </a:prstGeom>
          <a:noFill/>
          <a:ln>
            <a:noFill/>
          </a:ln>
        </p:spPr>
        <p:txBody>
          <a:bodyPr wrap="none" lIns="0" rIns="0" tIns="0" bIns="0" anchor="ctr"/>
          <a:lstStyle/>
          <a:p>
            <a:pPr algn="l"/>
            <a:r>
              <a:rPr lang="en-US" sz="2500">
                <a:solidFill>
                  <a:srgbClr val="17232C"/>
                </a:solidFill>
                <a:latin typeface="Arial"/>
              </a:rPr>
              <a:t>Find an available time.</a:t>
            </a:r>
            <a:endParaRPr lang="en-US" sz="2500"/>
          </a:p>
        </p:txBody>
      </p:sp>
      <p:sp>
        <p:nvSpPr>
          <p:cNvPr id="13" name="Text 13"/>
          <p:cNvSpPr txBox="1"/>
          <p:nvPr/>
        </p:nvSpPr>
        <p:spPr>
          <a:xfrm>
            <a:off x="6400800" y="4535424"/>
            <a:ext cx="4937760" cy="450850"/>
          </a:xfrm>
          <a:prstGeom prst="rect">
            <a:avLst/>
          </a:prstGeom>
          <a:noFill/>
          <a:ln>
            <a:noFill/>
          </a:ln>
        </p:spPr>
        <p:txBody>
          <a:bodyPr wrap="none" lIns="0" rIns="0" tIns="0" bIns="0" anchor="ctr"/>
          <a:lstStyle/>
          <a:p>
            <a:pPr algn="l"/>
            <a:r>
              <a:rPr lang="en-US" sz="2500">
                <a:solidFill>
                  <a:srgbClr val="17232C"/>
                </a:solidFill>
                <a:latin typeface="Arial"/>
              </a:rPr>
              <a:t>Create the approved event.</a:t>
            </a:r>
            <a:endParaRPr lang="en-US" sz="2500"/>
          </a:p>
        </p:txBody>
      </p:sp>
      <p:sp>
        <p:nvSpPr>
          <p:cNvPr id="14" name="Text 14"/>
          <p:cNvSpPr txBox="1"/>
          <p:nvPr/>
        </p:nvSpPr>
        <p:spPr>
          <a:xfrm>
            <a:off x="822960" y="5458968"/>
            <a:ext cx="10607040" cy="432816"/>
          </a:xfrm>
          <a:prstGeom prst="rect">
            <a:avLst/>
          </a:prstGeom>
          <a:noFill/>
          <a:ln>
            <a:noFill/>
          </a:ln>
        </p:spPr>
        <p:txBody>
          <a:bodyPr wrap="none" lIns="0" rIns="0" tIns="0" bIns="0" anchor="ctr"/>
          <a:lstStyle/>
          <a:p>
            <a:pPr algn="l"/>
            <a:r>
              <a:rPr lang="en-US" sz="2400" b="1">
                <a:solidFill>
                  <a:srgbClr val="326F60"/>
                </a:solidFill>
                <a:latin typeface="Arial"/>
              </a:rPr>
              <a:t>Model requests → connected software acts → result is checked.</a:t>
            </a:r>
            <a:endParaRPr lang="en-US" sz="2400"/>
          </a:p>
        </p:txBody>
      </p:sp>
      <p:sp>
        <p:nvSpPr>
          <p:cNvPr id="15" name="Text 15"/>
          <p:cNvSpPr txBox="1"/>
          <p:nvPr/>
        </p:nvSpPr>
        <p:spPr>
          <a:xfrm>
            <a:off x="822960" y="6007608"/>
            <a:ext cx="10607040" cy="396748"/>
          </a:xfrm>
          <a:prstGeom prst="rect">
            <a:avLst/>
          </a:prstGeom>
          <a:noFill/>
          <a:ln>
            <a:noFill/>
          </a:ln>
        </p:spPr>
        <p:txBody>
          <a:bodyPr wrap="none" lIns="0" rIns="0" tIns="0" bIns="0" anchor="ctr"/>
          <a:lstStyle/>
          <a:p>
            <a:pPr algn="l"/>
            <a:r>
              <a:rPr lang="en-US" sz="2200">
                <a:solidFill>
                  <a:srgbClr val="17232C"/>
                </a:solidFill>
                <a:latin typeface="Arial"/>
              </a:rPr>
              <a:t>Connect the tools and grant access first.</a:t>
            </a:r>
            <a:endParaRPr lang="en-US" sz="2200"/>
          </a:p>
        </p:txBody>
      </p:sp>
      <p:sp>
        <p:nvSpPr>
          <p:cNvPr id="16" name="Text 16"/>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41</a:t>
            </a:r>
            <a:endParaRPr lang="en-US" sz="10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FROM MODELS TO PRODUCTS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Jev: a model for structured decisions.</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822960" y="1993392"/>
            <a:ext cx="4160520" cy="4123944"/>
          </a:xfrm>
          <a:prstGeom prst="rect">
            <a:avLst/>
          </a:prstGeom>
        </p:spPr>
      </p:pic>
      <p:sp>
        <p:nvSpPr>
          <p:cNvPr id="6" name="Text 6"/>
          <p:cNvSpPr txBox="1"/>
          <p:nvPr/>
        </p:nvSpPr>
        <p:spPr>
          <a:xfrm>
            <a:off x="5440680" y="2121408"/>
            <a:ext cx="5852160" cy="522986"/>
          </a:xfrm>
          <a:prstGeom prst="rect">
            <a:avLst/>
          </a:prstGeom>
          <a:noFill/>
          <a:ln>
            <a:noFill/>
          </a:ln>
        </p:spPr>
        <p:txBody>
          <a:bodyPr wrap="none" lIns="0" rIns="0" tIns="0" bIns="0" anchor="ctr"/>
          <a:lstStyle/>
          <a:p>
            <a:pPr algn="l"/>
            <a:r>
              <a:rPr lang="en-US" sz="2900" b="1">
                <a:solidFill>
                  <a:srgbClr val="326F60"/>
                </a:solidFill>
                <a:latin typeface="Arial"/>
              </a:rPr>
              <a:t>TypeSafe AI / decision model</a:t>
            </a:r>
            <a:endParaRPr lang="en-US" sz="2900"/>
          </a:p>
        </p:txBody>
      </p:sp>
      <p:sp>
        <p:nvSpPr>
          <p:cNvPr id="7" name="Text 7"/>
          <p:cNvSpPr txBox="1"/>
          <p:nvPr/>
        </p:nvSpPr>
        <p:spPr>
          <a:xfrm>
            <a:off x="5440680" y="2953512"/>
            <a:ext cx="5852160" cy="427473"/>
          </a:xfrm>
          <a:prstGeom prst="rect">
            <a:avLst/>
          </a:prstGeom>
          <a:noFill/>
          <a:ln>
            <a:noFill/>
          </a:ln>
        </p:spPr>
        <p:txBody>
          <a:bodyPr wrap="none" lIns="0" rIns="0" tIns="0" bIns="0" anchor="ctr"/>
          <a:lstStyle/>
          <a:p>
            <a:pPr algn="l"/>
            <a:r>
              <a:rPr lang="en-US" sz="2370">
                <a:solidFill>
                  <a:srgbClr val="17232C"/>
                </a:solidFill>
                <a:latin typeface="Arial"/>
              </a:rPr>
              <a:t>Give it context and defined options.</a:t>
            </a:r>
            <a:endParaRPr lang="en-US" sz="2370"/>
          </a:p>
        </p:txBody>
      </p:sp>
      <p:sp>
        <p:nvSpPr>
          <p:cNvPr id="8" name="Text 8"/>
          <p:cNvSpPr txBox="1"/>
          <p:nvPr/>
        </p:nvSpPr>
        <p:spPr>
          <a:xfrm>
            <a:off x="5440680" y="3520440"/>
            <a:ext cx="5852160" cy="439686"/>
          </a:xfrm>
          <a:prstGeom prst="rect">
            <a:avLst/>
          </a:prstGeom>
          <a:noFill/>
          <a:ln>
            <a:noFill/>
          </a:ln>
        </p:spPr>
        <p:txBody>
          <a:bodyPr wrap="none" lIns="0" rIns="0" tIns="0" bIns="0" anchor="ctr"/>
          <a:lstStyle/>
          <a:p>
            <a:pPr algn="l"/>
            <a:r>
              <a:rPr lang="en-US" sz="2438">
                <a:solidFill>
                  <a:srgbClr val="17232C"/>
                </a:solidFill>
                <a:latin typeface="Arial"/>
              </a:rPr>
              <a:t>Get a choice, score or probability.</a:t>
            </a:r>
            <a:endParaRPr lang="en-US" sz="2438"/>
          </a:p>
        </p:txBody>
      </p:sp>
      <p:sp>
        <p:nvSpPr>
          <p:cNvPr id="9" name="Text 9"/>
          <p:cNvSpPr txBox="1"/>
          <p:nvPr/>
        </p:nvSpPr>
        <p:spPr>
          <a:xfrm>
            <a:off x="5440680" y="4087368"/>
            <a:ext cx="5852160" cy="450850"/>
          </a:xfrm>
          <a:prstGeom prst="rect">
            <a:avLst/>
          </a:prstGeom>
          <a:noFill/>
          <a:ln>
            <a:noFill/>
          </a:ln>
        </p:spPr>
        <p:txBody>
          <a:bodyPr wrap="none" lIns="0" rIns="0" tIns="0" bIns="0" anchor="ctr"/>
          <a:lstStyle/>
          <a:p>
            <a:pPr algn="l"/>
            <a:r>
              <a:rPr lang="en-US" sz="2500">
                <a:solidFill>
                  <a:srgbClr val="17232C"/>
                </a:solidFill>
                <a:latin typeface="Arial"/>
              </a:rPr>
              <a:t>Your software uses the result.</a:t>
            </a:r>
            <a:endParaRPr lang="en-US" sz="2500"/>
          </a:p>
        </p:txBody>
      </p:sp>
      <p:sp>
        <p:nvSpPr>
          <p:cNvPr id="10" name="Text 10"/>
          <p:cNvSpPr txBox="1"/>
          <p:nvPr/>
        </p:nvSpPr>
        <p:spPr>
          <a:xfrm>
            <a:off x="5440680" y="4892040"/>
            <a:ext cx="5852160" cy="414782"/>
          </a:xfrm>
          <a:prstGeom prst="rect">
            <a:avLst/>
          </a:prstGeom>
          <a:noFill/>
          <a:ln>
            <a:noFill/>
          </a:ln>
        </p:spPr>
        <p:txBody>
          <a:bodyPr wrap="none" lIns="0" rIns="0" tIns="0" bIns="0" anchor="ctr"/>
          <a:lstStyle/>
          <a:p>
            <a:pPr algn="l"/>
            <a:r>
              <a:rPr lang="en-US" sz="2300" b="1">
                <a:solidFill>
                  <a:srgbClr val="326F60"/>
                </a:solidFill>
                <a:latin typeface="Arial"/>
              </a:rPr>
              <a:t>Example: route a customer message</a:t>
            </a:r>
            <a:endParaRPr lang="en-US" sz="2300"/>
          </a:p>
        </p:txBody>
      </p:sp>
      <p:sp>
        <p:nvSpPr>
          <p:cNvPr id="11" name="Text 11"/>
          <p:cNvSpPr txBox="1"/>
          <p:nvPr/>
        </p:nvSpPr>
        <p:spPr>
          <a:xfrm>
            <a:off x="5440680" y="5385816"/>
            <a:ext cx="5852160" cy="468884"/>
          </a:xfrm>
          <a:prstGeom prst="rect">
            <a:avLst/>
          </a:prstGeom>
          <a:noFill/>
          <a:ln>
            <a:noFill/>
          </a:ln>
        </p:spPr>
        <p:txBody>
          <a:bodyPr wrap="none" lIns="0" rIns="0" tIns="0" bIns="0" anchor="ctr"/>
          <a:lstStyle/>
          <a:p>
            <a:pPr algn="l"/>
            <a:r>
              <a:rPr lang="en-US" sz="2600" b="1">
                <a:solidFill>
                  <a:srgbClr val="17232C"/>
                </a:solidFill>
                <a:latin typeface="Arial"/>
              </a:rPr>
              <a:t>Repair / Sales / Other</a:t>
            </a:r>
            <a:endParaRPr lang="en-US" sz="2600"/>
          </a:p>
        </p:txBody>
      </p:sp>
      <p:sp>
        <p:nvSpPr>
          <p:cNvPr id="12" name="Text 12"/>
          <p:cNvSpPr txBox="1"/>
          <p:nvPr/>
        </p:nvSpPr>
        <p:spPr>
          <a:xfrm>
            <a:off x="822960" y="6345936"/>
            <a:ext cx="10149840" cy="342646"/>
          </a:xfrm>
          <a:prstGeom prst="rect">
            <a:avLst/>
          </a:prstGeom>
          <a:noFill/>
          <a:ln>
            <a:noFill/>
          </a:ln>
        </p:spPr>
        <p:txBody>
          <a:bodyPr wrap="none" lIns="0" rIns="0" tIns="0" bIns="0" anchor="ctr"/>
          <a:lstStyle/>
          <a:p>
            <a:pPr algn="l"/>
            <a:r>
              <a:rPr lang="en-US" sz="1900" b="1">
                <a:solidFill>
                  <a:srgbClr val="326F60"/>
                </a:solidFill>
                <a:latin typeface="Arial"/>
              </a:rPr>
              <a:t>Structured does not mean always correct. Test the decision.</a:t>
            </a:r>
            <a:endParaRPr lang="en-US" sz="1900"/>
          </a:p>
        </p:txBody>
      </p:sp>
      <p:pic>
        <p:nvPicPr>
          <p:cNvPr id="13" name="Image 13"/>
          <p:cNvPicPr>
            <a:picLocks noChangeAspect="1"/>
          </p:cNvPicPr>
          <p:nvPr/>
        </p:nvPicPr>
        <p:blipFill>
          <a:blip r:embed="rId3"/>
          <a:stretch>
            <a:fillRect/>
          </a:stretch>
        </p:blipFill>
        <p:spPr>
          <a:xfrm>
            <a:off x="10945368" y="365760"/>
            <a:ext cx="347472" cy="347472"/>
          </a:xfrm>
          <a:prstGeom prst="rect">
            <a:avLst/>
          </a:prstGeom>
        </p:spPr>
      </p:pic>
      <p:sp>
        <p:nvSpPr>
          <p:cNvPr id="14" name="Text 14"/>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42</a:t>
            </a:r>
            <a:endParaRPr lang="en-US" sz="10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FROM MODELS TO PRODUCTS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120" b="1">
                <a:solidFill>
                  <a:srgbClr val="17232C"/>
                </a:solidFill>
                <a:latin typeface="Arial"/>
              </a:rPr>
              <a:t>An agent connects the steps and checks the result.</a:t>
            </a:r>
            <a:endParaRPr lang="en-US" sz="312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057400"/>
            <a:ext cx="10607040" cy="541020"/>
          </a:xfrm>
          <a:prstGeom prst="rect">
            <a:avLst/>
          </a:prstGeom>
          <a:noFill/>
          <a:ln>
            <a:noFill/>
          </a:ln>
        </p:spPr>
        <p:txBody>
          <a:bodyPr wrap="none" lIns="0" rIns="0" tIns="0" bIns="0" anchor="ctr"/>
          <a:lstStyle/>
          <a:p>
            <a:pPr algn="l"/>
            <a:r>
              <a:rPr lang="en-US" sz="3000" b="1">
                <a:solidFill>
                  <a:srgbClr val="326F60"/>
                </a:solidFill>
                <a:latin typeface="Arial"/>
              </a:rPr>
              <a:t>Example: prepare a client meeting.</a:t>
            </a:r>
            <a:endParaRPr lang="en-US" sz="3000"/>
          </a:p>
        </p:txBody>
      </p:sp>
      <p:sp>
        <p:nvSpPr>
          <p:cNvPr id="6" name="Text 6"/>
          <p:cNvSpPr txBox="1"/>
          <p:nvPr/>
        </p:nvSpPr>
        <p:spPr>
          <a:xfrm>
            <a:off x="822960" y="2880360"/>
            <a:ext cx="3246120" cy="667258"/>
          </a:xfrm>
          <a:prstGeom prst="rect">
            <a:avLst/>
          </a:prstGeom>
          <a:noFill/>
          <a:ln>
            <a:noFill/>
          </a:ln>
        </p:spPr>
        <p:txBody>
          <a:bodyPr wrap="none" lIns="0" rIns="0" tIns="0" bIns="0" anchor="ctr"/>
          <a:lstStyle/>
          <a:p>
            <a:pPr algn="l"/>
            <a:r>
              <a:rPr lang="en-US" sz="3700" b="1">
                <a:solidFill>
                  <a:srgbClr val="326F60"/>
                </a:solidFill>
                <a:latin typeface="Arial"/>
              </a:rPr>
              <a:t>01</a:t>
            </a:r>
            <a:endParaRPr lang="en-US" sz="3700"/>
          </a:p>
        </p:txBody>
      </p:sp>
      <p:sp>
        <p:nvSpPr>
          <p:cNvPr id="7" name="Text 7"/>
          <p:cNvSpPr txBox="1"/>
          <p:nvPr/>
        </p:nvSpPr>
        <p:spPr>
          <a:xfrm>
            <a:off x="822960" y="3685032"/>
            <a:ext cx="3246120" cy="504952"/>
          </a:xfrm>
          <a:prstGeom prst="rect">
            <a:avLst/>
          </a:prstGeom>
          <a:noFill/>
          <a:ln>
            <a:noFill/>
          </a:ln>
        </p:spPr>
        <p:txBody>
          <a:bodyPr wrap="none" lIns="0" rIns="0" tIns="0" bIns="0" anchor="ctr"/>
          <a:lstStyle/>
          <a:p>
            <a:pPr algn="l"/>
            <a:r>
              <a:rPr lang="en-US" sz="2800" b="1">
                <a:solidFill>
                  <a:srgbClr val="17232C"/>
                </a:solidFill>
                <a:latin typeface="Arial"/>
              </a:rPr>
              <a:t>Understand</a:t>
            </a:r>
            <a:endParaRPr lang="en-US" sz="2800"/>
          </a:p>
        </p:txBody>
      </p:sp>
      <p:sp>
        <p:nvSpPr>
          <p:cNvPr id="8" name="Text 8"/>
          <p:cNvSpPr txBox="1"/>
          <p:nvPr/>
        </p:nvSpPr>
        <p:spPr>
          <a:xfrm>
            <a:off x="822960" y="4361688"/>
            <a:ext cx="3246120" cy="378714"/>
          </a:xfrm>
          <a:prstGeom prst="rect">
            <a:avLst/>
          </a:prstGeom>
          <a:noFill/>
          <a:ln>
            <a:noFill/>
          </a:ln>
        </p:spPr>
        <p:txBody>
          <a:bodyPr wrap="none" lIns="0" rIns="0" tIns="0" bIns="0" anchor="ctr"/>
          <a:lstStyle/>
          <a:p>
            <a:pPr algn="l"/>
            <a:r>
              <a:rPr lang="en-US" sz="2100">
                <a:solidFill>
                  <a:srgbClr val="17232C"/>
                </a:solidFill>
                <a:latin typeface="Arial"/>
              </a:rPr>
              <a:t>Read the brief.</a:t>
            </a:r>
            <a:endParaRPr lang="en-US" sz="2100"/>
          </a:p>
        </p:txBody>
      </p:sp>
      <p:sp>
        <p:nvSpPr>
          <p:cNvPr id="9" name="Text 9"/>
          <p:cNvSpPr txBox="1"/>
          <p:nvPr/>
        </p:nvSpPr>
        <p:spPr>
          <a:xfrm>
            <a:off x="822960" y="4818888"/>
            <a:ext cx="3246120" cy="355671"/>
          </a:xfrm>
          <a:prstGeom prst="rect">
            <a:avLst/>
          </a:prstGeom>
          <a:noFill/>
          <a:ln>
            <a:noFill/>
          </a:ln>
        </p:spPr>
        <p:txBody>
          <a:bodyPr wrap="none" lIns="0" rIns="0" tIns="0" bIns="0" anchor="ctr"/>
          <a:lstStyle/>
          <a:p>
            <a:pPr algn="l"/>
            <a:r>
              <a:rPr lang="en-US" sz="1972">
                <a:solidFill>
                  <a:srgbClr val="17232C"/>
                </a:solidFill>
                <a:latin typeface="Arial"/>
              </a:rPr>
              <a:t>Ask for missing details.</a:t>
            </a:r>
            <a:endParaRPr lang="en-US" sz="1972"/>
          </a:p>
        </p:txBody>
      </p:sp>
      <p:sp>
        <p:nvSpPr>
          <p:cNvPr id="10" name="Text 10"/>
          <p:cNvSpPr txBox="1"/>
          <p:nvPr/>
        </p:nvSpPr>
        <p:spPr>
          <a:xfrm>
            <a:off x="4434840" y="2880360"/>
            <a:ext cx="3246120" cy="667258"/>
          </a:xfrm>
          <a:prstGeom prst="rect">
            <a:avLst/>
          </a:prstGeom>
          <a:noFill/>
          <a:ln>
            <a:noFill/>
          </a:ln>
        </p:spPr>
        <p:txBody>
          <a:bodyPr wrap="none" lIns="0" rIns="0" tIns="0" bIns="0" anchor="ctr"/>
          <a:lstStyle/>
          <a:p>
            <a:pPr algn="l"/>
            <a:r>
              <a:rPr lang="en-US" sz="3700" b="1">
                <a:solidFill>
                  <a:srgbClr val="326F60"/>
                </a:solidFill>
                <a:latin typeface="Arial"/>
              </a:rPr>
              <a:t>02</a:t>
            </a:r>
            <a:endParaRPr lang="en-US" sz="3700"/>
          </a:p>
        </p:txBody>
      </p:sp>
      <p:sp>
        <p:nvSpPr>
          <p:cNvPr id="11" name="Text 11"/>
          <p:cNvSpPr txBox="1"/>
          <p:nvPr/>
        </p:nvSpPr>
        <p:spPr>
          <a:xfrm>
            <a:off x="4434840" y="3685032"/>
            <a:ext cx="3246120" cy="504952"/>
          </a:xfrm>
          <a:prstGeom prst="rect">
            <a:avLst/>
          </a:prstGeom>
          <a:noFill/>
          <a:ln>
            <a:noFill/>
          </a:ln>
        </p:spPr>
        <p:txBody>
          <a:bodyPr wrap="none" lIns="0" rIns="0" tIns="0" bIns="0" anchor="ctr"/>
          <a:lstStyle/>
          <a:p>
            <a:pPr algn="l"/>
            <a:r>
              <a:rPr lang="en-US" sz="2800" b="1">
                <a:solidFill>
                  <a:srgbClr val="17232C"/>
                </a:solidFill>
                <a:latin typeface="Arial"/>
              </a:rPr>
              <a:t>Use tools</a:t>
            </a:r>
            <a:endParaRPr lang="en-US" sz="2800"/>
          </a:p>
        </p:txBody>
      </p:sp>
      <p:sp>
        <p:nvSpPr>
          <p:cNvPr id="12" name="Text 12"/>
          <p:cNvSpPr txBox="1"/>
          <p:nvPr/>
        </p:nvSpPr>
        <p:spPr>
          <a:xfrm>
            <a:off x="4434840" y="4361688"/>
            <a:ext cx="3246120" cy="378714"/>
          </a:xfrm>
          <a:prstGeom prst="rect">
            <a:avLst/>
          </a:prstGeom>
          <a:noFill/>
          <a:ln>
            <a:noFill/>
          </a:ln>
        </p:spPr>
        <p:txBody>
          <a:bodyPr wrap="none" lIns="0" rIns="0" tIns="0" bIns="0" anchor="ctr"/>
          <a:lstStyle/>
          <a:p>
            <a:pPr algn="l"/>
            <a:r>
              <a:rPr lang="en-US" sz="2100">
                <a:solidFill>
                  <a:srgbClr val="17232C"/>
                </a:solidFill>
                <a:latin typeface="Arial"/>
              </a:rPr>
              <a:t>Google Docs: agenda.</a:t>
            </a:r>
            <a:endParaRPr lang="en-US" sz="2100"/>
          </a:p>
        </p:txBody>
      </p:sp>
      <p:sp>
        <p:nvSpPr>
          <p:cNvPr id="13" name="Text 13"/>
          <p:cNvSpPr txBox="1"/>
          <p:nvPr/>
        </p:nvSpPr>
        <p:spPr>
          <a:xfrm>
            <a:off x="4434840" y="4818888"/>
            <a:ext cx="3246120" cy="316152"/>
          </a:xfrm>
          <a:prstGeom prst="rect">
            <a:avLst/>
          </a:prstGeom>
          <a:noFill/>
          <a:ln>
            <a:noFill/>
          </a:ln>
        </p:spPr>
        <p:txBody>
          <a:bodyPr wrap="none" lIns="0" rIns="0" tIns="0" bIns="0" anchor="ctr"/>
          <a:lstStyle/>
          <a:p>
            <a:pPr algn="l"/>
            <a:r>
              <a:rPr lang="en-US" sz="1753">
                <a:solidFill>
                  <a:srgbClr val="17232C"/>
                </a:solidFill>
                <a:latin typeface="Arial"/>
              </a:rPr>
              <a:t>Google Calendar: free slot.</a:t>
            </a:r>
            <a:endParaRPr lang="en-US" sz="1753"/>
          </a:p>
        </p:txBody>
      </p:sp>
      <p:sp>
        <p:nvSpPr>
          <p:cNvPr id="14" name="Text 14"/>
          <p:cNvSpPr txBox="1"/>
          <p:nvPr/>
        </p:nvSpPr>
        <p:spPr>
          <a:xfrm>
            <a:off x="8046720" y="2880360"/>
            <a:ext cx="3246120" cy="667258"/>
          </a:xfrm>
          <a:prstGeom prst="rect">
            <a:avLst/>
          </a:prstGeom>
          <a:noFill/>
          <a:ln>
            <a:noFill/>
          </a:ln>
        </p:spPr>
        <p:txBody>
          <a:bodyPr wrap="none" lIns="0" rIns="0" tIns="0" bIns="0" anchor="ctr"/>
          <a:lstStyle/>
          <a:p>
            <a:pPr algn="l"/>
            <a:r>
              <a:rPr lang="en-US" sz="3700" b="1">
                <a:solidFill>
                  <a:srgbClr val="326F60"/>
                </a:solidFill>
                <a:latin typeface="Arial"/>
              </a:rPr>
              <a:t>03</a:t>
            </a:r>
            <a:endParaRPr lang="en-US" sz="3700"/>
          </a:p>
        </p:txBody>
      </p:sp>
      <p:sp>
        <p:nvSpPr>
          <p:cNvPr id="15" name="Text 15"/>
          <p:cNvSpPr txBox="1"/>
          <p:nvPr/>
        </p:nvSpPr>
        <p:spPr>
          <a:xfrm>
            <a:off x="8046720" y="3685032"/>
            <a:ext cx="3246120" cy="504952"/>
          </a:xfrm>
          <a:prstGeom prst="rect">
            <a:avLst/>
          </a:prstGeom>
          <a:noFill/>
          <a:ln>
            <a:noFill/>
          </a:ln>
        </p:spPr>
        <p:txBody>
          <a:bodyPr wrap="none" lIns="0" rIns="0" tIns="0" bIns="0" anchor="ctr"/>
          <a:lstStyle/>
          <a:p>
            <a:pPr algn="l"/>
            <a:r>
              <a:rPr lang="en-US" sz="2800" b="1">
                <a:solidFill>
                  <a:srgbClr val="17232C"/>
                </a:solidFill>
                <a:latin typeface="Arial"/>
              </a:rPr>
              <a:t>Check &amp; finish</a:t>
            </a:r>
            <a:endParaRPr lang="en-US" sz="2800"/>
          </a:p>
        </p:txBody>
      </p:sp>
      <p:sp>
        <p:nvSpPr>
          <p:cNvPr id="16" name="Text 16"/>
          <p:cNvSpPr txBox="1"/>
          <p:nvPr/>
        </p:nvSpPr>
        <p:spPr>
          <a:xfrm>
            <a:off x="8046720" y="4361688"/>
            <a:ext cx="3246120" cy="378714"/>
          </a:xfrm>
          <a:prstGeom prst="rect">
            <a:avLst/>
          </a:prstGeom>
          <a:noFill/>
          <a:ln>
            <a:noFill/>
          </a:ln>
        </p:spPr>
        <p:txBody>
          <a:bodyPr wrap="none" lIns="0" rIns="0" tIns="0" bIns="0" anchor="ctr"/>
          <a:lstStyle/>
          <a:p>
            <a:pPr algn="l"/>
            <a:r>
              <a:rPr lang="en-US" sz="2100">
                <a:solidFill>
                  <a:srgbClr val="17232C"/>
                </a:solidFill>
                <a:latin typeface="Arial"/>
              </a:rPr>
              <a:t>Confirm the details.</a:t>
            </a:r>
            <a:endParaRPr lang="en-US" sz="2100"/>
          </a:p>
        </p:txBody>
      </p:sp>
      <p:sp>
        <p:nvSpPr>
          <p:cNvPr id="17" name="Text 17"/>
          <p:cNvSpPr txBox="1"/>
          <p:nvPr/>
        </p:nvSpPr>
        <p:spPr>
          <a:xfrm>
            <a:off x="8046720" y="4818888"/>
            <a:ext cx="3246120" cy="378714"/>
          </a:xfrm>
          <a:prstGeom prst="rect">
            <a:avLst/>
          </a:prstGeom>
          <a:noFill/>
          <a:ln>
            <a:noFill/>
          </a:ln>
        </p:spPr>
        <p:txBody>
          <a:bodyPr wrap="none" lIns="0" rIns="0" tIns="0" bIns="0" anchor="ctr"/>
          <a:lstStyle/>
          <a:p>
            <a:pPr algn="l"/>
            <a:r>
              <a:rPr lang="en-US" sz="2100">
                <a:solidFill>
                  <a:srgbClr val="17232C"/>
                </a:solidFill>
                <a:latin typeface="Arial"/>
              </a:rPr>
              <a:t>Approve, then create.</a:t>
            </a:r>
            <a:endParaRPr lang="en-US" sz="2100"/>
          </a:p>
        </p:txBody>
      </p:sp>
      <p:sp>
        <p:nvSpPr>
          <p:cNvPr id="18" name="Text 18"/>
          <p:cNvSpPr txBox="1"/>
          <p:nvPr/>
        </p:nvSpPr>
        <p:spPr>
          <a:xfrm>
            <a:off x="822960" y="5806440"/>
            <a:ext cx="10607040" cy="468884"/>
          </a:xfrm>
          <a:prstGeom prst="rect">
            <a:avLst/>
          </a:prstGeom>
          <a:noFill/>
          <a:ln>
            <a:noFill/>
          </a:ln>
        </p:spPr>
        <p:txBody>
          <a:bodyPr wrap="none" lIns="0" rIns="0" tIns="0" bIns="0" anchor="ctr"/>
          <a:lstStyle/>
          <a:p>
            <a:pPr algn="l"/>
            <a:r>
              <a:rPr lang="en-US" sz="2600" b="1">
                <a:solidFill>
                  <a:srgbClr val="326F60"/>
                </a:solidFill>
                <a:latin typeface="Arial"/>
              </a:rPr>
              <a:t>Inspect the result. Continue, finish or ask for help.</a:t>
            </a:r>
            <a:endParaRPr lang="en-US" sz="2600"/>
          </a:p>
        </p:txBody>
      </p:sp>
      <p:pic>
        <p:nvPicPr>
          <p:cNvPr id="19" name="Image 19"/>
          <p:cNvPicPr>
            <a:picLocks noChangeAspect="1"/>
          </p:cNvPicPr>
          <p:nvPr/>
        </p:nvPicPr>
        <p:blipFill>
          <a:blip r:embed="rId2"/>
          <a:stretch>
            <a:fillRect/>
          </a:stretch>
        </p:blipFill>
        <p:spPr>
          <a:xfrm>
            <a:off x="10506456" y="365760"/>
            <a:ext cx="347472" cy="347472"/>
          </a:xfrm>
          <a:prstGeom prst="rect">
            <a:avLst/>
          </a:prstGeom>
        </p:spPr>
      </p:pic>
      <p:pic>
        <p:nvPicPr>
          <p:cNvPr id="20" name="Image 20"/>
          <p:cNvPicPr>
            <a:picLocks noChangeAspect="1"/>
          </p:cNvPicPr>
          <p:nvPr/>
        </p:nvPicPr>
        <p:blipFill>
          <a:blip r:embed="rId3"/>
          <a:stretch>
            <a:fillRect/>
          </a:stretch>
        </p:blipFill>
        <p:spPr>
          <a:xfrm>
            <a:off x="10945368" y="365760"/>
            <a:ext cx="347472" cy="347472"/>
          </a:xfrm>
          <a:prstGeom prst="rect">
            <a:avLst/>
          </a:prstGeom>
        </p:spPr>
      </p:pic>
      <p:sp>
        <p:nvSpPr>
          <p:cNvPr id="21" name="Text 2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43</a:t>
            </a:r>
            <a:endParaRPr lang="en-US" sz="10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FROM MODELS TO PRODUCTS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Keep a human in the loop.</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039112"/>
            <a:ext cx="10607040" cy="486918"/>
          </a:xfrm>
          <a:prstGeom prst="rect">
            <a:avLst/>
          </a:prstGeom>
          <a:noFill/>
          <a:ln>
            <a:noFill/>
          </a:ln>
        </p:spPr>
        <p:txBody>
          <a:bodyPr wrap="none" lIns="0" rIns="0" tIns="0" bIns="0" anchor="ctr"/>
          <a:lstStyle/>
          <a:p>
            <a:pPr algn="l"/>
            <a:r>
              <a:rPr lang="en-US" sz="2700" b="1">
                <a:solidFill>
                  <a:srgbClr val="326F60"/>
                </a:solidFill>
                <a:latin typeface="Arial"/>
              </a:rPr>
              <a:t>Apocalyptic AI scenarios: who would stay in control?</a:t>
            </a:r>
            <a:endParaRPr lang="en-US" sz="2700"/>
          </a:p>
        </p:txBody>
      </p:sp>
      <p:pic>
        <p:nvPicPr>
          <p:cNvPr id="6" name="Image 6"/>
          <p:cNvPicPr>
            <a:picLocks noChangeAspect="1"/>
          </p:cNvPicPr>
          <p:nvPr/>
        </p:nvPicPr>
        <p:blipFill>
          <a:blip r:embed="rId2"/>
          <a:stretch>
            <a:fillRect/>
          </a:stretch>
        </p:blipFill>
        <p:spPr>
          <a:xfrm>
            <a:off x="822960" y="2697480"/>
            <a:ext cx="5074920" cy="2852928"/>
          </a:xfrm>
          <a:prstGeom prst="rect">
            <a:avLst/>
          </a:prstGeom>
        </p:spPr>
      </p:pic>
      <p:sp>
        <p:nvSpPr>
          <p:cNvPr id="7" name="Text 7"/>
          <p:cNvSpPr txBox="1"/>
          <p:nvPr/>
        </p:nvSpPr>
        <p:spPr>
          <a:xfrm>
            <a:off x="6355080" y="2697480"/>
            <a:ext cx="4937760" cy="468884"/>
          </a:xfrm>
          <a:prstGeom prst="rect">
            <a:avLst/>
          </a:prstGeom>
          <a:noFill/>
          <a:ln>
            <a:noFill/>
          </a:ln>
        </p:spPr>
        <p:txBody>
          <a:bodyPr wrap="none" lIns="0" rIns="0" tIns="0" bIns="0" anchor="ctr"/>
          <a:lstStyle/>
          <a:p>
            <a:pPr algn="l"/>
            <a:r>
              <a:rPr lang="en-US" sz="2600" b="1">
                <a:solidFill>
                  <a:srgbClr val="326F60"/>
                </a:solidFill>
                <a:latin typeface="Arial"/>
              </a:rPr>
              <a:t>Set limits</a:t>
            </a:r>
            <a:endParaRPr lang="en-US" sz="2600"/>
          </a:p>
        </p:txBody>
      </p:sp>
      <p:sp>
        <p:nvSpPr>
          <p:cNvPr id="8" name="Text 8"/>
          <p:cNvSpPr txBox="1"/>
          <p:nvPr/>
        </p:nvSpPr>
        <p:spPr>
          <a:xfrm>
            <a:off x="6355080" y="3145536"/>
            <a:ext cx="4937760" cy="381896"/>
          </a:xfrm>
          <a:prstGeom prst="rect">
            <a:avLst/>
          </a:prstGeom>
          <a:noFill/>
          <a:ln>
            <a:noFill/>
          </a:ln>
        </p:spPr>
        <p:txBody>
          <a:bodyPr wrap="none" lIns="0" rIns="0" tIns="0" bIns="0" anchor="ctr"/>
          <a:lstStyle/>
          <a:p>
            <a:pPr algn="l"/>
            <a:r>
              <a:rPr lang="en-US" sz="2118">
                <a:solidFill>
                  <a:srgbClr val="17232C"/>
                </a:solidFill>
                <a:latin typeface="Arial"/>
              </a:rPr>
              <a:t>Give access only to what it needs.</a:t>
            </a:r>
            <a:endParaRPr lang="en-US" sz="2118"/>
          </a:p>
        </p:txBody>
      </p:sp>
      <p:sp>
        <p:nvSpPr>
          <p:cNvPr id="9" name="Text 9"/>
          <p:cNvSpPr txBox="1"/>
          <p:nvPr/>
        </p:nvSpPr>
        <p:spPr>
          <a:xfrm>
            <a:off x="6355080" y="3657600"/>
            <a:ext cx="4937760" cy="468884"/>
          </a:xfrm>
          <a:prstGeom prst="rect">
            <a:avLst/>
          </a:prstGeom>
          <a:noFill/>
          <a:ln>
            <a:noFill/>
          </a:ln>
        </p:spPr>
        <p:txBody>
          <a:bodyPr wrap="none" lIns="0" rIns="0" tIns="0" bIns="0" anchor="ctr"/>
          <a:lstStyle/>
          <a:p>
            <a:pPr algn="l"/>
            <a:r>
              <a:rPr lang="en-US" sz="2600" b="1">
                <a:solidFill>
                  <a:srgbClr val="326F60"/>
                </a:solidFill>
                <a:latin typeface="Arial"/>
              </a:rPr>
              <a:t>Approve important actions</a:t>
            </a:r>
            <a:endParaRPr lang="en-US" sz="2600"/>
          </a:p>
        </p:txBody>
      </p:sp>
      <p:sp>
        <p:nvSpPr>
          <p:cNvPr id="10" name="Text 10"/>
          <p:cNvSpPr txBox="1"/>
          <p:nvPr/>
        </p:nvSpPr>
        <p:spPr>
          <a:xfrm>
            <a:off x="6355080" y="4105656"/>
            <a:ext cx="4937760" cy="405765"/>
          </a:xfrm>
          <a:prstGeom prst="rect">
            <a:avLst/>
          </a:prstGeom>
          <a:noFill/>
          <a:ln>
            <a:noFill/>
          </a:ln>
        </p:spPr>
        <p:txBody>
          <a:bodyPr wrap="none" lIns="0" rIns="0" tIns="0" bIns="0" anchor="ctr"/>
          <a:lstStyle/>
          <a:p>
            <a:pPr algn="l"/>
            <a:r>
              <a:rPr lang="en-US" sz="2250">
                <a:solidFill>
                  <a:srgbClr val="17232C"/>
                </a:solidFill>
                <a:latin typeface="Arial"/>
              </a:rPr>
              <a:t>A person reviews before it acts.</a:t>
            </a:r>
            <a:endParaRPr lang="en-US" sz="2250"/>
          </a:p>
        </p:txBody>
      </p:sp>
      <p:sp>
        <p:nvSpPr>
          <p:cNvPr id="11" name="Text 11"/>
          <p:cNvSpPr txBox="1"/>
          <p:nvPr/>
        </p:nvSpPr>
        <p:spPr>
          <a:xfrm>
            <a:off x="6355080" y="4617720"/>
            <a:ext cx="4937760" cy="468884"/>
          </a:xfrm>
          <a:prstGeom prst="rect">
            <a:avLst/>
          </a:prstGeom>
          <a:noFill/>
          <a:ln>
            <a:noFill/>
          </a:ln>
        </p:spPr>
        <p:txBody>
          <a:bodyPr wrap="none" lIns="0" rIns="0" tIns="0" bIns="0" anchor="ctr"/>
          <a:lstStyle/>
          <a:p>
            <a:pPr algn="l"/>
            <a:r>
              <a:rPr lang="en-US" sz="2600" b="1">
                <a:solidFill>
                  <a:srgbClr val="326F60"/>
                </a:solidFill>
                <a:latin typeface="Arial"/>
              </a:rPr>
              <a:t>Keep a way to stop it</a:t>
            </a:r>
            <a:endParaRPr lang="en-US" sz="2600"/>
          </a:p>
        </p:txBody>
      </p:sp>
      <p:sp>
        <p:nvSpPr>
          <p:cNvPr id="12" name="Text 12"/>
          <p:cNvSpPr txBox="1"/>
          <p:nvPr/>
        </p:nvSpPr>
        <p:spPr>
          <a:xfrm>
            <a:off x="6355080" y="5065776"/>
            <a:ext cx="4937760" cy="414782"/>
          </a:xfrm>
          <a:prstGeom prst="rect">
            <a:avLst/>
          </a:prstGeom>
          <a:noFill/>
          <a:ln>
            <a:noFill/>
          </a:ln>
        </p:spPr>
        <p:txBody>
          <a:bodyPr wrap="none" lIns="0" rIns="0" tIns="0" bIns="0" anchor="ctr"/>
          <a:lstStyle/>
          <a:p>
            <a:pPr algn="l"/>
            <a:r>
              <a:rPr lang="en-US" sz="2300">
                <a:solidFill>
                  <a:srgbClr val="17232C"/>
                </a:solidFill>
                <a:latin typeface="Arial"/>
              </a:rPr>
              <a:t>Pause, inspect and recover.</a:t>
            </a:r>
            <a:endParaRPr lang="en-US" sz="2300"/>
          </a:p>
        </p:txBody>
      </p:sp>
      <p:sp>
        <p:nvSpPr>
          <p:cNvPr id="13" name="Text 13"/>
          <p:cNvSpPr txBox="1"/>
          <p:nvPr/>
        </p:nvSpPr>
        <p:spPr>
          <a:xfrm>
            <a:off x="822960" y="5961888"/>
            <a:ext cx="10607040" cy="410185"/>
          </a:xfrm>
          <a:prstGeom prst="rect">
            <a:avLst/>
          </a:prstGeom>
          <a:noFill/>
          <a:ln>
            <a:noFill/>
          </a:ln>
        </p:spPr>
        <p:txBody>
          <a:bodyPr wrap="none" lIns="0" rIns="0" tIns="0" bIns="0" anchor="ctr"/>
          <a:lstStyle/>
          <a:p>
            <a:pPr algn="l"/>
            <a:r>
              <a:rPr lang="en-US" sz="2275" b="1">
                <a:solidFill>
                  <a:srgbClr val="326F60"/>
                </a:solidFill>
                <a:latin typeface="Arial"/>
              </a:rPr>
              <a:t>AI can help with the work. People keep authority and responsibility.</a:t>
            </a:r>
            <a:endParaRPr lang="en-US" sz="2275"/>
          </a:p>
        </p:txBody>
      </p:sp>
      <p:sp>
        <p:nvSpPr>
          <p:cNvPr id="14" name="Text 14"/>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44</a:t>
            </a:r>
            <a:endParaRPr lang="en-US" sz="10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CHOOSE THE TOOLS FOR YOUR PRODUCT</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From a website to a useful product</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103120"/>
            <a:ext cx="5166360" cy="2907792"/>
          </a:xfrm>
          <a:prstGeom prst="rect">
            <a:avLst/>
          </a:prstGeom>
        </p:spPr>
      </p:pic>
      <p:sp>
        <p:nvSpPr>
          <p:cNvPr id="6" name="Text 6"/>
          <p:cNvSpPr txBox="1"/>
          <p:nvPr/>
        </p:nvSpPr>
        <p:spPr>
          <a:xfrm>
            <a:off x="6355080" y="2331720"/>
            <a:ext cx="4937760" cy="432816"/>
          </a:xfrm>
          <a:prstGeom prst="rect">
            <a:avLst/>
          </a:prstGeom>
          <a:noFill/>
          <a:ln>
            <a:noFill/>
          </a:ln>
        </p:spPr>
        <p:txBody>
          <a:bodyPr wrap="none" lIns="0" rIns="0" tIns="0" bIns="0" anchor="ctr"/>
          <a:lstStyle/>
          <a:p>
            <a:pPr algn="l"/>
            <a:r>
              <a:rPr lang="en-US" sz="2400" b="1">
                <a:solidFill>
                  <a:srgbClr val="17232C"/>
                </a:solidFill>
                <a:latin typeface="Arial"/>
              </a:rPr>
              <a:t>An offer page people can open.</a:t>
            </a:r>
            <a:endParaRPr lang="en-US" sz="2400"/>
          </a:p>
        </p:txBody>
      </p:sp>
      <p:sp>
        <p:nvSpPr>
          <p:cNvPr id="7" name="Text 7"/>
          <p:cNvSpPr txBox="1"/>
          <p:nvPr/>
        </p:nvSpPr>
        <p:spPr>
          <a:xfrm>
            <a:off x="6355080" y="3154680"/>
            <a:ext cx="4937760" cy="486918"/>
          </a:xfrm>
          <a:prstGeom prst="rect">
            <a:avLst/>
          </a:prstGeom>
          <a:noFill/>
          <a:ln>
            <a:noFill/>
          </a:ln>
        </p:spPr>
        <p:txBody>
          <a:bodyPr wrap="none" lIns="0" rIns="0" tIns="0" bIns="0" anchor="ctr"/>
          <a:lstStyle/>
          <a:p>
            <a:pPr algn="l"/>
            <a:r>
              <a:rPr lang="en-US" sz="2700" b="1">
                <a:solidFill>
                  <a:srgbClr val="17232C"/>
                </a:solidFill>
                <a:latin typeface="Arial"/>
              </a:rPr>
              <a:t>A calculator they can use.</a:t>
            </a:r>
            <a:endParaRPr lang="en-US" sz="2700"/>
          </a:p>
        </p:txBody>
      </p:sp>
      <p:sp>
        <p:nvSpPr>
          <p:cNvPr id="8" name="Text 8"/>
          <p:cNvSpPr txBox="1"/>
          <p:nvPr/>
        </p:nvSpPr>
        <p:spPr>
          <a:xfrm>
            <a:off x="6355080" y="3977640"/>
            <a:ext cx="4937760" cy="486918"/>
          </a:xfrm>
          <a:prstGeom prst="rect">
            <a:avLst/>
          </a:prstGeom>
          <a:noFill/>
          <a:ln>
            <a:noFill/>
          </a:ln>
        </p:spPr>
        <p:txBody>
          <a:bodyPr wrap="none" lIns="0" rIns="0" tIns="0" bIns="0" anchor="ctr"/>
          <a:lstStyle/>
          <a:p>
            <a:pPr algn="l"/>
            <a:r>
              <a:rPr lang="en-US" sz="2700" b="1">
                <a:solidFill>
                  <a:srgbClr val="17232C"/>
                </a:solidFill>
                <a:latin typeface="Arial"/>
              </a:rPr>
              <a:t>A request they can send.</a:t>
            </a:r>
            <a:endParaRPr lang="en-US" sz="2700"/>
          </a:p>
        </p:txBody>
      </p:sp>
      <p:sp>
        <p:nvSpPr>
          <p:cNvPr id="9" name="Text 9"/>
          <p:cNvSpPr txBox="1"/>
          <p:nvPr/>
        </p:nvSpPr>
        <p:spPr>
          <a:xfrm>
            <a:off x="822960" y="5897880"/>
            <a:ext cx="10607040" cy="468884"/>
          </a:xfrm>
          <a:prstGeom prst="rect">
            <a:avLst/>
          </a:prstGeom>
          <a:noFill/>
          <a:ln>
            <a:noFill/>
          </a:ln>
        </p:spPr>
        <p:txBody>
          <a:bodyPr wrap="none" lIns="0" rIns="0" tIns="0" bIns="0" anchor="ctr"/>
          <a:lstStyle/>
          <a:p>
            <a:pPr algn="l"/>
            <a:r>
              <a:rPr lang="en-US" sz="2600" b="1">
                <a:solidFill>
                  <a:srgbClr val="326F60"/>
                </a:solidFill>
                <a:latin typeface="Arial"/>
              </a:rPr>
              <a:t>Now choose the tools that make your idea work.</a:t>
            </a:r>
            <a:endParaRPr lang="en-US" sz="2600"/>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45</a:t>
            </a:r>
            <a:endParaRPr lang="en-US" sz="10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CHOOSE THE TOOLS FOR YOUR PRODUCT</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Match the tool to the task</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514600"/>
            <a:ext cx="3703320" cy="2084832"/>
          </a:xfrm>
          <a:prstGeom prst="rect">
            <a:avLst/>
          </a:prstGeom>
        </p:spPr>
      </p:pic>
      <p:pic>
        <p:nvPicPr>
          <p:cNvPr id="6" name="Image 6"/>
          <p:cNvPicPr>
            <a:picLocks noChangeAspect="1"/>
          </p:cNvPicPr>
          <p:nvPr/>
        </p:nvPicPr>
        <p:blipFill>
          <a:blip r:embed="rId3"/>
          <a:stretch>
            <a:fillRect/>
          </a:stretch>
        </p:blipFill>
        <p:spPr>
          <a:xfrm>
            <a:off x="4892040" y="2093976"/>
            <a:ext cx="402336" cy="402336"/>
          </a:xfrm>
          <a:prstGeom prst="rect">
            <a:avLst/>
          </a:prstGeom>
        </p:spPr>
      </p:pic>
      <p:sp>
        <p:nvSpPr>
          <p:cNvPr id="7" name="Text 7"/>
          <p:cNvSpPr txBox="1"/>
          <p:nvPr/>
        </p:nvSpPr>
        <p:spPr>
          <a:xfrm>
            <a:off x="6035040" y="2048256"/>
            <a:ext cx="5330952" cy="450850"/>
          </a:xfrm>
          <a:prstGeom prst="rect">
            <a:avLst/>
          </a:prstGeom>
          <a:noFill/>
          <a:ln>
            <a:noFill/>
          </a:ln>
        </p:spPr>
        <p:txBody>
          <a:bodyPr wrap="none" lIns="0" rIns="0" tIns="0" bIns="0" anchor="ctr"/>
          <a:lstStyle/>
          <a:p>
            <a:pPr algn="l"/>
            <a:r>
              <a:rPr lang="en-US" sz="2500" b="1">
                <a:solidFill>
                  <a:srgbClr val="326F60"/>
                </a:solidFill>
                <a:latin typeface="Arial"/>
              </a:rPr>
              <a:t>Bubble</a:t>
            </a:r>
            <a:endParaRPr lang="en-US" sz="2500"/>
          </a:p>
        </p:txBody>
      </p:sp>
      <p:sp>
        <p:nvSpPr>
          <p:cNvPr id="8" name="Text 8"/>
          <p:cNvSpPr txBox="1"/>
          <p:nvPr/>
        </p:nvSpPr>
        <p:spPr>
          <a:xfrm>
            <a:off x="6035040" y="2459736"/>
            <a:ext cx="5330952" cy="360680"/>
          </a:xfrm>
          <a:prstGeom prst="rect">
            <a:avLst/>
          </a:prstGeom>
          <a:noFill/>
          <a:ln>
            <a:noFill/>
          </a:ln>
        </p:spPr>
        <p:txBody>
          <a:bodyPr wrap="none" lIns="0" rIns="0" tIns="0" bIns="0" anchor="ctr"/>
          <a:lstStyle/>
          <a:p>
            <a:pPr algn="l"/>
            <a:r>
              <a:rPr lang="en-US" sz="2000">
                <a:solidFill>
                  <a:srgbClr val="17232C"/>
                </a:solidFill>
                <a:latin typeface="Arial"/>
              </a:rPr>
              <a:t>Custom workflows</a:t>
            </a:r>
            <a:endParaRPr lang="en-US" sz="2000"/>
          </a:p>
        </p:txBody>
      </p:sp>
      <p:pic>
        <p:nvPicPr>
          <p:cNvPr id="9" name="Image 9"/>
          <p:cNvPicPr>
            <a:picLocks noChangeAspect="1"/>
          </p:cNvPicPr>
          <p:nvPr/>
        </p:nvPicPr>
        <p:blipFill>
          <a:blip r:embed="rId4"/>
          <a:stretch>
            <a:fillRect/>
          </a:stretch>
        </p:blipFill>
        <p:spPr>
          <a:xfrm>
            <a:off x="4892040" y="3026664"/>
            <a:ext cx="402336" cy="402336"/>
          </a:xfrm>
          <a:prstGeom prst="rect">
            <a:avLst/>
          </a:prstGeom>
        </p:spPr>
      </p:pic>
      <p:sp>
        <p:nvSpPr>
          <p:cNvPr id="10" name="Text 10"/>
          <p:cNvSpPr txBox="1"/>
          <p:nvPr/>
        </p:nvSpPr>
        <p:spPr>
          <a:xfrm>
            <a:off x="6035040" y="2980944"/>
            <a:ext cx="5330952" cy="450850"/>
          </a:xfrm>
          <a:prstGeom prst="rect">
            <a:avLst/>
          </a:prstGeom>
          <a:noFill/>
          <a:ln>
            <a:noFill/>
          </a:ln>
        </p:spPr>
        <p:txBody>
          <a:bodyPr wrap="none" lIns="0" rIns="0" tIns="0" bIns="0" anchor="ctr"/>
          <a:lstStyle/>
          <a:p>
            <a:pPr algn="l"/>
            <a:r>
              <a:rPr lang="en-US" sz="2500" b="1">
                <a:solidFill>
                  <a:srgbClr val="326F60"/>
                </a:solidFill>
                <a:latin typeface="Arial"/>
              </a:rPr>
              <a:t>Glide</a:t>
            </a:r>
            <a:endParaRPr lang="en-US" sz="2500"/>
          </a:p>
        </p:txBody>
      </p:sp>
      <p:sp>
        <p:nvSpPr>
          <p:cNvPr id="11" name="Text 11"/>
          <p:cNvSpPr txBox="1"/>
          <p:nvPr/>
        </p:nvSpPr>
        <p:spPr>
          <a:xfrm>
            <a:off x="6035040" y="3392424"/>
            <a:ext cx="5330952" cy="360680"/>
          </a:xfrm>
          <a:prstGeom prst="rect">
            <a:avLst/>
          </a:prstGeom>
          <a:noFill/>
          <a:ln>
            <a:noFill/>
          </a:ln>
        </p:spPr>
        <p:txBody>
          <a:bodyPr wrap="none" lIns="0" rIns="0" tIns="0" bIns="0" anchor="ctr"/>
          <a:lstStyle/>
          <a:p>
            <a:pPr algn="l"/>
            <a:r>
              <a:rPr lang="en-US" sz="2000">
                <a:solidFill>
                  <a:srgbClr val="17232C"/>
                </a:solidFill>
                <a:latin typeface="Arial"/>
              </a:rPr>
              <a:t>Apps around structured data</a:t>
            </a:r>
            <a:endParaRPr lang="en-US" sz="2000"/>
          </a:p>
        </p:txBody>
      </p:sp>
      <p:pic>
        <p:nvPicPr>
          <p:cNvPr id="12" name="Image 12"/>
          <p:cNvPicPr>
            <a:picLocks noChangeAspect="1"/>
          </p:cNvPicPr>
          <p:nvPr/>
        </p:nvPicPr>
        <p:blipFill>
          <a:blip r:embed="rId5"/>
          <a:stretch>
            <a:fillRect/>
          </a:stretch>
        </p:blipFill>
        <p:spPr>
          <a:xfrm>
            <a:off x="4892040" y="3959352"/>
            <a:ext cx="402336" cy="402336"/>
          </a:xfrm>
          <a:prstGeom prst="rect">
            <a:avLst/>
          </a:prstGeom>
        </p:spPr>
      </p:pic>
      <p:sp>
        <p:nvSpPr>
          <p:cNvPr id="13" name="Text 13"/>
          <p:cNvSpPr txBox="1"/>
          <p:nvPr/>
        </p:nvSpPr>
        <p:spPr>
          <a:xfrm>
            <a:off x="6035040" y="3913632"/>
            <a:ext cx="5330952" cy="450850"/>
          </a:xfrm>
          <a:prstGeom prst="rect">
            <a:avLst/>
          </a:prstGeom>
          <a:noFill/>
          <a:ln>
            <a:noFill/>
          </a:ln>
        </p:spPr>
        <p:txBody>
          <a:bodyPr wrap="none" lIns="0" rIns="0" tIns="0" bIns="0" anchor="ctr"/>
          <a:lstStyle/>
          <a:p>
            <a:pPr algn="l"/>
            <a:r>
              <a:rPr lang="en-US" sz="2500" b="1">
                <a:solidFill>
                  <a:srgbClr val="326F60"/>
                </a:solidFill>
                <a:latin typeface="Arial"/>
              </a:rPr>
              <a:t>Webflow</a:t>
            </a:r>
            <a:endParaRPr lang="en-US" sz="2500"/>
          </a:p>
        </p:txBody>
      </p:sp>
      <p:sp>
        <p:nvSpPr>
          <p:cNvPr id="14" name="Text 14"/>
          <p:cNvSpPr txBox="1"/>
          <p:nvPr/>
        </p:nvSpPr>
        <p:spPr>
          <a:xfrm>
            <a:off x="6035040" y="4325112"/>
            <a:ext cx="5330952" cy="360680"/>
          </a:xfrm>
          <a:prstGeom prst="rect">
            <a:avLst/>
          </a:prstGeom>
          <a:noFill/>
          <a:ln>
            <a:noFill/>
          </a:ln>
        </p:spPr>
        <p:txBody>
          <a:bodyPr wrap="none" lIns="0" rIns="0" tIns="0" bIns="0" anchor="ctr"/>
          <a:lstStyle/>
          <a:p>
            <a:pPr algn="l"/>
            <a:r>
              <a:rPr lang="en-US" sz="2000">
                <a:solidFill>
                  <a:srgbClr val="17232C"/>
                </a:solidFill>
                <a:latin typeface="Arial"/>
              </a:rPr>
              <a:t>Websites and content</a:t>
            </a:r>
            <a:endParaRPr lang="en-US" sz="2000"/>
          </a:p>
        </p:txBody>
      </p:sp>
      <p:pic>
        <p:nvPicPr>
          <p:cNvPr id="15" name="Image 15"/>
          <p:cNvPicPr>
            <a:picLocks noChangeAspect="1"/>
          </p:cNvPicPr>
          <p:nvPr/>
        </p:nvPicPr>
        <p:blipFill>
          <a:blip r:embed="rId6"/>
          <a:stretch>
            <a:fillRect/>
          </a:stretch>
        </p:blipFill>
        <p:spPr>
          <a:xfrm>
            <a:off x="4892040" y="4892040"/>
            <a:ext cx="402336" cy="402336"/>
          </a:xfrm>
          <a:prstGeom prst="rect">
            <a:avLst/>
          </a:prstGeom>
        </p:spPr>
      </p:pic>
      <p:sp>
        <p:nvSpPr>
          <p:cNvPr id="16" name="Text 16"/>
          <p:cNvSpPr txBox="1"/>
          <p:nvPr/>
        </p:nvSpPr>
        <p:spPr>
          <a:xfrm>
            <a:off x="6035040" y="4846320"/>
            <a:ext cx="5330952" cy="450850"/>
          </a:xfrm>
          <a:prstGeom prst="rect">
            <a:avLst/>
          </a:prstGeom>
          <a:noFill/>
          <a:ln>
            <a:noFill/>
          </a:ln>
        </p:spPr>
        <p:txBody>
          <a:bodyPr wrap="none" lIns="0" rIns="0" tIns="0" bIns="0" anchor="ctr"/>
          <a:lstStyle/>
          <a:p>
            <a:pPr algn="l"/>
            <a:r>
              <a:rPr lang="en-US" sz="2500" b="1">
                <a:solidFill>
                  <a:srgbClr val="326F60"/>
                </a:solidFill>
                <a:latin typeface="Arial"/>
              </a:rPr>
              <a:t>Airtable</a:t>
            </a:r>
            <a:endParaRPr lang="en-US" sz="2500"/>
          </a:p>
        </p:txBody>
      </p:sp>
      <p:sp>
        <p:nvSpPr>
          <p:cNvPr id="17" name="Text 17"/>
          <p:cNvSpPr txBox="1"/>
          <p:nvPr/>
        </p:nvSpPr>
        <p:spPr>
          <a:xfrm>
            <a:off x="6035040" y="5257800"/>
            <a:ext cx="5330952" cy="360680"/>
          </a:xfrm>
          <a:prstGeom prst="rect">
            <a:avLst/>
          </a:prstGeom>
          <a:noFill/>
          <a:ln>
            <a:noFill/>
          </a:ln>
        </p:spPr>
        <p:txBody>
          <a:bodyPr wrap="none" lIns="0" rIns="0" tIns="0" bIns="0" anchor="ctr"/>
          <a:lstStyle/>
          <a:p>
            <a:pPr algn="l"/>
            <a:r>
              <a:rPr lang="en-US" sz="2000">
                <a:solidFill>
                  <a:srgbClr val="17232C"/>
                </a:solidFill>
                <a:latin typeface="Arial"/>
              </a:rPr>
              <a:t>Records and simple workflows</a:t>
            </a:r>
            <a:endParaRPr lang="en-US" sz="2000"/>
          </a:p>
        </p:txBody>
      </p:sp>
      <p:sp>
        <p:nvSpPr>
          <p:cNvPr id="18" name="Text 18"/>
          <p:cNvSpPr txBox="1"/>
          <p:nvPr/>
        </p:nvSpPr>
        <p:spPr>
          <a:xfrm>
            <a:off x="822960" y="5943600"/>
            <a:ext cx="10607040" cy="396748"/>
          </a:xfrm>
          <a:prstGeom prst="rect">
            <a:avLst/>
          </a:prstGeom>
          <a:noFill/>
          <a:ln>
            <a:noFill/>
          </a:ln>
        </p:spPr>
        <p:txBody>
          <a:bodyPr wrap="none" lIns="0" rIns="0" tIns="0" bIns="0" anchor="ctr"/>
          <a:lstStyle/>
          <a:p>
            <a:pPr algn="l"/>
            <a:r>
              <a:rPr lang="en-US" sz="2200" b="1">
                <a:solidFill>
                  <a:srgbClr val="326F60"/>
                </a:solidFill>
                <a:latin typeface="Arial"/>
              </a:rPr>
              <a:t>Choose only the tools your first useful workflow needs.</a:t>
            </a:r>
            <a:endParaRPr lang="en-US" sz="2200"/>
          </a:p>
        </p:txBody>
      </p:sp>
      <p:sp>
        <p:nvSpPr>
          <p:cNvPr id="19" name="Text 19"/>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46</a:t>
            </a:r>
            <a:endParaRPr lang="en-US" sz="10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CHOOSE THE TOOLS FOR YOUR PRODUCT</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Pick one tool for each product job</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514600"/>
            <a:ext cx="3703320" cy="2084832"/>
          </a:xfrm>
          <a:prstGeom prst="rect">
            <a:avLst/>
          </a:prstGeom>
        </p:spPr>
      </p:pic>
      <p:pic>
        <p:nvPicPr>
          <p:cNvPr id="6" name="Image 6"/>
          <p:cNvPicPr>
            <a:picLocks noChangeAspect="1"/>
          </p:cNvPicPr>
          <p:nvPr/>
        </p:nvPicPr>
        <p:blipFill>
          <a:blip r:embed="rId3"/>
          <a:stretch>
            <a:fillRect/>
          </a:stretch>
        </p:blipFill>
        <p:spPr>
          <a:xfrm>
            <a:off x="4892040" y="2093976"/>
            <a:ext cx="402336" cy="402336"/>
          </a:xfrm>
          <a:prstGeom prst="rect">
            <a:avLst/>
          </a:prstGeom>
        </p:spPr>
      </p:pic>
      <p:pic>
        <p:nvPicPr>
          <p:cNvPr id="7" name="Image 7"/>
          <p:cNvPicPr>
            <a:picLocks noChangeAspect="1"/>
          </p:cNvPicPr>
          <p:nvPr/>
        </p:nvPicPr>
        <p:blipFill>
          <a:blip r:embed="rId4"/>
          <a:stretch>
            <a:fillRect/>
          </a:stretch>
        </p:blipFill>
        <p:spPr>
          <a:xfrm>
            <a:off x="5376672" y="2093976"/>
            <a:ext cx="402336" cy="402336"/>
          </a:xfrm>
          <a:prstGeom prst="rect">
            <a:avLst/>
          </a:prstGeom>
        </p:spPr>
      </p:pic>
      <p:sp>
        <p:nvSpPr>
          <p:cNvPr id="8" name="Text 8"/>
          <p:cNvSpPr txBox="1"/>
          <p:nvPr/>
        </p:nvSpPr>
        <p:spPr>
          <a:xfrm>
            <a:off x="6035040" y="2048256"/>
            <a:ext cx="5330952" cy="450850"/>
          </a:xfrm>
          <a:prstGeom prst="rect">
            <a:avLst/>
          </a:prstGeom>
          <a:noFill/>
          <a:ln>
            <a:noFill/>
          </a:ln>
        </p:spPr>
        <p:txBody>
          <a:bodyPr wrap="none" lIns="0" rIns="0" tIns="0" bIns="0" anchor="ctr"/>
          <a:lstStyle/>
          <a:p>
            <a:pPr algn="l"/>
            <a:r>
              <a:rPr lang="en-US" sz="2500" b="1">
                <a:solidFill>
                  <a:srgbClr val="326F60"/>
                </a:solidFill>
                <a:latin typeface="Arial"/>
              </a:rPr>
              <a:t>Supabase / Airtable</a:t>
            </a:r>
            <a:endParaRPr lang="en-US" sz="2500"/>
          </a:p>
        </p:txBody>
      </p:sp>
      <p:sp>
        <p:nvSpPr>
          <p:cNvPr id="9" name="Text 9"/>
          <p:cNvSpPr txBox="1"/>
          <p:nvPr/>
        </p:nvSpPr>
        <p:spPr>
          <a:xfrm>
            <a:off x="6035040" y="2459736"/>
            <a:ext cx="5330952" cy="360680"/>
          </a:xfrm>
          <a:prstGeom prst="rect">
            <a:avLst/>
          </a:prstGeom>
          <a:noFill/>
          <a:ln>
            <a:noFill/>
          </a:ln>
        </p:spPr>
        <p:txBody>
          <a:bodyPr wrap="none" lIns="0" rIns="0" tIns="0" bIns="0" anchor="ctr"/>
          <a:lstStyle/>
          <a:p>
            <a:pPr algn="l"/>
            <a:r>
              <a:rPr lang="en-US" sz="2000">
                <a:solidFill>
                  <a:srgbClr val="17232C"/>
                </a:solidFill>
                <a:latin typeface="Arial"/>
              </a:rPr>
              <a:t>Data and shared records</a:t>
            </a:r>
            <a:endParaRPr lang="en-US" sz="2000"/>
          </a:p>
        </p:txBody>
      </p:sp>
      <p:pic>
        <p:nvPicPr>
          <p:cNvPr id="10" name="Image 10"/>
          <p:cNvPicPr>
            <a:picLocks noChangeAspect="1"/>
          </p:cNvPicPr>
          <p:nvPr/>
        </p:nvPicPr>
        <p:blipFill>
          <a:blip r:embed="rId5"/>
          <a:stretch>
            <a:fillRect/>
          </a:stretch>
        </p:blipFill>
        <p:spPr>
          <a:xfrm>
            <a:off x="4892040" y="3026664"/>
            <a:ext cx="402336" cy="402336"/>
          </a:xfrm>
          <a:prstGeom prst="rect">
            <a:avLst/>
          </a:prstGeom>
        </p:spPr>
      </p:pic>
      <p:pic>
        <p:nvPicPr>
          <p:cNvPr id="11" name="Image 11"/>
          <p:cNvPicPr>
            <a:picLocks noChangeAspect="1"/>
          </p:cNvPicPr>
          <p:nvPr/>
        </p:nvPicPr>
        <p:blipFill>
          <a:blip r:embed="rId6"/>
          <a:stretch>
            <a:fillRect/>
          </a:stretch>
        </p:blipFill>
        <p:spPr>
          <a:xfrm>
            <a:off x="5376672" y="3026664"/>
            <a:ext cx="402336" cy="402336"/>
          </a:xfrm>
          <a:prstGeom prst="rect">
            <a:avLst/>
          </a:prstGeom>
        </p:spPr>
      </p:pic>
      <p:sp>
        <p:nvSpPr>
          <p:cNvPr id="12" name="Text 12"/>
          <p:cNvSpPr txBox="1"/>
          <p:nvPr/>
        </p:nvSpPr>
        <p:spPr>
          <a:xfrm>
            <a:off x="6035040" y="2980944"/>
            <a:ext cx="5330952" cy="450850"/>
          </a:xfrm>
          <a:prstGeom prst="rect">
            <a:avLst/>
          </a:prstGeom>
          <a:noFill/>
          <a:ln>
            <a:noFill/>
          </a:ln>
        </p:spPr>
        <p:txBody>
          <a:bodyPr wrap="none" lIns="0" rIns="0" tIns="0" bIns="0" anchor="ctr"/>
          <a:lstStyle/>
          <a:p>
            <a:pPr algn="l"/>
            <a:r>
              <a:rPr lang="en-US" sz="2500" b="1">
                <a:solidFill>
                  <a:srgbClr val="326F60"/>
                </a:solidFill>
                <a:latin typeface="Arial"/>
              </a:rPr>
              <a:t>Clerk / Supabase Auth</a:t>
            </a:r>
            <a:endParaRPr lang="en-US" sz="2500"/>
          </a:p>
        </p:txBody>
      </p:sp>
      <p:sp>
        <p:nvSpPr>
          <p:cNvPr id="13" name="Text 13"/>
          <p:cNvSpPr txBox="1"/>
          <p:nvPr/>
        </p:nvSpPr>
        <p:spPr>
          <a:xfrm>
            <a:off x="6035040" y="3392424"/>
            <a:ext cx="5330952" cy="360680"/>
          </a:xfrm>
          <a:prstGeom prst="rect">
            <a:avLst/>
          </a:prstGeom>
          <a:noFill/>
          <a:ln>
            <a:noFill/>
          </a:ln>
        </p:spPr>
        <p:txBody>
          <a:bodyPr wrap="none" lIns="0" rIns="0" tIns="0" bIns="0" anchor="ctr"/>
          <a:lstStyle/>
          <a:p>
            <a:pPr algn="l"/>
            <a:r>
              <a:rPr lang="en-US" sz="2000">
                <a:solidFill>
                  <a:srgbClr val="17232C"/>
                </a:solidFill>
                <a:latin typeface="Arial"/>
              </a:rPr>
              <a:t>User accounts</a:t>
            </a:r>
            <a:endParaRPr lang="en-US" sz="2000"/>
          </a:p>
        </p:txBody>
      </p:sp>
      <p:pic>
        <p:nvPicPr>
          <p:cNvPr id="14" name="Image 14"/>
          <p:cNvPicPr>
            <a:picLocks noChangeAspect="1"/>
          </p:cNvPicPr>
          <p:nvPr/>
        </p:nvPicPr>
        <p:blipFill>
          <a:blip r:embed="rId7"/>
          <a:stretch>
            <a:fillRect/>
          </a:stretch>
        </p:blipFill>
        <p:spPr>
          <a:xfrm>
            <a:off x="4892040" y="3959352"/>
            <a:ext cx="402336" cy="402336"/>
          </a:xfrm>
          <a:prstGeom prst="rect">
            <a:avLst/>
          </a:prstGeom>
        </p:spPr>
      </p:pic>
      <p:pic>
        <p:nvPicPr>
          <p:cNvPr id="15" name="Image 15"/>
          <p:cNvPicPr>
            <a:picLocks noChangeAspect="1"/>
          </p:cNvPicPr>
          <p:nvPr/>
        </p:nvPicPr>
        <p:blipFill>
          <a:blip r:embed="rId8"/>
          <a:stretch>
            <a:fillRect/>
          </a:stretch>
        </p:blipFill>
        <p:spPr>
          <a:xfrm>
            <a:off x="5376672" y="3959352"/>
            <a:ext cx="402336" cy="402336"/>
          </a:xfrm>
          <a:prstGeom prst="rect">
            <a:avLst/>
          </a:prstGeom>
        </p:spPr>
      </p:pic>
      <p:sp>
        <p:nvSpPr>
          <p:cNvPr id="16" name="Text 16"/>
          <p:cNvSpPr txBox="1"/>
          <p:nvPr/>
        </p:nvSpPr>
        <p:spPr>
          <a:xfrm>
            <a:off x="6035040" y="3913632"/>
            <a:ext cx="5330952" cy="450850"/>
          </a:xfrm>
          <a:prstGeom prst="rect">
            <a:avLst/>
          </a:prstGeom>
          <a:noFill/>
          <a:ln>
            <a:noFill/>
          </a:ln>
        </p:spPr>
        <p:txBody>
          <a:bodyPr wrap="none" lIns="0" rIns="0" tIns="0" bIns="0" anchor="ctr"/>
          <a:lstStyle/>
          <a:p>
            <a:pPr algn="l"/>
            <a:r>
              <a:rPr lang="en-US" sz="2500" b="1">
                <a:solidFill>
                  <a:srgbClr val="326F60"/>
                </a:solidFill>
                <a:latin typeface="Arial"/>
              </a:rPr>
              <a:t>Vercel / Cloudflare</a:t>
            </a:r>
            <a:endParaRPr lang="en-US" sz="2500"/>
          </a:p>
        </p:txBody>
      </p:sp>
      <p:sp>
        <p:nvSpPr>
          <p:cNvPr id="17" name="Text 17"/>
          <p:cNvSpPr txBox="1"/>
          <p:nvPr/>
        </p:nvSpPr>
        <p:spPr>
          <a:xfrm>
            <a:off x="6035040" y="4325112"/>
            <a:ext cx="5330952" cy="360680"/>
          </a:xfrm>
          <a:prstGeom prst="rect">
            <a:avLst/>
          </a:prstGeom>
          <a:noFill/>
          <a:ln>
            <a:noFill/>
          </a:ln>
        </p:spPr>
        <p:txBody>
          <a:bodyPr wrap="none" lIns="0" rIns="0" tIns="0" bIns="0" anchor="ctr"/>
          <a:lstStyle/>
          <a:p>
            <a:pPr algn="l"/>
            <a:r>
              <a:rPr lang="en-US" sz="2000">
                <a:solidFill>
                  <a:srgbClr val="17232C"/>
                </a:solidFill>
                <a:latin typeface="Arial"/>
              </a:rPr>
              <a:t>Hosting</a:t>
            </a:r>
            <a:endParaRPr lang="en-US" sz="2000"/>
          </a:p>
        </p:txBody>
      </p:sp>
      <p:pic>
        <p:nvPicPr>
          <p:cNvPr id="18" name="Image 18"/>
          <p:cNvPicPr>
            <a:picLocks noChangeAspect="1"/>
          </p:cNvPicPr>
          <p:nvPr/>
        </p:nvPicPr>
        <p:blipFill>
          <a:blip r:embed="rId9"/>
          <a:stretch>
            <a:fillRect/>
          </a:stretch>
        </p:blipFill>
        <p:spPr>
          <a:xfrm>
            <a:off x="4892040" y="4892040"/>
            <a:ext cx="402336" cy="402336"/>
          </a:xfrm>
          <a:prstGeom prst="rect">
            <a:avLst/>
          </a:prstGeom>
        </p:spPr>
      </p:pic>
      <p:pic>
        <p:nvPicPr>
          <p:cNvPr id="19" name="Image 19"/>
          <p:cNvPicPr>
            <a:picLocks noChangeAspect="1"/>
          </p:cNvPicPr>
          <p:nvPr/>
        </p:nvPicPr>
        <p:blipFill>
          <a:blip r:embed="rId10"/>
          <a:stretch>
            <a:fillRect/>
          </a:stretch>
        </p:blipFill>
        <p:spPr>
          <a:xfrm>
            <a:off x="5376672" y="4892040"/>
            <a:ext cx="402336" cy="402336"/>
          </a:xfrm>
          <a:prstGeom prst="rect">
            <a:avLst/>
          </a:prstGeom>
        </p:spPr>
      </p:pic>
      <p:sp>
        <p:nvSpPr>
          <p:cNvPr id="20" name="Text 20"/>
          <p:cNvSpPr txBox="1"/>
          <p:nvPr/>
        </p:nvSpPr>
        <p:spPr>
          <a:xfrm>
            <a:off x="6035040" y="4846320"/>
            <a:ext cx="5330952" cy="450850"/>
          </a:xfrm>
          <a:prstGeom prst="rect">
            <a:avLst/>
          </a:prstGeom>
          <a:noFill/>
          <a:ln>
            <a:noFill/>
          </a:ln>
        </p:spPr>
        <p:txBody>
          <a:bodyPr wrap="none" lIns="0" rIns="0" tIns="0" bIns="0" anchor="ctr"/>
          <a:lstStyle/>
          <a:p>
            <a:pPr algn="l"/>
            <a:r>
              <a:rPr lang="en-US" sz="2500" b="1">
                <a:solidFill>
                  <a:srgbClr val="326F60"/>
                </a:solidFill>
                <a:latin typeface="Arial"/>
              </a:rPr>
              <a:t>Stripe / RevenueCat</a:t>
            </a:r>
            <a:endParaRPr lang="en-US" sz="2500"/>
          </a:p>
        </p:txBody>
      </p:sp>
      <p:sp>
        <p:nvSpPr>
          <p:cNvPr id="21" name="Text 21"/>
          <p:cNvSpPr txBox="1"/>
          <p:nvPr/>
        </p:nvSpPr>
        <p:spPr>
          <a:xfrm>
            <a:off x="6035040" y="5257800"/>
            <a:ext cx="5330952" cy="360680"/>
          </a:xfrm>
          <a:prstGeom prst="rect">
            <a:avLst/>
          </a:prstGeom>
          <a:noFill/>
          <a:ln>
            <a:noFill/>
          </a:ln>
        </p:spPr>
        <p:txBody>
          <a:bodyPr wrap="none" lIns="0" rIns="0" tIns="0" bIns="0" anchor="ctr"/>
          <a:lstStyle/>
          <a:p>
            <a:pPr algn="l"/>
            <a:r>
              <a:rPr lang="en-US" sz="2000">
                <a:solidFill>
                  <a:srgbClr val="17232C"/>
                </a:solidFill>
                <a:latin typeface="Arial"/>
              </a:rPr>
              <a:t>Payments</a:t>
            </a:r>
            <a:endParaRPr lang="en-US" sz="2000"/>
          </a:p>
        </p:txBody>
      </p:sp>
      <p:sp>
        <p:nvSpPr>
          <p:cNvPr id="22" name="Text 22"/>
          <p:cNvSpPr txBox="1"/>
          <p:nvPr/>
        </p:nvSpPr>
        <p:spPr>
          <a:xfrm>
            <a:off x="822960" y="5943600"/>
            <a:ext cx="10607040" cy="396748"/>
          </a:xfrm>
          <a:prstGeom prst="rect">
            <a:avLst/>
          </a:prstGeom>
          <a:noFill/>
          <a:ln>
            <a:noFill/>
          </a:ln>
        </p:spPr>
        <p:txBody>
          <a:bodyPr wrap="none" lIns="0" rIns="0" tIns="0" bIns="0" anchor="ctr"/>
          <a:lstStyle/>
          <a:p>
            <a:pPr algn="l"/>
            <a:r>
              <a:rPr lang="en-US" sz="2200" b="1">
                <a:solidFill>
                  <a:srgbClr val="326F60"/>
                </a:solidFill>
                <a:latin typeface="Arial"/>
              </a:rPr>
              <a:t>Choose only the tools your first useful workflow needs.</a:t>
            </a:r>
            <a:endParaRPr lang="en-US" sz="2200"/>
          </a:p>
        </p:txBody>
      </p:sp>
      <p:sp>
        <p:nvSpPr>
          <p:cNvPr id="23" name="Text 23"/>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47</a:t>
            </a:r>
            <a:endParaRPr lang="en-US" sz="10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CHOOSE THE TOOLS FOR YOUR PRODUCT</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Measure the action you care about</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514600"/>
            <a:ext cx="3703320" cy="2084832"/>
          </a:xfrm>
          <a:prstGeom prst="rect">
            <a:avLst/>
          </a:prstGeom>
        </p:spPr>
      </p:pic>
      <p:pic>
        <p:nvPicPr>
          <p:cNvPr id="6" name="Image 6"/>
          <p:cNvPicPr>
            <a:picLocks noChangeAspect="1"/>
          </p:cNvPicPr>
          <p:nvPr/>
        </p:nvPicPr>
        <p:blipFill>
          <a:blip r:embed="rId3"/>
          <a:stretch>
            <a:fillRect/>
          </a:stretch>
        </p:blipFill>
        <p:spPr>
          <a:xfrm>
            <a:off x="4892040" y="2093976"/>
            <a:ext cx="402336" cy="402336"/>
          </a:xfrm>
          <a:prstGeom prst="rect">
            <a:avLst/>
          </a:prstGeom>
        </p:spPr>
      </p:pic>
      <p:pic>
        <p:nvPicPr>
          <p:cNvPr id="7" name="Image 7"/>
          <p:cNvPicPr>
            <a:picLocks noChangeAspect="1"/>
          </p:cNvPicPr>
          <p:nvPr/>
        </p:nvPicPr>
        <p:blipFill>
          <a:blip r:embed="rId4"/>
          <a:stretch>
            <a:fillRect/>
          </a:stretch>
        </p:blipFill>
        <p:spPr>
          <a:xfrm>
            <a:off x="5376672" y="2093976"/>
            <a:ext cx="402336" cy="402336"/>
          </a:xfrm>
          <a:prstGeom prst="rect">
            <a:avLst/>
          </a:prstGeom>
        </p:spPr>
      </p:pic>
      <p:sp>
        <p:nvSpPr>
          <p:cNvPr id="8" name="Text 8"/>
          <p:cNvSpPr txBox="1"/>
          <p:nvPr/>
        </p:nvSpPr>
        <p:spPr>
          <a:xfrm>
            <a:off x="6035040" y="2048256"/>
            <a:ext cx="5330952" cy="450850"/>
          </a:xfrm>
          <a:prstGeom prst="rect">
            <a:avLst/>
          </a:prstGeom>
          <a:noFill/>
          <a:ln>
            <a:noFill/>
          </a:ln>
        </p:spPr>
        <p:txBody>
          <a:bodyPr wrap="none" lIns="0" rIns="0" tIns="0" bIns="0" anchor="ctr"/>
          <a:lstStyle/>
          <a:p>
            <a:pPr algn="l"/>
            <a:r>
              <a:rPr lang="en-US" sz="2500" b="1">
                <a:solidFill>
                  <a:srgbClr val="326F60"/>
                </a:solidFill>
                <a:latin typeface="Arial"/>
              </a:rPr>
              <a:t>PostHog / Google Analytics</a:t>
            </a:r>
            <a:endParaRPr lang="en-US" sz="2500"/>
          </a:p>
        </p:txBody>
      </p:sp>
      <p:sp>
        <p:nvSpPr>
          <p:cNvPr id="9" name="Text 9"/>
          <p:cNvSpPr txBox="1"/>
          <p:nvPr/>
        </p:nvSpPr>
        <p:spPr>
          <a:xfrm>
            <a:off x="6035040" y="2459736"/>
            <a:ext cx="5330952" cy="360680"/>
          </a:xfrm>
          <a:prstGeom prst="rect">
            <a:avLst/>
          </a:prstGeom>
          <a:noFill/>
          <a:ln>
            <a:noFill/>
          </a:ln>
        </p:spPr>
        <p:txBody>
          <a:bodyPr wrap="none" lIns="0" rIns="0" tIns="0" bIns="0" anchor="ctr"/>
          <a:lstStyle/>
          <a:p>
            <a:pPr algn="l"/>
            <a:r>
              <a:rPr lang="en-US" sz="2000">
                <a:solidFill>
                  <a:srgbClr val="17232C"/>
                </a:solidFill>
                <a:latin typeface="Arial"/>
              </a:rPr>
              <a:t>Product events and journeys</a:t>
            </a:r>
            <a:endParaRPr lang="en-US" sz="2000"/>
          </a:p>
        </p:txBody>
      </p:sp>
      <p:pic>
        <p:nvPicPr>
          <p:cNvPr id="10" name="Image 10"/>
          <p:cNvPicPr>
            <a:picLocks noChangeAspect="1"/>
          </p:cNvPicPr>
          <p:nvPr/>
        </p:nvPicPr>
        <p:blipFill>
          <a:blip r:embed="rId5"/>
          <a:stretch>
            <a:fillRect/>
          </a:stretch>
        </p:blipFill>
        <p:spPr>
          <a:xfrm>
            <a:off x="4892040" y="3026664"/>
            <a:ext cx="402336" cy="402336"/>
          </a:xfrm>
          <a:prstGeom prst="rect">
            <a:avLst/>
          </a:prstGeom>
        </p:spPr>
      </p:pic>
      <p:pic>
        <p:nvPicPr>
          <p:cNvPr id="11" name="Image 11"/>
          <p:cNvPicPr>
            <a:picLocks noChangeAspect="1"/>
          </p:cNvPicPr>
          <p:nvPr/>
        </p:nvPicPr>
        <p:blipFill>
          <a:blip r:embed="rId6"/>
          <a:stretch>
            <a:fillRect/>
          </a:stretch>
        </p:blipFill>
        <p:spPr>
          <a:xfrm>
            <a:off x="5376672" y="3026664"/>
            <a:ext cx="402336" cy="402336"/>
          </a:xfrm>
          <a:prstGeom prst="rect">
            <a:avLst/>
          </a:prstGeom>
        </p:spPr>
      </p:pic>
      <p:sp>
        <p:nvSpPr>
          <p:cNvPr id="12" name="Text 12"/>
          <p:cNvSpPr txBox="1"/>
          <p:nvPr/>
        </p:nvSpPr>
        <p:spPr>
          <a:xfrm>
            <a:off x="6035040" y="2980944"/>
            <a:ext cx="5330952" cy="450850"/>
          </a:xfrm>
          <a:prstGeom prst="rect">
            <a:avLst/>
          </a:prstGeom>
          <a:noFill/>
          <a:ln>
            <a:noFill/>
          </a:ln>
        </p:spPr>
        <p:txBody>
          <a:bodyPr wrap="none" lIns="0" rIns="0" tIns="0" bIns="0" anchor="ctr"/>
          <a:lstStyle/>
          <a:p>
            <a:pPr algn="l"/>
            <a:r>
              <a:rPr lang="en-US" sz="2500" b="1">
                <a:solidFill>
                  <a:srgbClr val="326F60"/>
                </a:solidFill>
                <a:latin typeface="Arial"/>
              </a:rPr>
              <a:t>Clarity / Hotjar</a:t>
            </a:r>
            <a:endParaRPr lang="en-US" sz="2500"/>
          </a:p>
        </p:txBody>
      </p:sp>
      <p:sp>
        <p:nvSpPr>
          <p:cNvPr id="13" name="Text 13"/>
          <p:cNvSpPr txBox="1"/>
          <p:nvPr/>
        </p:nvSpPr>
        <p:spPr>
          <a:xfrm>
            <a:off x="6035040" y="3392424"/>
            <a:ext cx="5330952" cy="360680"/>
          </a:xfrm>
          <a:prstGeom prst="rect">
            <a:avLst/>
          </a:prstGeom>
          <a:noFill/>
          <a:ln>
            <a:noFill/>
          </a:ln>
        </p:spPr>
        <p:txBody>
          <a:bodyPr wrap="none" lIns="0" rIns="0" tIns="0" bIns="0" anchor="ctr"/>
          <a:lstStyle/>
          <a:p>
            <a:pPr algn="l"/>
            <a:r>
              <a:rPr lang="en-US" sz="2000">
                <a:solidFill>
                  <a:srgbClr val="17232C"/>
                </a:solidFill>
                <a:latin typeface="Arial"/>
              </a:rPr>
              <a:t>Understand friction</a:t>
            </a:r>
            <a:endParaRPr lang="en-US" sz="2000"/>
          </a:p>
        </p:txBody>
      </p:sp>
      <p:pic>
        <p:nvPicPr>
          <p:cNvPr id="14" name="Image 14"/>
          <p:cNvPicPr>
            <a:picLocks noChangeAspect="1"/>
          </p:cNvPicPr>
          <p:nvPr/>
        </p:nvPicPr>
        <p:blipFill>
          <a:blip r:embed="rId7"/>
          <a:stretch>
            <a:fillRect/>
          </a:stretch>
        </p:blipFill>
        <p:spPr>
          <a:xfrm>
            <a:off x="4892040" y="3959352"/>
            <a:ext cx="402336" cy="402336"/>
          </a:xfrm>
          <a:prstGeom prst="rect">
            <a:avLst/>
          </a:prstGeom>
        </p:spPr>
      </p:pic>
      <p:sp>
        <p:nvSpPr>
          <p:cNvPr id="15" name="Text 15"/>
          <p:cNvSpPr txBox="1"/>
          <p:nvPr/>
        </p:nvSpPr>
        <p:spPr>
          <a:xfrm>
            <a:off x="6035040" y="3913632"/>
            <a:ext cx="5330952" cy="450850"/>
          </a:xfrm>
          <a:prstGeom prst="rect">
            <a:avLst/>
          </a:prstGeom>
          <a:noFill/>
          <a:ln>
            <a:noFill/>
          </a:ln>
        </p:spPr>
        <p:txBody>
          <a:bodyPr wrap="none" lIns="0" rIns="0" tIns="0" bIns="0" anchor="ctr"/>
          <a:lstStyle/>
          <a:p>
            <a:pPr algn="l"/>
            <a:r>
              <a:rPr lang="en-US" sz="2500" b="1">
                <a:solidFill>
                  <a:srgbClr val="326F60"/>
                </a:solidFill>
                <a:latin typeface="Arial"/>
              </a:rPr>
              <a:t>Resend</a:t>
            </a:r>
            <a:endParaRPr lang="en-US" sz="2500"/>
          </a:p>
        </p:txBody>
      </p:sp>
      <p:sp>
        <p:nvSpPr>
          <p:cNvPr id="16" name="Text 16"/>
          <p:cNvSpPr txBox="1"/>
          <p:nvPr/>
        </p:nvSpPr>
        <p:spPr>
          <a:xfrm>
            <a:off x="6035040" y="4325112"/>
            <a:ext cx="5330952" cy="360680"/>
          </a:xfrm>
          <a:prstGeom prst="rect">
            <a:avLst/>
          </a:prstGeom>
          <a:noFill/>
          <a:ln>
            <a:noFill/>
          </a:ln>
        </p:spPr>
        <p:txBody>
          <a:bodyPr wrap="none" lIns="0" rIns="0" tIns="0" bIns="0" anchor="ctr"/>
          <a:lstStyle/>
          <a:p>
            <a:pPr algn="l"/>
            <a:r>
              <a:rPr lang="en-US" sz="2000">
                <a:solidFill>
                  <a:srgbClr val="17232C"/>
                </a:solidFill>
                <a:latin typeface="Arial"/>
              </a:rPr>
              <a:t>Confirmation emails</a:t>
            </a:r>
            <a:endParaRPr lang="en-US" sz="2000"/>
          </a:p>
        </p:txBody>
      </p:sp>
      <p:pic>
        <p:nvPicPr>
          <p:cNvPr id="17" name="Image 17"/>
          <p:cNvPicPr>
            <a:picLocks noChangeAspect="1"/>
          </p:cNvPicPr>
          <p:nvPr/>
        </p:nvPicPr>
        <p:blipFill>
          <a:blip r:embed="rId8"/>
          <a:stretch>
            <a:fillRect/>
          </a:stretch>
        </p:blipFill>
        <p:spPr>
          <a:xfrm>
            <a:off x="4892040" y="4892040"/>
            <a:ext cx="402336" cy="402336"/>
          </a:xfrm>
          <a:prstGeom prst="rect">
            <a:avLst/>
          </a:prstGeom>
        </p:spPr>
      </p:pic>
      <p:pic>
        <p:nvPicPr>
          <p:cNvPr id="18" name="Image 18"/>
          <p:cNvPicPr>
            <a:picLocks noChangeAspect="1"/>
          </p:cNvPicPr>
          <p:nvPr/>
        </p:nvPicPr>
        <p:blipFill>
          <a:blip r:embed="rId9"/>
          <a:stretch>
            <a:fillRect/>
          </a:stretch>
        </p:blipFill>
        <p:spPr>
          <a:xfrm>
            <a:off x="5376672" y="4892040"/>
            <a:ext cx="402336" cy="402336"/>
          </a:xfrm>
          <a:prstGeom prst="rect">
            <a:avLst/>
          </a:prstGeom>
        </p:spPr>
      </p:pic>
      <p:sp>
        <p:nvSpPr>
          <p:cNvPr id="19" name="Text 19"/>
          <p:cNvSpPr txBox="1"/>
          <p:nvPr/>
        </p:nvSpPr>
        <p:spPr>
          <a:xfrm>
            <a:off x="6035040" y="4846320"/>
            <a:ext cx="5330952" cy="450850"/>
          </a:xfrm>
          <a:prstGeom prst="rect">
            <a:avLst/>
          </a:prstGeom>
          <a:noFill/>
          <a:ln>
            <a:noFill/>
          </a:ln>
        </p:spPr>
        <p:txBody>
          <a:bodyPr wrap="none" lIns="0" rIns="0" tIns="0" bIns="0" anchor="ctr"/>
          <a:lstStyle/>
          <a:p>
            <a:pPr algn="l"/>
            <a:r>
              <a:rPr lang="en-US" sz="2500" b="1">
                <a:solidFill>
                  <a:srgbClr val="326F60"/>
                </a:solidFill>
                <a:latin typeface="Arial"/>
              </a:rPr>
              <a:t>Sentry / GitHub</a:t>
            </a:r>
            <a:endParaRPr lang="en-US" sz="2500"/>
          </a:p>
        </p:txBody>
      </p:sp>
      <p:sp>
        <p:nvSpPr>
          <p:cNvPr id="20" name="Text 20"/>
          <p:cNvSpPr txBox="1"/>
          <p:nvPr/>
        </p:nvSpPr>
        <p:spPr>
          <a:xfrm>
            <a:off x="6035040" y="5257800"/>
            <a:ext cx="5330952" cy="360680"/>
          </a:xfrm>
          <a:prstGeom prst="rect">
            <a:avLst/>
          </a:prstGeom>
          <a:noFill/>
          <a:ln>
            <a:noFill/>
          </a:ln>
        </p:spPr>
        <p:txBody>
          <a:bodyPr wrap="none" lIns="0" rIns="0" tIns="0" bIns="0" anchor="ctr"/>
          <a:lstStyle/>
          <a:p>
            <a:pPr algn="l"/>
            <a:r>
              <a:rPr lang="en-US" sz="2000">
                <a:solidFill>
                  <a:srgbClr val="17232C"/>
                </a:solidFill>
                <a:latin typeface="Arial"/>
              </a:rPr>
              <a:t>Investigate and review changes</a:t>
            </a:r>
            <a:endParaRPr lang="en-US" sz="2000"/>
          </a:p>
        </p:txBody>
      </p:sp>
      <p:sp>
        <p:nvSpPr>
          <p:cNvPr id="21" name="Text 21"/>
          <p:cNvSpPr txBox="1"/>
          <p:nvPr/>
        </p:nvSpPr>
        <p:spPr>
          <a:xfrm>
            <a:off x="822960" y="5943600"/>
            <a:ext cx="10607040" cy="396748"/>
          </a:xfrm>
          <a:prstGeom prst="rect">
            <a:avLst/>
          </a:prstGeom>
          <a:noFill/>
          <a:ln>
            <a:noFill/>
          </a:ln>
        </p:spPr>
        <p:txBody>
          <a:bodyPr wrap="none" lIns="0" rIns="0" tIns="0" bIns="0" anchor="ctr"/>
          <a:lstStyle/>
          <a:p>
            <a:pPr algn="l"/>
            <a:r>
              <a:rPr lang="en-US" sz="2200" b="1">
                <a:solidFill>
                  <a:srgbClr val="326F60"/>
                </a:solidFill>
                <a:latin typeface="Arial"/>
              </a:rPr>
              <a:t>Choose only the tools your first useful workflow needs.</a:t>
            </a:r>
            <a:endParaRPr lang="en-US" sz="2200"/>
          </a:p>
        </p:txBody>
      </p:sp>
      <p:sp>
        <p:nvSpPr>
          <p:cNvPr id="22" name="Text 2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48</a:t>
            </a:r>
            <a:endParaRPr lang="en-US" sz="10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CHOOSE THE TOOLS FOR YOUR PRODUCT</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Free allowances can support an early test</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77240" y="2514600"/>
            <a:ext cx="3703320" cy="2084832"/>
          </a:xfrm>
          <a:prstGeom prst="rect">
            <a:avLst/>
          </a:prstGeom>
        </p:spPr>
      </p:pic>
      <p:pic>
        <p:nvPicPr>
          <p:cNvPr id="6" name="Image 6"/>
          <p:cNvPicPr>
            <a:picLocks noChangeAspect="1"/>
          </p:cNvPicPr>
          <p:nvPr/>
        </p:nvPicPr>
        <p:blipFill>
          <a:blip r:embed="rId3"/>
          <a:stretch>
            <a:fillRect/>
          </a:stretch>
        </p:blipFill>
        <p:spPr>
          <a:xfrm>
            <a:off x="4892040" y="2093976"/>
            <a:ext cx="402336" cy="402336"/>
          </a:xfrm>
          <a:prstGeom prst="rect">
            <a:avLst/>
          </a:prstGeom>
        </p:spPr>
      </p:pic>
      <p:sp>
        <p:nvSpPr>
          <p:cNvPr id="7" name="Text 7"/>
          <p:cNvSpPr txBox="1"/>
          <p:nvPr/>
        </p:nvSpPr>
        <p:spPr>
          <a:xfrm>
            <a:off x="6035040" y="2048256"/>
            <a:ext cx="5330952" cy="450850"/>
          </a:xfrm>
          <a:prstGeom prst="rect">
            <a:avLst/>
          </a:prstGeom>
          <a:noFill/>
          <a:ln>
            <a:noFill/>
          </a:ln>
        </p:spPr>
        <p:txBody>
          <a:bodyPr wrap="none" lIns="0" rIns="0" tIns="0" bIns="0" anchor="ctr"/>
          <a:lstStyle/>
          <a:p>
            <a:pPr algn="l"/>
            <a:r>
              <a:rPr lang="en-US" sz="2500" b="1">
                <a:solidFill>
                  <a:srgbClr val="326F60"/>
                </a:solidFill>
                <a:latin typeface="Arial"/>
              </a:rPr>
              <a:t>Supabase</a:t>
            </a:r>
            <a:endParaRPr lang="en-US" sz="2500"/>
          </a:p>
        </p:txBody>
      </p:sp>
      <p:sp>
        <p:nvSpPr>
          <p:cNvPr id="8" name="Text 8"/>
          <p:cNvSpPr txBox="1"/>
          <p:nvPr/>
        </p:nvSpPr>
        <p:spPr>
          <a:xfrm>
            <a:off x="6035040" y="2459736"/>
            <a:ext cx="5330952" cy="360680"/>
          </a:xfrm>
          <a:prstGeom prst="rect">
            <a:avLst/>
          </a:prstGeom>
          <a:noFill/>
          <a:ln>
            <a:noFill/>
          </a:ln>
        </p:spPr>
        <p:txBody>
          <a:bodyPr wrap="none" lIns="0" rIns="0" tIns="0" bIns="0" anchor="ctr"/>
          <a:lstStyle/>
          <a:p>
            <a:pPr algn="l"/>
            <a:r>
              <a:rPr lang="en-US" sz="2000">
                <a:solidFill>
                  <a:srgbClr val="17232C"/>
                </a:solidFill>
                <a:latin typeface="Arial"/>
              </a:rPr>
              <a:t>Database and user limits</a:t>
            </a:r>
            <a:endParaRPr lang="en-US" sz="2000"/>
          </a:p>
        </p:txBody>
      </p:sp>
      <p:pic>
        <p:nvPicPr>
          <p:cNvPr id="9" name="Image 9"/>
          <p:cNvPicPr>
            <a:picLocks noChangeAspect="1"/>
          </p:cNvPicPr>
          <p:nvPr/>
        </p:nvPicPr>
        <p:blipFill>
          <a:blip r:embed="rId4"/>
          <a:stretch>
            <a:fillRect/>
          </a:stretch>
        </p:blipFill>
        <p:spPr>
          <a:xfrm>
            <a:off x="4892040" y="3026664"/>
            <a:ext cx="402336" cy="402336"/>
          </a:xfrm>
          <a:prstGeom prst="rect">
            <a:avLst/>
          </a:prstGeom>
        </p:spPr>
      </p:pic>
      <p:sp>
        <p:nvSpPr>
          <p:cNvPr id="10" name="Text 10"/>
          <p:cNvSpPr txBox="1"/>
          <p:nvPr/>
        </p:nvSpPr>
        <p:spPr>
          <a:xfrm>
            <a:off x="6035040" y="2980944"/>
            <a:ext cx="5330952" cy="450850"/>
          </a:xfrm>
          <a:prstGeom prst="rect">
            <a:avLst/>
          </a:prstGeom>
          <a:noFill/>
          <a:ln>
            <a:noFill/>
          </a:ln>
        </p:spPr>
        <p:txBody>
          <a:bodyPr wrap="none" lIns="0" rIns="0" tIns="0" bIns="0" anchor="ctr"/>
          <a:lstStyle/>
          <a:p>
            <a:pPr algn="l"/>
            <a:r>
              <a:rPr lang="en-US" sz="2500" b="1">
                <a:solidFill>
                  <a:srgbClr val="326F60"/>
                </a:solidFill>
                <a:latin typeface="Arial"/>
              </a:rPr>
              <a:t>PostHog</a:t>
            </a:r>
            <a:endParaRPr lang="en-US" sz="2500"/>
          </a:p>
        </p:txBody>
      </p:sp>
      <p:sp>
        <p:nvSpPr>
          <p:cNvPr id="11" name="Text 11"/>
          <p:cNvSpPr txBox="1"/>
          <p:nvPr/>
        </p:nvSpPr>
        <p:spPr>
          <a:xfrm>
            <a:off x="6035040" y="3392424"/>
            <a:ext cx="5330952" cy="360680"/>
          </a:xfrm>
          <a:prstGeom prst="rect">
            <a:avLst/>
          </a:prstGeom>
          <a:noFill/>
          <a:ln>
            <a:noFill/>
          </a:ln>
        </p:spPr>
        <p:txBody>
          <a:bodyPr wrap="none" lIns="0" rIns="0" tIns="0" bIns="0" anchor="ctr"/>
          <a:lstStyle/>
          <a:p>
            <a:pPr algn="l"/>
            <a:r>
              <a:rPr lang="en-US" sz="2000">
                <a:solidFill>
                  <a:srgbClr val="17232C"/>
                </a:solidFill>
                <a:latin typeface="Arial"/>
              </a:rPr>
              <a:t>Analytics event allowance</a:t>
            </a:r>
            <a:endParaRPr lang="en-US" sz="2000"/>
          </a:p>
        </p:txBody>
      </p:sp>
      <p:pic>
        <p:nvPicPr>
          <p:cNvPr id="12" name="Image 12"/>
          <p:cNvPicPr>
            <a:picLocks noChangeAspect="1"/>
          </p:cNvPicPr>
          <p:nvPr/>
        </p:nvPicPr>
        <p:blipFill>
          <a:blip r:embed="rId5"/>
          <a:stretch>
            <a:fillRect/>
          </a:stretch>
        </p:blipFill>
        <p:spPr>
          <a:xfrm>
            <a:off x="4892040" y="3959352"/>
            <a:ext cx="402336" cy="402336"/>
          </a:xfrm>
          <a:prstGeom prst="rect">
            <a:avLst/>
          </a:prstGeom>
        </p:spPr>
      </p:pic>
      <p:sp>
        <p:nvSpPr>
          <p:cNvPr id="13" name="Text 13"/>
          <p:cNvSpPr txBox="1"/>
          <p:nvPr/>
        </p:nvSpPr>
        <p:spPr>
          <a:xfrm>
            <a:off x="6035040" y="3913632"/>
            <a:ext cx="5330952" cy="450850"/>
          </a:xfrm>
          <a:prstGeom prst="rect">
            <a:avLst/>
          </a:prstGeom>
          <a:noFill/>
          <a:ln>
            <a:noFill/>
          </a:ln>
        </p:spPr>
        <p:txBody>
          <a:bodyPr wrap="none" lIns="0" rIns="0" tIns="0" bIns="0" anchor="ctr"/>
          <a:lstStyle/>
          <a:p>
            <a:pPr algn="l"/>
            <a:r>
              <a:rPr lang="en-US" sz="2500" b="1">
                <a:solidFill>
                  <a:srgbClr val="326F60"/>
                </a:solidFill>
                <a:latin typeface="Arial"/>
              </a:rPr>
              <a:t>Cloudflare Workers</a:t>
            </a:r>
            <a:endParaRPr lang="en-US" sz="2500"/>
          </a:p>
        </p:txBody>
      </p:sp>
      <p:sp>
        <p:nvSpPr>
          <p:cNvPr id="14" name="Text 14"/>
          <p:cNvSpPr txBox="1"/>
          <p:nvPr/>
        </p:nvSpPr>
        <p:spPr>
          <a:xfrm>
            <a:off x="6035040" y="4325112"/>
            <a:ext cx="5330952" cy="360680"/>
          </a:xfrm>
          <a:prstGeom prst="rect">
            <a:avLst/>
          </a:prstGeom>
          <a:noFill/>
          <a:ln>
            <a:noFill/>
          </a:ln>
        </p:spPr>
        <p:txBody>
          <a:bodyPr wrap="none" lIns="0" rIns="0" tIns="0" bIns="0" anchor="ctr"/>
          <a:lstStyle/>
          <a:p>
            <a:pPr algn="l"/>
            <a:r>
              <a:rPr lang="en-US" sz="2000">
                <a:solidFill>
                  <a:srgbClr val="17232C"/>
                </a:solidFill>
                <a:latin typeface="Arial"/>
              </a:rPr>
              <a:t>Request and compute limits</a:t>
            </a:r>
            <a:endParaRPr lang="en-US" sz="2000"/>
          </a:p>
        </p:txBody>
      </p:sp>
      <p:pic>
        <p:nvPicPr>
          <p:cNvPr id="15" name="Image 15"/>
          <p:cNvPicPr>
            <a:picLocks noChangeAspect="1"/>
          </p:cNvPicPr>
          <p:nvPr/>
        </p:nvPicPr>
        <p:blipFill>
          <a:blip r:embed="rId6"/>
          <a:stretch>
            <a:fillRect/>
          </a:stretch>
        </p:blipFill>
        <p:spPr>
          <a:xfrm>
            <a:off x="4892040" y="4892040"/>
            <a:ext cx="402336" cy="402336"/>
          </a:xfrm>
          <a:prstGeom prst="rect">
            <a:avLst/>
          </a:prstGeom>
        </p:spPr>
      </p:pic>
      <p:sp>
        <p:nvSpPr>
          <p:cNvPr id="16" name="Text 16"/>
          <p:cNvSpPr txBox="1"/>
          <p:nvPr/>
        </p:nvSpPr>
        <p:spPr>
          <a:xfrm>
            <a:off x="6035040" y="4846320"/>
            <a:ext cx="5330952" cy="450850"/>
          </a:xfrm>
          <a:prstGeom prst="rect">
            <a:avLst/>
          </a:prstGeom>
          <a:noFill/>
          <a:ln>
            <a:noFill/>
          </a:ln>
        </p:spPr>
        <p:txBody>
          <a:bodyPr wrap="none" lIns="0" rIns="0" tIns="0" bIns="0" anchor="ctr"/>
          <a:lstStyle/>
          <a:p>
            <a:pPr algn="l"/>
            <a:r>
              <a:rPr lang="en-US" sz="2500" b="1">
                <a:solidFill>
                  <a:srgbClr val="326F60"/>
                </a:solidFill>
                <a:latin typeface="Arial"/>
              </a:rPr>
              <a:t>Resend</a:t>
            </a:r>
            <a:endParaRPr lang="en-US" sz="2500"/>
          </a:p>
        </p:txBody>
      </p:sp>
      <p:sp>
        <p:nvSpPr>
          <p:cNvPr id="17" name="Text 17"/>
          <p:cNvSpPr txBox="1"/>
          <p:nvPr/>
        </p:nvSpPr>
        <p:spPr>
          <a:xfrm>
            <a:off x="6035040" y="5257800"/>
            <a:ext cx="5330952" cy="360680"/>
          </a:xfrm>
          <a:prstGeom prst="rect">
            <a:avLst/>
          </a:prstGeom>
          <a:noFill/>
          <a:ln>
            <a:noFill/>
          </a:ln>
        </p:spPr>
        <p:txBody>
          <a:bodyPr wrap="none" lIns="0" rIns="0" tIns="0" bIns="0" anchor="ctr"/>
          <a:lstStyle/>
          <a:p>
            <a:pPr algn="l"/>
            <a:r>
              <a:rPr lang="en-US" sz="2000">
                <a:solidFill>
                  <a:srgbClr val="17232C"/>
                </a:solidFill>
                <a:latin typeface="Arial"/>
              </a:rPr>
              <a:t>Email volume and daily limits</a:t>
            </a:r>
            <a:endParaRPr lang="en-US" sz="2000"/>
          </a:p>
        </p:txBody>
      </p:sp>
      <p:sp>
        <p:nvSpPr>
          <p:cNvPr id="18" name="Text 18"/>
          <p:cNvSpPr txBox="1"/>
          <p:nvPr/>
        </p:nvSpPr>
        <p:spPr>
          <a:xfrm>
            <a:off x="822960" y="5943600"/>
            <a:ext cx="10607040" cy="396748"/>
          </a:xfrm>
          <a:prstGeom prst="rect">
            <a:avLst/>
          </a:prstGeom>
          <a:noFill/>
          <a:ln>
            <a:noFill/>
          </a:ln>
        </p:spPr>
        <p:txBody>
          <a:bodyPr wrap="none" lIns="0" rIns="0" tIns="0" bIns="0" anchor="ctr"/>
          <a:lstStyle/>
          <a:p>
            <a:pPr algn="l"/>
            <a:r>
              <a:rPr lang="en-US" sz="2200" b="1">
                <a:solidFill>
                  <a:srgbClr val="326F60"/>
                </a:solidFill>
                <a:latin typeface="Arial"/>
              </a:rPr>
              <a:t>Read the current full plan before choosing.</a:t>
            </a:r>
            <a:endParaRPr lang="en-US" sz="2200"/>
          </a:p>
        </p:txBody>
      </p:sp>
      <p:sp>
        <p:nvSpPr>
          <p:cNvPr id="19" name="Text 19"/>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49</a:t>
            </a:r>
            <a:endParaRPr lang="en-US" sz="10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CHOOSE THE TOOLS FOR YOUR PRODUCT</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Build one booking request</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31520" y="2164842"/>
            <a:ext cx="6217920" cy="3497580"/>
          </a:xfrm>
          <a:prstGeom prst="rect">
            <a:avLst/>
          </a:prstGeom>
        </p:spPr>
      </p:pic>
      <p:sp>
        <p:nvSpPr>
          <p:cNvPr id="6" name="Text 6"/>
          <p:cNvSpPr txBox="1"/>
          <p:nvPr/>
        </p:nvSpPr>
        <p:spPr>
          <a:xfrm>
            <a:off x="7315200" y="2057400"/>
            <a:ext cx="4096512" cy="430892"/>
          </a:xfrm>
          <a:prstGeom prst="rect">
            <a:avLst/>
          </a:prstGeom>
          <a:noFill/>
          <a:ln>
            <a:noFill/>
          </a:ln>
        </p:spPr>
        <p:txBody>
          <a:bodyPr wrap="none" lIns="0" rIns="0" tIns="0" bIns="0" anchor="ctr"/>
          <a:lstStyle/>
          <a:p>
            <a:pPr algn="l"/>
            <a:r>
              <a:rPr lang="en-US" sz="2389" b="1">
                <a:solidFill>
                  <a:srgbClr val="326F60"/>
                </a:solidFill>
                <a:latin typeface="Arial"/>
              </a:rPr>
              <a:t>One customer. One booking</a:t>
            </a:r>
            <a:endParaRPr lang="en-US" sz="2389"/>
          </a:p>
        </p:txBody>
      </p:sp>
      <p:sp>
        <p:nvSpPr>
          <p:cNvPr id="7" name="Text 7"/>
          <p:cNvSpPr txBox="1"/>
          <p:nvPr/>
        </p:nvSpPr>
        <p:spPr>
          <a:xfrm>
            <a:off x="7315200" y="2450592"/>
            <a:ext cx="4096512" cy="486918"/>
          </a:xfrm>
          <a:prstGeom prst="rect">
            <a:avLst/>
          </a:prstGeom>
          <a:noFill/>
          <a:ln>
            <a:noFill/>
          </a:ln>
        </p:spPr>
        <p:txBody>
          <a:bodyPr wrap="none" lIns="0" rIns="0" tIns="0" bIns="0" anchor="ctr"/>
          <a:lstStyle/>
          <a:p>
            <a:pPr algn="l"/>
            <a:r>
              <a:rPr lang="en-US" sz="2700" b="1">
                <a:solidFill>
                  <a:srgbClr val="326F60"/>
                </a:solidFill>
                <a:latin typeface="Arial"/>
              </a:rPr>
              <a:t>request.</a:t>
            </a:r>
            <a:endParaRPr lang="en-US" sz="2700"/>
          </a:p>
        </p:txBody>
      </p:sp>
      <p:sp>
        <p:nvSpPr>
          <p:cNvPr id="8" name="Text 8"/>
          <p:cNvSpPr txBox="1"/>
          <p:nvPr/>
        </p:nvSpPr>
        <p:spPr>
          <a:xfrm>
            <a:off x="7315200" y="3154680"/>
            <a:ext cx="4096512" cy="396748"/>
          </a:xfrm>
          <a:prstGeom prst="rect">
            <a:avLst/>
          </a:prstGeom>
          <a:noFill/>
          <a:ln>
            <a:noFill/>
          </a:ln>
        </p:spPr>
        <p:txBody>
          <a:bodyPr wrap="none" lIns="0" rIns="0" tIns="0" bIns="0" anchor="ctr"/>
          <a:lstStyle/>
          <a:p>
            <a:pPr algn="l"/>
            <a:r>
              <a:rPr lang="en-US" sz="2200">
                <a:solidFill>
                  <a:srgbClr val="17232C"/>
                </a:solidFill>
                <a:latin typeface="Arial"/>
              </a:rPr>
              <a:t>A simple request form.</a:t>
            </a:r>
            <a:endParaRPr lang="en-US" sz="2200"/>
          </a:p>
        </p:txBody>
      </p:sp>
      <p:sp>
        <p:nvSpPr>
          <p:cNvPr id="9" name="Text 9"/>
          <p:cNvSpPr txBox="1"/>
          <p:nvPr/>
        </p:nvSpPr>
        <p:spPr>
          <a:xfrm>
            <a:off x="7315200" y="3712464"/>
            <a:ext cx="4096512" cy="396748"/>
          </a:xfrm>
          <a:prstGeom prst="rect">
            <a:avLst/>
          </a:prstGeom>
          <a:noFill/>
          <a:ln>
            <a:noFill/>
          </a:ln>
        </p:spPr>
        <p:txBody>
          <a:bodyPr wrap="none" lIns="0" rIns="0" tIns="0" bIns="0" anchor="ctr"/>
          <a:lstStyle/>
          <a:p>
            <a:pPr algn="l"/>
            <a:r>
              <a:rPr lang="en-US" sz="2200">
                <a:solidFill>
                  <a:srgbClr val="17232C"/>
                </a:solidFill>
                <a:latin typeface="Arial"/>
              </a:rPr>
              <a:t>A saved request.</a:t>
            </a:r>
            <a:endParaRPr lang="en-US" sz="2200"/>
          </a:p>
        </p:txBody>
      </p:sp>
      <p:sp>
        <p:nvSpPr>
          <p:cNvPr id="10" name="Text 10"/>
          <p:cNvSpPr txBox="1"/>
          <p:nvPr/>
        </p:nvSpPr>
        <p:spPr>
          <a:xfrm>
            <a:off x="7315200" y="4270248"/>
            <a:ext cx="4096512" cy="347494"/>
          </a:xfrm>
          <a:prstGeom prst="rect">
            <a:avLst/>
          </a:prstGeom>
          <a:noFill/>
          <a:ln>
            <a:noFill/>
          </a:ln>
        </p:spPr>
        <p:txBody>
          <a:bodyPr wrap="none" lIns="0" rIns="0" tIns="0" bIns="0" anchor="ctr"/>
          <a:lstStyle/>
          <a:p>
            <a:pPr algn="l"/>
            <a:r>
              <a:rPr lang="en-US" sz="1927">
                <a:solidFill>
                  <a:srgbClr val="17232C"/>
                </a:solidFill>
                <a:latin typeface="Arial"/>
              </a:rPr>
              <a:t>A confirmation and a next step.</a:t>
            </a:r>
            <a:endParaRPr lang="en-US" sz="1927"/>
          </a:p>
        </p:txBody>
      </p:sp>
      <p:sp>
        <p:nvSpPr>
          <p:cNvPr id="11" name="Text 1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50</a:t>
            </a:r>
            <a:endParaRPr lang="en-US" sz="100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CHOOSE THE TOOLS FOR YOUR PRODUCT</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319" b="1">
                <a:solidFill>
                  <a:srgbClr val="17232C"/>
                </a:solidFill>
                <a:latin typeface="Arial"/>
              </a:rPr>
              <a:t>Before you subscribe, could you build your own?</a:t>
            </a:r>
            <a:endParaRPr lang="en-US" sz="3319"/>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822960" y="2148840"/>
            <a:ext cx="5166360" cy="2907792"/>
          </a:xfrm>
          <a:prstGeom prst="rect">
            <a:avLst/>
          </a:prstGeom>
        </p:spPr>
      </p:pic>
      <p:sp>
        <p:nvSpPr>
          <p:cNvPr id="6" name="Text 6"/>
          <p:cNvSpPr txBox="1"/>
          <p:nvPr/>
        </p:nvSpPr>
        <p:spPr>
          <a:xfrm>
            <a:off x="6355080" y="2148840"/>
            <a:ext cx="4937760" cy="360680"/>
          </a:xfrm>
          <a:prstGeom prst="rect">
            <a:avLst/>
          </a:prstGeom>
          <a:noFill/>
          <a:ln>
            <a:noFill/>
          </a:ln>
        </p:spPr>
        <p:txBody>
          <a:bodyPr wrap="none" lIns="0" rIns="0" tIns="0" bIns="0" anchor="ctr"/>
          <a:lstStyle/>
          <a:p>
            <a:pPr algn="l"/>
            <a:r>
              <a:rPr lang="en-US" sz="2000" b="1">
                <a:solidFill>
                  <a:srgbClr val="326F60"/>
                </a:solidFill>
                <a:latin typeface="Arial"/>
              </a:rPr>
              <a:t>Build the feature you actually need.</a:t>
            </a:r>
            <a:endParaRPr lang="en-US" sz="2000"/>
          </a:p>
        </p:txBody>
      </p:sp>
      <p:sp>
        <p:nvSpPr>
          <p:cNvPr id="7" name="Text 7"/>
          <p:cNvSpPr txBox="1"/>
          <p:nvPr/>
        </p:nvSpPr>
        <p:spPr>
          <a:xfrm>
            <a:off x="6355080" y="3017520"/>
            <a:ext cx="4937760" cy="450850"/>
          </a:xfrm>
          <a:prstGeom prst="rect">
            <a:avLst/>
          </a:prstGeom>
          <a:noFill/>
          <a:ln>
            <a:noFill/>
          </a:ln>
        </p:spPr>
        <p:txBody>
          <a:bodyPr wrap="none" lIns="0" rIns="0" tIns="0" bIns="0" anchor="ctr"/>
          <a:lstStyle/>
          <a:p>
            <a:pPr algn="l"/>
            <a:r>
              <a:rPr lang="en-US" sz="2500">
                <a:solidFill>
                  <a:srgbClr val="17232C"/>
                </a:solidFill>
                <a:latin typeface="Arial"/>
              </a:rPr>
              <a:t>A quote calculator.</a:t>
            </a:r>
            <a:endParaRPr lang="en-US" sz="2500"/>
          </a:p>
        </p:txBody>
      </p:sp>
      <p:sp>
        <p:nvSpPr>
          <p:cNvPr id="8" name="Text 8"/>
          <p:cNvSpPr txBox="1"/>
          <p:nvPr/>
        </p:nvSpPr>
        <p:spPr>
          <a:xfrm>
            <a:off x="6355080" y="3611880"/>
            <a:ext cx="4937760" cy="450850"/>
          </a:xfrm>
          <a:prstGeom prst="rect">
            <a:avLst/>
          </a:prstGeom>
          <a:noFill/>
          <a:ln>
            <a:noFill/>
          </a:ln>
        </p:spPr>
        <p:txBody>
          <a:bodyPr wrap="none" lIns="0" rIns="0" tIns="0" bIns="0" anchor="ctr"/>
          <a:lstStyle/>
          <a:p>
            <a:pPr algn="l"/>
            <a:r>
              <a:rPr lang="en-US" sz="2500">
                <a:solidFill>
                  <a:srgbClr val="17232C"/>
                </a:solidFill>
                <a:latin typeface="Arial"/>
              </a:rPr>
              <a:t>A simple business tracker.</a:t>
            </a:r>
            <a:endParaRPr lang="en-US" sz="2500"/>
          </a:p>
        </p:txBody>
      </p:sp>
      <p:sp>
        <p:nvSpPr>
          <p:cNvPr id="9" name="Text 9"/>
          <p:cNvSpPr txBox="1"/>
          <p:nvPr/>
        </p:nvSpPr>
        <p:spPr>
          <a:xfrm>
            <a:off x="6355080" y="4206240"/>
            <a:ext cx="4937760" cy="393469"/>
          </a:xfrm>
          <a:prstGeom prst="rect">
            <a:avLst/>
          </a:prstGeom>
          <a:noFill/>
          <a:ln>
            <a:noFill/>
          </a:ln>
        </p:spPr>
        <p:txBody>
          <a:bodyPr wrap="none" lIns="0" rIns="0" tIns="0" bIns="0" anchor="ctr"/>
          <a:lstStyle/>
          <a:p>
            <a:pPr algn="l"/>
            <a:r>
              <a:rPr lang="en-US" sz="2182">
                <a:solidFill>
                  <a:srgbClr val="17232C"/>
                </a:solidFill>
                <a:latin typeface="Arial"/>
              </a:rPr>
              <a:t>A landing page or small workflow.</a:t>
            </a:r>
            <a:endParaRPr lang="en-US" sz="2182"/>
          </a:p>
        </p:txBody>
      </p:sp>
      <p:sp>
        <p:nvSpPr>
          <p:cNvPr id="10" name="Text 10"/>
          <p:cNvSpPr txBox="1"/>
          <p:nvPr/>
        </p:nvSpPr>
        <p:spPr>
          <a:xfrm>
            <a:off x="822960" y="5559552"/>
            <a:ext cx="10607040" cy="398466"/>
          </a:xfrm>
          <a:prstGeom prst="rect">
            <a:avLst/>
          </a:prstGeom>
          <a:noFill/>
          <a:ln>
            <a:noFill/>
          </a:ln>
        </p:spPr>
        <p:txBody>
          <a:bodyPr wrap="none" lIns="0" rIns="0" tIns="0" bIns="0" anchor="ctr"/>
          <a:lstStyle/>
          <a:p>
            <a:pPr algn="l"/>
            <a:r>
              <a:rPr lang="en-US" sz="2210" b="1">
                <a:solidFill>
                  <a:srgbClr val="326F60"/>
                </a:solidFill>
                <a:latin typeface="Arial"/>
              </a:rPr>
              <a:t>AI can help you build your own version and avoid another subscription.</a:t>
            </a:r>
            <a:endParaRPr lang="en-US" sz="2210"/>
          </a:p>
        </p:txBody>
      </p:sp>
      <p:sp>
        <p:nvSpPr>
          <p:cNvPr id="11" name="Text 11"/>
          <p:cNvSpPr txBox="1"/>
          <p:nvPr/>
        </p:nvSpPr>
        <p:spPr>
          <a:xfrm>
            <a:off x="822960" y="6089904"/>
            <a:ext cx="10607040" cy="396748"/>
          </a:xfrm>
          <a:prstGeom prst="rect">
            <a:avLst/>
          </a:prstGeom>
          <a:noFill/>
          <a:ln>
            <a:noFill/>
          </a:ln>
        </p:spPr>
        <p:txBody>
          <a:bodyPr wrap="none" lIns="0" rIns="0" tIns="0" bIns="0" anchor="ctr"/>
          <a:lstStyle/>
          <a:p>
            <a:pPr algn="l"/>
            <a:r>
              <a:rPr lang="en-US" sz="2200">
                <a:solidFill>
                  <a:srgbClr val="17232C"/>
                </a:solidFill>
                <a:latin typeface="Arial"/>
              </a:rPr>
              <a:t>Your time, hosting and maintenance still count.</a:t>
            </a:r>
            <a:endParaRPr lang="en-US" sz="2200"/>
          </a:p>
        </p:txBody>
      </p:sp>
      <p:sp>
        <p:nvSpPr>
          <p:cNvPr id="12" name="Text 1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51</a:t>
            </a:r>
            <a:endParaRPr lang="en-US" sz="10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CHOOSE THE TOOLS FOR YOUR PRODUCT</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Choose tools you can explain</a:t>
            </a:r>
            <a:endParaRPr lang="en-US" sz="3500"/>
          </a:p>
        </p:txBody>
      </p:sp>
      <p:sp>
        <p:nvSpPr>
          <p:cNvPr id="4" name="Rule 4"/>
          <p:cNvSpPr/>
          <p:nvPr/>
        </p:nvSpPr>
        <p:spPr>
          <a:xfrm>
            <a:off x="731520" y="1700784"/>
            <a:ext cx="10698480" cy="0"/>
          </a:xfrm>
          <a:prstGeom prst="line">
            <a:avLst/>
          </a:prstGeom>
          <a:ln w="15240">
            <a:solidFill>
              <a:srgbClr val="526976"/>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448846"/>
          </a:xfrm>
          <a:prstGeom prst="rect">
            <a:avLst/>
          </a:prstGeom>
          <a:noFill/>
          <a:ln>
            <a:noFill/>
          </a:ln>
        </p:spPr>
        <p:txBody>
          <a:bodyPr wrap="none" lIns="0" rIns="0" tIns="0" bIns="0" anchor="ctr"/>
          <a:lstStyle/>
          <a:p>
            <a:pPr algn="l"/>
            <a:r>
              <a:rPr lang="en-US" sz="2489" b="1">
                <a:solidFill>
                  <a:srgbClr val="D6EC9B"/>
                </a:solidFill>
                <a:latin typeface="Arial"/>
              </a:rPr>
              <a:t>Explain each tool in one</a:t>
            </a:r>
            <a:endParaRPr lang="en-US" sz="2489"/>
          </a:p>
        </p:txBody>
      </p:sp>
      <p:sp>
        <p:nvSpPr>
          <p:cNvPr id="7" name="Text 7"/>
          <p:cNvSpPr txBox="1"/>
          <p:nvPr/>
        </p:nvSpPr>
        <p:spPr>
          <a:xfrm>
            <a:off x="7315200" y="2450592"/>
            <a:ext cx="4096512" cy="486918"/>
          </a:xfrm>
          <a:prstGeom prst="rect">
            <a:avLst/>
          </a:prstGeom>
          <a:noFill/>
          <a:ln>
            <a:noFill/>
          </a:ln>
        </p:spPr>
        <p:txBody>
          <a:bodyPr wrap="none" lIns="0" rIns="0" tIns="0" bIns="0" anchor="ctr"/>
          <a:lstStyle/>
          <a:p>
            <a:pPr algn="l"/>
            <a:r>
              <a:rPr lang="en-US" sz="2700" b="1">
                <a:solidFill>
                  <a:srgbClr val="D6EC9B"/>
                </a:solidFill>
                <a:latin typeface="Arial"/>
              </a:rPr>
              <a:t>sentence</a:t>
            </a:r>
            <a:endParaRPr lang="en-US" sz="2700"/>
          </a:p>
        </p:txBody>
      </p:sp>
      <p:sp>
        <p:nvSpPr>
          <p:cNvPr id="8" name="Text 8"/>
          <p:cNvSpPr txBox="1"/>
          <p:nvPr/>
        </p:nvSpPr>
        <p:spPr>
          <a:xfrm>
            <a:off x="7315200" y="3154680"/>
            <a:ext cx="4096512" cy="396748"/>
          </a:xfrm>
          <a:prstGeom prst="rect">
            <a:avLst/>
          </a:prstGeom>
          <a:noFill/>
          <a:ln>
            <a:noFill/>
          </a:ln>
        </p:spPr>
        <p:txBody>
          <a:bodyPr wrap="none" lIns="0" rIns="0" tIns="0" bIns="0" anchor="ctr"/>
          <a:lstStyle/>
          <a:p>
            <a:pPr algn="l"/>
            <a:r>
              <a:rPr lang="en-US" sz="2200">
                <a:solidFill>
                  <a:srgbClr val="FFFFFF"/>
                </a:solidFill>
                <a:latin typeface="Arial"/>
              </a:rPr>
              <a:t>What job does it do?</a:t>
            </a:r>
            <a:endParaRPr lang="en-US" sz="2200"/>
          </a:p>
        </p:txBody>
      </p:sp>
      <p:sp>
        <p:nvSpPr>
          <p:cNvPr id="9" name="Text 9"/>
          <p:cNvSpPr txBox="1"/>
          <p:nvPr/>
        </p:nvSpPr>
        <p:spPr>
          <a:xfrm>
            <a:off x="7315200" y="3712464"/>
            <a:ext cx="4096512" cy="396748"/>
          </a:xfrm>
          <a:prstGeom prst="rect">
            <a:avLst/>
          </a:prstGeom>
          <a:noFill/>
          <a:ln>
            <a:noFill/>
          </a:ln>
        </p:spPr>
        <p:txBody>
          <a:bodyPr wrap="none" lIns="0" rIns="0" tIns="0" bIns="0" anchor="ctr"/>
          <a:lstStyle/>
          <a:p>
            <a:pPr algn="l"/>
            <a:r>
              <a:rPr lang="en-US" sz="2200">
                <a:solidFill>
                  <a:srgbClr val="FFFFFF"/>
                </a:solidFill>
                <a:latin typeface="Arial"/>
              </a:rPr>
              <a:t>Why did you choose it?</a:t>
            </a:r>
            <a:endParaRPr lang="en-US" sz="2200"/>
          </a:p>
        </p:txBody>
      </p:sp>
      <p:sp>
        <p:nvSpPr>
          <p:cNvPr id="10" name="Text 10"/>
          <p:cNvSpPr txBox="1"/>
          <p:nvPr/>
        </p:nvSpPr>
        <p:spPr>
          <a:xfrm>
            <a:off x="7315200" y="4270248"/>
            <a:ext cx="4096512" cy="347494"/>
          </a:xfrm>
          <a:prstGeom prst="rect">
            <a:avLst/>
          </a:prstGeom>
          <a:noFill/>
          <a:ln>
            <a:noFill/>
          </a:ln>
        </p:spPr>
        <p:txBody>
          <a:bodyPr wrap="none" lIns="0" rIns="0" tIns="0" bIns="0" anchor="ctr"/>
          <a:lstStyle/>
          <a:p>
            <a:pPr algn="l"/>
            <a:r>
              <a:rPr lang="en-US" sz="1927">
                <a:solidFill>
                  <a:srgbClr val="FFFFFF"/>
                </a:solidFill>
                <a:latin typeface="Arial"/>
              </a:rPr>
              <a:t>What would make you replace it?</a:t>
            </a:r>
            <a:endParaRPr lang="en-US" sz="1927"/>
          </a:p>
        </p:txBody>
      </p:sp>
      <p:sp>
        <p:nvSpPr>
          <p:cNvPr id="11" name="Text 1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52</a:t>
            </a:r>
            <a:endParaRPr lang="en-US" sz="10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326F60"/>
        </a:solidFill>
        <a:effectLst/>
      </p:bgPr>
    </p:bg>
    <p:spTree>
      <p:nvGrpSpPr>
        <p:cNvPr id="1" name=""/>
        <p:cNvGrpSpPr/>
        <p:nvPr/>
      </p:nvGrpSpPr>
      <p:grpSpPr>
        <a:xfrm>
          <a:off x="0" y="0"/>
          <a:ext cx="0" cy="0"/>
          <a:chOff x="0" y="0"/>
          <a:chExt cx="0" cy="0"/>
        </a:xfrm>
      </p:grpSpPr>
      <p:sp>
        <p:nvSpPr>
          <p:cNvPr id="2" name="Text 2"/>
          <p:cNvSpPr txBox="1"/>
          <p:nvPr/>
        </p:nvSpPr>
        <p:spPr>
          <a:xfrm>
            <a:off x="822960" y="548640"/>
            <a:ext cx="10515600" cy="292608"/>
          </a:xfrm>
          <a:prstGeom prst="rect">
            <a:avLst/>
          </a:prstGeom>
          <a:noFill/>
          <a:ln>
            <a:noFill/>
          </a:ln>
        </p:spPr>
        <p:txBody>
          <a:bodyPr wrap="none" lIns="0" rIns="0" tIns="0" bIns="0" anchor="ctr"/>
          <a:lstStyle/>
          <a:p>
            <a:pPr algn="l"/>
            <a:r>
              <a:rPr lang="en-US" sz="1500" b="1">
                <a:solidFill>
                  <a:srgbClr val="D6EC9B"/>
                </a:solidFill>
                <a:latin typeface="Arial"/>
              </a:rPr>
              <a:t>NOW OPEN THE LAPTOP</a:t>
            </a:r>
            <a:endParaRPr lang="en-US" sz="1500"/>
          </a:p>
        </p:txBody>
      </p:sp>
      <p:sp>
        <p:nvSpPr>
          <p:cNvPr id="3" name="Text 3"/>
          <p:cNvSpPr txBox="1"/>
          <p:nvPr/>
        </p:nvSpPr>
        <p:spPr>
          <a:xfrm>
            <a:off x="822960" y="1828800"/>
            <a:ext cx="10515600" cy="991870"/>
          </a:xfrm>
          <a:prstGeom prst="rect">
            <a:avLst/>
          </a:prstGeom>
          <a:noFill/>
          <a:ln>
            <a:noFill/>
          </a:ln>
        </p:spPr>
        <p:txBody>
          <a:bodyPr wrap="none" lIns="0" rIns="0" tIns="0" bIns="0" anchor="ctr"/>
          <a:lstStyle/>
          <a:p>
            <a:pPr algn="l"/>
            <a:r>
              <a:rPr lang="en-US" sz="5500" b="1">
                <a:solidFill>
                  <a:srgbClr val="FFFFFF"/>
                </a:solidFill>
                <a:latin typeface="Arial"/>
              </a:rPr>
              <a:t>From your computer</a:t>
            </a:r>
            <a:endParaRPr lang="en-US" sz="5500"/>
          </a:p>
        </p:txBody>
      </p:sp>
      <p:sp>
        <p:nvSpPr>
          <p:cNvPr id="4" name="Text 4"/>
          <p:cNvSpPr txBox="1"/>
          <p:nvPr/>
        </p:nvSpPr>
        <p:spPr>
          <a:xfrm>
            <a:off x="822960" y="2788920"/>
            <a:ext cx="10515600" cy="991870"/>
          </a:xfrm>
          <a:prstGeom prst="rect">
            <a:avLst/>
          </a:prstGeom>
          <a:noFill/>
          <a:ln>
            <a:noFill/>
          </a:ln>
        </p:spPr>
        <p:txBody>
          <a:bodyPr wrap="none" lIns="0" rIns="0" tIns="0" bIns="0" anchor="ctr"/>
          <a:lstStyle/>
          <a:p>
            <a:pPr algn="l"/>
            <a:r>
              <a:rPr lang="en-US" sz="5500" b="1">
                <a:solidFill>
                  <a:srgbClr val="FFFFFF"/>
                </a:solidFill>
                <a:latin typeface="Arial"/>
              </a:rPr>
              <a:t>to a working URL.</a:t>
            </a:r>
            <a:endParaRPr lang="en-US" sz="5500"/>
          </a:p>
        </p:txBody>
      </p:sp>
      <p:sp>
        <p:nvSpPr>
          <p:cNvPr id="5" name="Text 5"/>
          <p:cNvSpPr txBox="1"/>
          <p:nvPr/>
        </p:nvSpPr>
        <p:spPr>
          <a:xfrm>
            <a:off x="859536" y="5230368"/>
            <a:ext cx="10241280" cy="414782"/>
          </a:xfrm>
          <a:prstGeom prst="rect">
            <a:avLst/>
          </a:prstGeom>
          <a:noFill/>
          <a:ln>
            <a:noFill/>
          </a:ln>
        </p:spPr>
        <p:txBody>
          <a:bodyPr wrap="none" lIns="0" rIns="0" tIns="0" bIns="0" anchor="ctr"/>
          <a:lstStyle/>
          <a:p>
            <a:pPr algn="l"/>
            <a:r>
              <a:rPr lang="en-US" sz="2300">
                <a:solidFill>
                  <a:srgbClr val="D6EC9B"/>
                </a:solidFill>
                <a:latin typeface="Arial"/>
              </a:rPr>
              <a:t>You will be able to explain every handoff.</a:t>
            </a:r>
            <a:endParaRPr lang="en-US" sz="2300"/>
          </a:p>
        </p:txBody>
      </p:sp>
      <p:sp>
        <p:nvSpPr>
          <p:cNvPr id="6" name="Text 6"/>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53</a:t>
            </a:r>
            <a:endParaRPr lang="en-US" sz="10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What each tool does</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Editor + agent</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Create and improve the project files.</a:t>
            </a:r>
            <a:endParaRPr lang="en-US" sz="2100"/>
          </a:p>
        </p:txBody>
      </p:sp>
      <p:sp>
        <p:nvSpPr>
          <p:cNvPr id="7" name="Rule 7"/>
          <p:cNvSpPr/>
          <p:nvPr/>
        </p:nvSpPr>
        <p:spPr>
          <a:xfrm>
            <a:off x="804672" y="2642616"/>
            <a:ext cx="10579608" cy="0"/>
          </a:xfrm>
          <a:prstGeom prst="line">
            <a:avLst/>
          </a:prstGeom>
          <a:ln w="12700">
            <a:solidFill>
              <a:srgbClr val="BFC8C4"/>
            </a:solidFill>
          </a:ln>
        </p:spPr>
      </p:sp>
      <p:sp>
        <p:nvSpPr>
          <p:cNvPr id="8" name="Text 8"/>
          <p:cNvSpPr txBox="1"/>
          <p:nvPr/>
        </p:nvSpPr>
        <p:spPr>
          <a:xfrm>
            <a:off x="804672" y="2825496"/>
            <a:ext cx="3063240" cy="432816"/>
          </a:xfrm>
          <a:prstGeom prst="rect">
            <a:avLst/>
          </a:prstGeom>
          <a:noFill/>
          <a:ln>
            <a:noFill/>
          </a:ln>
        </p:spPr>
        <p:txBody>
          <a:bodyPr wrap="none" lIns="0" rIns="0" tIns="0" bIns="0" anchor="ctr"/>
          <a:lstStyle/>
          <a:p>
            <a:pPr algn="l"/>
            <a:r>
              <a:rPr lang="en-US" sz="2400" b="1">
                <a:solidFill>
                  <a:srgbClr val="326F60"/>
                </a:solidFill>
                <a:latin typeface="Arial"/>
              </a:rPr>
              <a:t>Git</a:t>
            </a:r>
            <a:endParaRPr lang="en-US" sz="2400"/>
          </a:p>
        </p:txBody>
      </p:sp>
      <p:sp>
        <p:nvSpPr>
          <p:cNvPr id="9" name="Text 9"/>
          <p:cNvSpPr txBox="1"/>
          <p:nvPr/>
        </p:nvSpPr>
        <p:spPr>
          <a:xfrm>
            <a:off x="4041648" y="2857500"/>
            <a:ext cx="7242048" cy="378714"/>
          </a:xfrm>
          <a:prstGeom prst="rect">
            <a:avLst/>
          </a:prstGeom>
          <a:noFill/>
          <a:ln>
            <a:noFill/>
          </a:ln>
        </p:spPr>
        <p:txBody>
          <a:bodyPr wrap="none" lIns="0" rIns="0" tIns="0" bIns="0" anchor="ctr"/>
          <a:lstStyle/>
          <a:p>
            <a:pPr algn="l"/>
            <a:r>
              <a:rPr lang="en-US" sz="2100">
                <a:solidFill>
                  <a:srgbClr val="17232C"/>
                </a:solidFill>
                <a:latin typeface="Arial"/>
              </a:rPr>
              <a:t>Record meaningful versions of those files.</a:t>
            </a:r>
            <a:endParaRPr lang="en-US" sz="2100"/>
          </a:p>
        </p:txBody>
      </p:sp>
      <p:sp>
        <p:nvSpPr>
          <p:cNvPr id="10" name="Rule 10"/>
          <p:cNvSpPr/>
          <p:nvPr/>
        </p:nvSpPr>
        <p:spPr>
          <a:xfrm>
            <a:off x="804672" y="3438144"/>
            <a:ext cx="10579608" cy="0"/>
          </a:xfrm>
          <a:prstGeom prst="line">
            <a:avLst/>
          </a:prstGeom>
          <a:ln w="12700">
            <a:solidFill>
              <a:srgbClr val="BFC8C4"/>
            </a:solidFill>
          </a:ln>
        </p:spPr>
      </p:sp>
      <p:sp>
        <p:nvSpPr>
          <p:cNvPr id="11" name="Text 11"/>
          <p:cNvSpPr txBox="1"/>
          <p:nvPr/>
        </p:nvSpPr>
        <p:spPr>
          <a:xfrm>
            <a:off x="804672" y="3621024"/>
            <a:ext cx="3063240" cy="432816"/>
          </a:xfrm>
          <a:prstGeom prst="rect">
            <a:avLst/>
          </a:prstGeom>
          <a:noFill/>
          <a:ln>
            <a:noFill/>
          </a:ln>
        </p:spPr>
        <p:txBody>
          <a:bodyPr wrap="none" lIns="0" rIns="0" tIns="0" bIns="0" anchor="ctr"/>
          <a:lstStyle/>
          <a:p>
            <a:pPr algn="l"/>
            <a:r>
              <a:rPr lang="en-US" sz="2400" b="1">
                <a:solidFill>
                  <a:srgbClr val="326F60"/>
                </a:solidFill>
                <a:latin typeface="Arial"/>
              </a:rPr>
              <a:t>GitHub</a:t>
            </a:r>
            <a:endParaRPr lang="en-US" sz="2400"/>
          </a:p>
        </p:txBody>
      </p:sp>
      <p:sp>
        <p:nvSpPr>
          <p:cNvPr id="12" name="Text 12"/>
          <p:cNvSpPr txBox="1"/>
          <p:nvPr/>
        </p:nvSpPr>
        <p:spPr>
          <a:xfrm>
            <a:off x="4041648" y="3653028"/>
            <a:ext cx="7242048" cy="378714"/>
          </a:xfrm>
          <a:prstGeom prst="rect">
            <a:avLst/>
          </a:prstGeom>
          <a:noFill/>
          <a:ln>
            <a:noFill/>
          </a:ln>
        </p:spPr>
        <p:txBody>
          <a:bodyPr wrap="none" lIns="0" rIns="0" tIns="0" bIns="0" anchor="ctr"/>
          <a:lstStyle/>
          <a:p>
            <a:pPr algn="l"/>
            <a:r>
              <a:rPr lang="en-US" sz="2100">
                <a:solidFill>
                  <a:srgbClr val="17232C"/>
                </a:solidFill>
                <a:latin typeface="Arial"/>
              </a:rPr>
              <a:t>Share the repository and review changes.</a:t>
            </a:r>
            <a:endParaRPr lang="en-US" sz="2100"/>
          </a:p>
        </p:txBody>
      </p:sp>
      <p:sp>
        <p:nvSpPr>
          <p:cNvPr id="13" name="Rule 13"/>
          <p:cNvSpPr/>
          <p:nvPr/>
        </p:nvSpPr>
        <p:spPr>
          <a:xfrm>
            <a:off x="804672" y="4233672"/>
            <a:ext cx="10579608" cy="0"/>
          </a:xfrm>
          <a:prstGeom prst="line">
            <a:avLst/>
          </a:prstGeom>
          <a:ln w="12700">
            <a:solidFill>
              <a:srgbClr val="BFC8C4"/>
            </a:solidFill>
          </a:ln>
        </p:spPr>
      </p:sp>
      <p:sp>
        <p:nvSpPr>
          <p:cNvPr id="14" name="Text 14"/>
          <p:cNvSpPr txBox="1"/>
          <p:nvPr/>
        </p:nvSpPr>
        <p:spPr>
          <a:xfrm>
            <a:off x="804672" y="4416552"/>
            <a:ext cx="3063240" cy="432816"/>
          </a:xfrm>
          <a:prstGeom prst="rect">
            <a:avLst/>
          </a:prstGeom>
          <a:noFill/>
          <a:ln>
            <a:noFill/>
          </a:ln>
        </p:spPr>
        <p:txBody>
          <a:bodyPr wrap="none" lIns="0" rIns="0" tIns="0" bIns="0" anchor="ctr"/>
          <a:lstStyle/>
          <a:p>
            <a:pPr algn="l"/>
            <a:r>
              <a:rPr lang="en-US" sz="2400" b="1">
                <a:solidFill>
                  <a:srgbClr val="326F60"/>
                </a:solidFill>
                <a:latin typeface="Arial"/>
              </a:rPr>
              <a:t>Vercel</a:t>
            </a:r>
            <a:endParaRPr lang="en-US" sz="2400"/>
          </a:p>
        </p:txBody>
      </p:sp>
      <p:sp>
        <p:nvSpPr>
          <p:cNvPr id="15" name="Text 15"/>
          <p:cNvSpPr txBox="1"/>
          <p:nvPr/>
        </p:nvSpPr>
        <p:spPr>
          <a:xfrm>
            <a:off x="4041648" y="4448556"/>
            <a:ext cx="7242048" cy="378714"/>
          </a:xfrm>
          <a:prstGeom prst="rect">
            <a:avLst/>
          </a:prstGeom>
          <a:noFill/>
          <a:ln>
            <a:noFill/>
          </a:ln>
        </p:spPr>
        <p:txBody>
          <a:bodyPr wrap="none" lIns="0" rIns="0" tIns="0" bIns="0" anchor="ctr"/>
          <a:lstStyle/>
          <a:p>
            <a:pPr algn="l"/>
            <a:r>
              <a:rPr lang="en-US" sz="2100">
                <a:solidFill>
                  <a:srgbClr val="17232C"/>
                </a:solidFill>
                <a:latin typeface="Arial"/>
              </a:rPr>
              <a:t>Build and host a deployable version.</a:t>
            </a:r>
            <a:endParaRPr lang="en-US" sz="2100"/>
          </a:p>
        </p:txBody>
      </p:sp>
      <p:sp>
        <p:nvSpPr>
          <p:cNvPr id="16" name="Rule 16"/>
          <p:cNvSpPr/>
          <p:nvPr/>
        </p:nvSpPr>
        <p:spPr>
          <a:xfrm>
            <a:off x="804672" y="5029200"/>
            <a:ext cx="10579608" cy="0"/>
          </a:xfrm>
          <a:prstGeom prst="line">
            <a:avLst/>
          </a:prstGeom>
          <a:ln w="12700">
            <a:solidFill>
              <a:srgbClr val="BFC8C4"/>
            </a:solidFill>
          </a:ln>
        </p:spPr>
      </p:sp>
      <p:sp>
        <p:nvSpPr>
          <p:cNvPr id="17" name="Text 17"/>
          <p:cNvSpPr txBox="1"/>
          <p:nvPr/>
        </p:nvSpPr>
        <p:spPr>
          <a:xfrm>
            <a:off x="804672" y="5212080"/>
            <a:ext cx="3063240" cy="432816"/>
          </a:xfrm>
          <a:prstGeom prst="rect">
            <a:avLst/>
          </a:prstGeom>
          <a:noFill/>
          <a:ln>
            <a:noFill/>
          </a:ln>
        </p:spPr>
        <p:txBody>
          <a:bodyPr wrap="none" lIns="0" rIns="0" tIns="0" bIns="0" anchor="ctr"/>
          <a:lstStyle/>
          <a:p>
            <a:pPr algn="l"/>
            <a:r>
              <a:rPr lang="en-US" sz="2400" b="1">
                <a:solidFill>
                  <a:srgbClr val="326F60"/>
                </a:solidFill>
                <a:latin typeface="Arial"/>
              </a:rPr>
              <a:t>Browser</a:t>
            </a:r>
            <a:endParaRPr lang="en-US" sz="2400"/>
          </a:p>
        </p:txBody>
      </p:sp>
      <p:sp>
        <p:nvSpPr>
          <p:cNvPr id="18" name="Text 18"/>
          <p:cNvSpPr txBox="1"/>
          <p:nvPr/>
        </p:nvSpPr>
        <p:spPr>
          <a:xfrm>
            <a:off x="4041648" y="5244084"/>
            <a:ext cx="7242048" cy="378714"/>
          </a:xfrm>
          <a:prstGeom prst="rect">
            <a:avLst/>
          </a:prstGeom>
          <a:noFill/>
          <a:ln>
            <a:noFill/>
          </a:ln>
        </p:spPr>
        <p:txBody>
          <a:bodyPr wrap="none" lIns="0" rIns="0" tIns="0" bIns="0" anchor="ctr"/>
          <a:lstStyle/>
          <a:p>
            <a:pPr algn="l"/>
            <a:r>
              <a:rPr lang="en-US" sz="2100">
                <a:solidFill>
                  <a:srgbClr val="17232C"/>
                </a:solidFill>
                <a:latin typeface="Arial"/>
              </a:rPr>
              <a:t>Open the page and test the user experience.</a:t>
            </a:r>
            <a:endParaRPr lang="en-US" sz="2100"/>
          </a:p>
        </p:txBody>
      </p:sp>
      <p:sp>
        <p:nvSpPr>
          <p:cNvPr id="19" name="Rule 19"/>
          <p:cNvSpPr/>
          <p:nvPr/>
        </p:nvSpPr>
        <p:spPr>
          <a:xfrm>
            <a:off x="804672" y="5824728"/>
            <a:ext cx="10579608" cy="0"/>
          </a:xfrm>
          <a:prstGeom prst="line">
            <a:avLst/>
          </a:prstGeom>
          <a:ln w="12700">
            <a:solidFill>
              <a:srgbClr val="BFC8C4"/>
            </a:solidFill>
          </a:ln>
        </p:spPr>
      </p:sp>
      <p:sp>
        <p:nvSpPr>
          <p:cNvPr id="20" name="Text 20"/>
          <p:cNvSpPr txBox="1"/>
          <p:nvPr/>
        </p:nvSpPr>
        <p:spPr>
          <a:xfrm>
            <a:off x="804672" y="6016752"/>
            <a:ext cx="10515600" cy="324612"/>
          </a:xfrm>
          <a:prstGeom prst="rect">
            <a:avLst/>
          </a:prstGeom>
          <a:noFill/>
          <a:ln>
            <a:noFill/>
          </a:ln>
        </p:spPr>
        <p:txBody>
          <a:bodyPr wrap="none" lIns="0" rIns="0" tIns="0" bIns="0" anchor="ctr"/>
          <a:lstStyle/>
          <a:p>
            <a:pPr algn="l"/>
            <a:r>
              <a:rPr lang="en-US" sz="1800" b="1">
                <a:solidFill>
                  <a:srgbClr val="326F60"/>
                </a:solidFill>
                <a:latin typeface="Arial"/>
              </a:rPr>
              <a:t>Make files &gt; save a version &gt; share &gt; deploy &gt; test</a:t>
            </a:r>
            <a:endParaRPr lang="en-US" sz="1800"/>
          </a:p>
        </p:txBody>
      </p:sp>
      <p:pic>
        <p:nvPicPr>
          <p:cNvPr id="21" name="Image 21"/>
          <p:cNvPicPr>
            <a:picLocks noChangeAspect="1"/>
          </p:cNvPicPr>
          <p:nvPr/>
        </p:nvPicPr>
        <p:blipFill>
          <a:blip r:embed="rId2"/>
          <a:stretch>
            <a:fillRect/>
          </a:stretch>
        </p:blipFill>
        <p:spPr>
          <a:xfrm>
            <a:off x="10067544" y="365760"/>
            <a:ext cx="347472" cy="347472"/>
          </a:xfrm>
          <a:prstGeom prst="rect">
            <a:avLst/>
          </a:prstGeom>
        </p:spPr>
      </p:pic>
      <p:pic>
        <p:nvPicPr>
          <p:cNvPr id="22" name="Image 22"/>
          <p:cNvPicPr>
            <a:picLocks noChangeAspect="1"/>
          </p:cNvPicPr>
          <p:nvPr/>
        </p:nvPicPr>
        <p:blipFill>
          <a:blip r:embed="rId3"/>
          <a:stretch>
            <a:fillRect/>
          </a:stretch>
        </p:blipFill>
        <p:spPr>
          <a:xfrm>
            <a:off x="10506456" y="365760"/>
            <a:ext cx="347472" cy="347472"/>
          </a:xfrm>
          <a:prstGeom prst="rect">
            <a:avLst/>
          </a:prstGeom>
        </p:spPr>
      </p:pic>
      <p:pic>
        <p:nvPicPr>
          <p:cNvPr id="23" name="Image 23"/>
          <p:cNvPicPr>
            <a:picLocks noChangeAspect="1"/>
          </p:cNvPicPr>
          <p:nvPr/>
        </p:nvPicPr>
        <p:blipFill>
          <a:blip r:embed="rId4"/>
          <a:stretch>
            <a:fillRect/>
          </a:stretch>
        </p:blipFill>
        <p:spPr>
          <a:xfrm>
            <a:off x="10945368" y="365760"/>
            <a:ext cx="347472" cy="347472"/>
          </a:xfrm>
          <a:prstGeom prst="rect">
            <a:avLst/>
          </a:prstGeom>
        </p:spPr>
      </p:pic>
      <p:sp>
        <p:nvSpPr>
          <p:cNvPr id="24" name="Text 24"/>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54</a:t>
            </a:r>
            <a:endParaRPr lang="en-US" sz="10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What deployment actually means</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398974"/>
          </a:xfrm>
          <a:prstGeom prst="rect">
            <a:avLst/>
          </a:prstGeom>
          <a:noFill/>
          <a:ln>
            <a:noFill/>
          </a:ln>
        </p:spPr>
        <p:txBody>
          <a:bodyPr wrap="none" lIns="0" rIns="0" tIns="0" bIns="0" anchor="ctr"/>
          <a:lstStyle/>
          <a:p>
            <a:pPr algn="l"/>
            <a:r>
              <a:rPr lang="en-US" sz="2212" b="1">
                <a:solidFill>
                  <a:srgbClr val="326F60"/>
                </a:solidFill>
                <a:latin typeface="Arial"/>
              </a:rPr>
              <a:t>Make your project reachable</a:t>
            </a:r>
            <a:endParaRPr lang="en-US" sz="2212"/>
          </a:p>
        </p:txBody>
      </p:sp>
      <p:sp>
        <p:nvSpPr>
          <p:cNvPr id="7" name="Text 7"/>
          <p:cNvSpPr txBox="1"/>
          <p:nvPr/>
        </p:nvSpPr>
        <p:spPr>
          <a:xfrm>
            <a:off x="731520" y="2761488"/>
            <a:ext cx="4096512" cy="396748"/>
          </a:xfrm>
          <a:prstGeom prst="rect">
            <a:avLst/>
          </a:prstGeom>
          <a:noFill/>
          <a:ln>
            <a:noFill/>
          </a:ln>
        </p:spPr>
        <p:txBody>
          <a:bodyPr wrap="none" lIns="0" rIns="0" tIns="0" bIns="0" anchor="ctr"/>
          <a:lstStyle/>
          <a:p>
            <a:pPr algn="l"/>
            <a:r>
              <a:rPr lang="en-US" sz="2200">
                <a:solidFill>
                  <a:srgbClr val="17232C"/>
                </a:solidFill>
                <a:latin typeface="Arial"/>
              </a:rPr>
              <a:t>Put a version on hosting.</a:t>
            </a:r>
            <a:endParaRPr lang="en-US" sz="2200"/>
          </a:p>
        </p:txBody>
      </p:sp>
      <p:sp>
        <p:nvSpPr>
          <p:cNvPr id="8" name="Text 8"/>
          <p:cNvSpPr txBox="1"/>
          <p:nvPr/>
        </p:nvSpPr>
        <p:spPr>
          <a:xfrm>
            <a:off x="731520" y="3319272"/>
            <a:ext cx="4096512" cy="396748"/>
          </a:xfrm>
          <a:prstGeom prst="rect">
            <a:avLst/>
          </a:prstGeom>
          <a:noFill/>
          <a:ln>
            <a:noFill/>
          </a:ln>
        </p:spPr>
        <p:txBody>
          <a:bodyPr wrap="none" lIns="0" rIns="0" tIns="0" bIns="0" anchor="ctr"/>
          <a:lstStyle/>
          <a:p>
            <a:pPr algn="l"/>
            <a:r>
              <a:rPr lang="en-US" sz="2200">
                <a:solidFill>
                  <a:srgbClr val="17232C"/>
                </a:solidFill>
                <a:latin typeface="Arial"/>
              </a:rPr>
              <a:t>Give it a working URL.</a:t>
            </a:r>
            <a:endParaRPr lang="en-US" sz="2200"/>
          </a:p>
        </p:txBody>
      </p:sp>
      <p:sp>
        <p:nvSpPr>
          <p:cNvPr id="9" name="Text 9"/>
          <p:cNvSpPr txBox="1"/>
          <p:nvPr/>
        </p:nvSpPr>
        <p:spPr>
          <a:xfrm>
            <a:off x="731520" y="3877056"/>
            <a:ext cx="4096512" cy="384725"/>
          </a:xfrm>
          <a:prstGeom prst="rect">
            <a:avLst/>
          </a:prstGeom>
          <a:noFill/>
          <a:ln>
            <a:noFill/>
          </a:ln>
        </p:spPr>
        <p:txBody>
          <a:bodyPr wrap="none" lIns="0" rIns="0" tIns="0" bIns="0" anchor="ctr"/>
          <a:lstStyle/>
          <a:p>
            <a:pPr algn="l"/>
            <a:r>
              <a:rPr lang="en-US" sz="2133">
                <a:solidFill>
                  <a:srgbClr val="17232C"/>
                </a:solidFill>
                <a:latin typeface="Arial"/>
              </a:rPr>
              <a:t>Open it from another device.</a:t>
            </a:r>
            <a:endParaRPr lang="en-US" sz="2133"/>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55</a:t>
            </a:r>
            <a:endParaRPr lang="en-US" sz="100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Meet the project folder</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486918"/>
          </a:xfrm>
          <a:prstGeom prst="rect">
            <a:avLst/>
          </a:prstGeom>
          <a:noFill/>
          <a:ln>
            <a:noFill/>
          </a:ln>
        </p:spPr>
        <p:txBody>
          <a:bodyPr wrap="none" lIns="0" rIns="0" tIns="0" bIns="0" anchor="ctr"/>
          <a:lstStyle/>
          <a:p>
            <a:pPr algn="l"/>
            <a:r>
              <a:rPr lang="en-US" sz="2700" b="1">
                <a:solidFill>
                  <a:srgbClr val="326F60"/>
                </a:solidFill>
                <a:latin typeface="Arial"/>
              </a:rPr>
              <a:t>Know the files you are</a:t>
            </a:r>
            <a:endParaRPr lang="en-US" sz="2700"/>
          </a:p>
        </p:txBody>
      </p:sp>
      <p:sp>
        <p:nvSpPr>
          <p:cNvPr id="7" name="Text 7"/>
          <p:cNvSpPr txBox="1"/>
          <p:nvPr/>
        </p:nvSpPr>
        <p:spPr>
          <a:xfrm>
            <a:off x="7315200" y="2450592"/>
            <a:ext cx="4096512" cy="486918"/>
          </a:xfrm>
          <a:prstGeom prst="rect">
            <a:avLst/>
          </a:prstGeom>
          <a:noFill/>
          <a:ln>
            <a:noFill/>
          </a:ln>
        </p:spPr>
        <p:txBody>
          <a:bodyPr wrap="none" lIns="0" rIns="0" tIns="0" bIns="0" anchor="ctr"/>
          <a:lstStyle/>
          <a:p>
            <a:pPr algn="l"/>
            <a:r>
              <a:rPr lang="en-US" sz="2700" b="1">
                <a:solidFill>
                  <a:srgbClr val="326F60"/>
                </a:solidFill>
                <a:latin typeface="Arial"/>
              </a:rPr>
              <a:t>changing</a:t>
            </a:r>
            <a:endParaRPr lang="en-US" sz="2700"/>
          </a:p>
        </p:txBody>
      </p:sp>
      <p:sp>
        <p:nvSpPr>
          <p:cNvPr id="8" name="Text 8"/>
          <p:cNvSpPr txBox="1"/>
          <p:nvPr/>
        </p:nvSpPr>
        <p:spPr>
          <a:xfrm>
            <a:off x="7315200" y="3154680"/>
            <a:ext cx="4096512" cy="371459"/>
          </a:xfrm>
          <a:prstGeom prst="rect">
            <a:avLst/>
          </a:prstGeom>
          <a:noFill/>
          <a:ln>
            <a:noFill/>
          </a:ln>
        </p:spPr>
        <p:txBody>
          <a:bodyPr wrap="none" lIns="0" rIns="0" tIns="0" bIns="0" anchor="ctr"/>
          <a:lstStyle/>
          <a:p>
            <a:pPr algn="l"/>
            <a:r>
              <a:rPr lang="en-US" sz="2060">
                <a:solidFill>
                  <a:srgbClr val="17232C"/>
                </a:solidFill>
                <a:latin typeface="Arial"/>
              </a:rPr>
              <a:t>Find the page and its assets.</a:t>
            </a:r>
            <a:endParaRPr lang="en-US" sz="2060"/>
          </a:p>
        </p:txBody>
      </p:sp>
      <p:sp>
        <p:nvSpPr>
          <p:cNvPr id="9" name="Text 9"/>
          <p:cNvSpPr txBox="1"/>
          <p:nvPr/>
        </p:nvSpPr>
        <p:spPr>
          <a:xfrm>
            <a:off x="7315200" y="3712464"/>
            <a:ext cx="4096512" cy="359077"/>
          </a:xfrm>
          <a:prstGeom prst="rect">
            <a:avLst/>
          </a:prstGeom>
          <a:noFill/>
          <a:ln>
            <a:noFill/>
          </a:ln>
        </p:spPr>
        <p:txBody>
          <a:bodyPr wrap="none" lIns="0" rIns="0" tIns="0" bIns="0" anchor="ctr"/>
          <a:lstStyle/>
          <a:p>
            <a:pPr algn="l"/>
            <a:r>
              <a:rPr lang="en-US" sz="1991">
                <a:solidFill>
                  <a:srgbClr val="17232C"/>
                </a:solidFill>
                <a:latin typeface="Arial"/>
              </a:rPr>
              <a:t>Read the project instructions.</a:t>
            </a:r>
            <a:endParaRPr lang="en-US" sz="1991"/>
          </a:p>
        </p:txBody>
      </p:sp>
      <p:sp>
        <p:nvSpPr>
          <p:cNvPr id="10" name="Text 10"/>
          <p:cNvSpPr txBox="1"/>
          <p:nvPr/>
        </p:nvSpPr>
        <p:spPr>
          <a:xfrm>
            <a:off x="7315200" y="4270248"/>
            <a:ext cx="4096512" cy="396748"/>
          </a:xfrm>
          <a:prstGeom prst="rect">
            <a:avLst/>
          </a:prstGeom>
          <a:noFill/>
          <a:ln>
            <a:noFill/>
          </a:ln>
        </p:spPr>
        <p:txBody>
          <a:bodyPr wrap="none" lIns="0" rIns="0" tIns="0" bIns="0" anchor="ctr"/>
          <a:lstStyle/>
          <a:p>
            <a:pPr algn="l"/>
            <a:r>
              <a:rPr lang="en-US" sz="2200">
                <a:solidFill>
                  <a:srgbClr val="17232C"/>
                </a:solidFill>
                <a:latin typeface="Arial"/>
              </a:rPr>
              <a:t>Identify how it runs.</a:t>
            </a:r>
            <a:endParaRPr lang="en-US" sz="2200"/>
          </a:p>
        </p:txBody>
      </p:sp>
      <p:sp>
        <p:nvSpPr>
          <p:cNvPr id="11" name="Text 1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56</a:t>
            </a:r>
            <a:endParaRPr lang="en-US" sz="10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MEET THE WORKING EXAMPLE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This is the page you will deploy</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822960" y="1920240"/>
            <a:ext cx="6492240" cy="4507992"/>
          </a:xfrm>
          <a:prstGeom prst="rect">
            <a:avLst/>
          </a:prstGeom>
        </p:spPr>
      </p:pic>
      <p:sp>
        <p:nvSpPr>
          <p:cNvPr id="6" name="Text 6"/>
          <p:cNvSpPr txBox="1"/>
          <p:nvPr/>
        </p:nvSpPr>
        <p:spPr>
          <a:xfrm>
            <a:off x="7699248" y="2560320"/>
            <a:ext cx="3703320" cy="414782"/>
          </a:xfrm>
          <a:prstGeom prst="rect">
            <a:avLst/>
          </a:prstGeom>
          <a:noFill/>
          <a:ln>
            <a:noFill/>
          </a:ln>
        </p:spPr>
        <p:txBody>
          <a:bodyPr wrap="none" lIns="0" rIns="0" tIns="0" bIns="0" anchor="ctr"/>
          <a:lstStyle/>
          <a:p>
            <a:pPr algn="l"/>
            <a:r>
              <a:rPr lang="en-US" sz="2300" b="1">
                <a:solidFill>
                  <a:srgbClr val="17232C"/>
                </a:solidFill>
                <a:latin typeface="Arial"/>
              </a:rPr>
              <a:t>One clear promise.</a:t>
            </a:r>
            <a:endParaRPr lang="en-US" sz="2300"/>
          </a:p>
        </p:txBody>
      </p:sp>
      <p:sp>
        <p:nvSpPr>
          <p:cNvPr id="7" name="Text 7"/>
          <p:cNvSpPr txBox="1"/>
          <p:nvPr/>
        </p:nvSpPr>
        <p:spPr>
          <a:xfrm>
            <a:off x="7699248" y="3255264"/>
            <a:ext cx="3703320" cy="414782"/>
          </a:xfrm>
          <a:prstGeom prst="rect">
            <a:avLst/>
          </a:prstGeom>
          <a:noFill/>
          <a:ln>
            <a:noFill/>
          </a:ln>
        </p:spPr>
        <p:txBody>
          <a:bodyPr wrap="none" lIns="0" rIns="0" tIns="0" bIns="0" anchor="ctr"/>
          <a:lstStyle/>
          <a:p>
            <a:pPr algn="l"/>
            <a:r>
              <a:rPr lang="en-US" sz="2300" b="1">
                <a:solidFill>
                  <a:srgbClr val="17232C"/>
                </a:solidFill>
                <a:latin typeface="Arial"/>
              </a:rPr>
              <a:t>One useful interaction.</a:t>
            </a:r>
            <a:endParaRPr lang="en-US" sz="2300"/>
          </a:p>
        </p:txBody>
      </p:sp>
      <p:sp>
        <p:nvSpPr>
          <p:cNvPr id="8" name="Text 8"/>
          <p:cNvSpPr txBox="1"/>
          <p:nvPr/>
        </p:nvSpPr>
        <p:spPr>
          <a:xfrm>
            <a:off x="7699248" y="3950208"/>
            <a:ext cx="3703320" cy="414782"/>
          </a:xfrm>
          <a:prstGeom prst="rect">
            <a:avLst/>
          </a:prstGeom>
          <a:noFill/>
          <a:ln>
            <a:noFill/>
          </a:ln>
        </p:spPr>
        <p:txBody>
          <a:bodyPr wrap="none" lIns="0" rIns="0" tIns="0" bIns="0" anchor="ctr"/>
          <a:lstStyle/>
          <a:p>
            <a:pPr algn="l"/>
            <a:r>
              <a:rPr lang="en-US" sz="2300" b="1">
                <a:solidFill>
                  <a:srgbClr val="17232C"/>
                </a:solidFill>
                <a:latin typeface="Arial"/>
              </a:rPr>
              <a:t>Three project files.</a:t>
            </a:r>
            <a:endParaRPr lang="en-US" sz="2300"/>
          </a:p>
        </p:txBody>
      </p:sp>
      <p:sp>
        <p:nvSpPr>
          <p:cNvPr id="9" name="Text 9"/>
          <p:cNvSpPr txBox="1"/>
          <p:nvPr/>
        </p:nvSpPr>
        <p:spPr>
          <a:xfrm>
            <a:off x="7699248" y="4645152"/>
            <a:ext cx="3703320" cy="414782"/>
          </a:xfrm>
          <a:prstGeom prst="rect">
            <a:avLst/>
          </a:prstGeom>
          <a:noFill/>
          <a:ln>
            <a:noFill/>
          </a:ln>
        </p:spPr>
        <p:txBody>
          <a:bodyPr wrap="none" lIns="0" rIns="0" tIns="0" bIns="0" anchor="ctr"/>
          <a:lstStyle/>
          <a:p>
            <a:pPr algn="l"/>
            <a:r>
              <a:rPr lang="en-US" sz="2300" b="1">
                <a:solidFill>
                  <a:srgbClr val="17232C"/>
                </a:solidFill>
                <a:latin typeface="Arial"/>
              </a:rPr>
              <a:t>No API key or database.</a:t>
            </a:r>
            <a:endParaRPr lang="en-US" sz="2300"/>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57</a:t>
            </a:r>
            <a:endParaRPr lang="en-US" sz="10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Frontend, backend and database</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Frontend</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The interface and code running in the browser.</a:t>
            </a:r>
            <a:endParaRPr lang="en-US" sz="2100"/>
          </a:p>
        </p:txBody>
      </p:sp>
      <p:sp>
        <p:nvSpPr>
          <p:cNvPr id="7" name="Rule 7"/>
          <p:cNvSpPr/>
          <p:nvPr/>
        </p:nvSpPr>
        <p:spPr>
          <a:xfrm>
            <a:off x="804672" y="2798064"/>
            <a:ext cx="10579608" cy="0"/>
          </a:xfrm>
          <a:prstGeom prst="line">
            <a:avLst/>
          </a:prstGeom>
          <a:ln w="12700">
            <a:solidFill>
              <a:srgbClr val="BFC8C4"/>
            </a:solidFill>
          </a:ln>
        </p:spPr>
      </p:sp>
      <p:sp>
        <p:nvSpPr>
          <p:cNvPr id="8" name="Text 8"/>
          <p:cNvSpPr txBox="1"/>
          <p:nvPr/>
        </p:nvSpPr>
        <p:spPr>
          <a:xfrm>
            <a:off x="804672" y="2980944"/>
            <a:ext cx="3063240" cy="432816"/>
          </a:xfrm>
          <a:prstGeom prst="rect">
            <a:avLst/>
          </a:prstGeom>
          <a:noFill/>
          <a:ln>
            <a:noFill/>
          </a:ln>
        </p:spPr>
        <p:txBody>
          <a:bodyPr wrap="none" lIns="0" rIns="0" tIns="0" bIns="0" anchor="ctr"/>
          <a:lstStyle/>
          <a:p>
            <a:pPr algn="l"/>
            <a:r>
              <a:rPr lang="en-US" sz="2400" b="1">
                <a:solidFill>
                  <a:srgbClr val="326F60"/>
                </a:solidFill>
                <a:latin typeface="Arial"/>
              </a:rPr>
              <a:t>Backend</a:t>
            </a:r>
            <a:endParaRPr lang="en-US" sz="2400"/>
          </a:p>
        </p:txBody>
      </p:sp>
      <p:sp>
        <p:nvSpPr>
          <p:cNvPr id="9" name="Text 9"/>
          <p:cNvSpPr txBox="1"/>
          <p:nvPr/>
        </p:nvSpPr>
        <p:spPr>
          <a:xfrm>
            <a:off x="4041648" y="3012948"/>
            <a:ext cx="7242048" cy="366229"/>
          </a:xfrm>
          <a:prstGeom prst="rect">
            <a:avLst/>
          </a:prstGeom>
          <a:noFill/>
          <a:ln>
            <a:noFill/>
          </a:ln>
        </p:spPr>
        <p:txBody>
          <a:bodyPr wrap="none" lIns="0" rIns="0" tIns="0" bIns="0" anchor="ctr"/>
          <a:lstStyle/>
          <a:p>
            <a:pPr algn="l"/>
            <a:r>
              <a:rPr lang="en-US" sz="2031">
                <a:solidFill>
                  <a:srgbClr val="17232C"/>
                </a:solidFill>
                <a:latin typeface="Arial"/>
              </a:rPr>
              <a:t>Server-side rules, private credentials and services.</a:t>
            </a:r>
            <a:endParaRPr lang="en-US" sz="2031"/>
          </a:p>
        </p:txBody>
      </p:sp>
      <p:sp>
        <p:nvSpPr>
          <p:cNvPr id="10" name="Rule 10"/>
          <p:cNvSpPr/>
          <p:nvPr/>
        </p:nvSpPr>
        <p:spPr>
          <a:xfrm>
            <a:off x="804672" y="3749040"/>
            <a:ext cx="10579608" cy="0"/>
          </a:xfrm>
          <a:prstGeom prst="line">
            <a:avLst/>
          </a:prstGeom>
          <a:ln w="12700">
            <a:solidFill>
              <a:srgbClr val="BFC8C4"/>
            </a:solidFill>
          </a:ln>
        </p:spPr>
      </p:sp>
      <p:sp>
        <p:nvSpPr>
          <p:cNvPr id="11" name="Text 11"/>
          <p:cNvSpPr txBox="1"/>
          <p:nvPr/>
        </p:nvSpPr>
        <p:spPr>
          <a:xfrm>
            <a:off x="804672" y="3931920"/>
            <a:ext cx="3063240" cy="432816"/>
          </a:xfrm>
          <a:prstGeom prst="rect">
            <a:avLst/>
          </a:prstGeom>
          <a:noFill/>
          <a:ln>
            <a:noFill/>
          </a:ln>
        </p:spPr>
        <p:txBody>
          <a:bodyPr wrap="none" lIns="0" rIns="0" tIns="0" bIns="0" anchor="ctr"/>
          <a:lstStyle/>
          <a:p>
            <a:pPr algn="l"/>
            <a:r>
              <a:rPr lang="en-US" sz="2400" b="1">
                <a:solidFill>
                  <a:srgbClr val="326F60"/>
                </a:solidFill>
                <a:latin typeface="Arial"/>
              </a:rPr>
              <a:t>Database</a:t>
            </a:r>
            <a:endParaRPr lang="en-US" sz="2400"/>
          </a:p>
        </p:txBody>
      </p:sp>
      <p:sp>
        <p:nvSpPr>
          <p:cNvPr id="12" name="Text 12"/>
          <p:cNvSpPr txBox="1"/>
          <p:nvPr/>
        </p:nvSpPr>
        <p:spPr>
          <a:xfrm>
            <a:off x="4041648" y="3963924"/>
            <a:ext cx="7242048" cy="378714"/>
          </a:xfrm>
          <a:prstGeom prst="rect">
            <a:avLst/>
          </a:prstGeom>
          <a:noFill/>
          <a:ln>
            <a:noFill/>
          </a:ln>
        </p:spPr>
        <p:txBody>
          <a:bodyPr wrap="none" lIns="0" rIns="0" tIns="0" bIns="0" anchor="ctr"/>
          <a:lstStyle/>
          <a:p>
            <a:pPr algn="l"/>
            <a:r>
              <a:rPr lang="en-US" sz="2100">
                <a:solidFill>
                  <a:srgbClr val="17232C"/>
                </a:solidFill>
                <a:latin typeface="Arial"/>
              </a:rPr>
              <a:t>Shared information stored for later use.</a:t>
            </a:r>
            <a:endParaRPr lang="en-US" sz="2100"/>
          </a:p>
        </p:txBody>
      </p:sp>
      <p:sp>
        <p:nvSpPr>
          <p:cNvPr id="13" name="Rule 13"/>
          <p:cNvSpPr/>
          <p:nvPr/>
        </p:nvSpPr>
        <p:spPr>
          <a:xfrm>
            <a:off x="804672" y="4700016"/>
            <a:ext cx="10579608" cy="0"/>
          </a:xfrm>
          <a:prstGeom prst="line">
            <a:avLst/>
          </a:prstGeom>
          <a:ln w="12700">
            <a:solidFill>
              <a:srgbClr val="BFC8C4"/>
            </a:solidFill>
          </a:ln>
        </p:spPr>
      </p:sp>
      <p:sp>
        <p:nvSpPr>
          <p:cNvPr id="14" name="Text 14"/>
          <p:cNvSpPr txBox="1"/>
          <p:nvPr/>
        </p:nvSpPr>
        <p:spPr>
          <a:xfrm>
            <a:off x="804672" y="4882896"/>
            <a:ext cx="3063240" cy="432816"/>
          </a:xfrm>
          <a:prstGeom prst="rect">
            <a:avLst/>
          </a:prstGeom>
          <a:noFill/>
          <a:ln>
            <a:noFill/>
          </a:ln>
        </p:spPr>
        <p:txBody>
          <a:bodyPr wrap="none" lIns="0" rIns="0" tIns="0" bIns="0" anchor="ctr"/>
          <a:lstStyle/>
          <a:p>
            <a:pPr algn="l"/>
            <a:r>
              <a:rPr lang="en-US" sz="2400" b="1">
                <a:solidFill>
                  <a:srgbClr val="326F60"/>
                </a:solidFill>
                <a:latin typeface="Arial"/>
              </a:rPr>
              <a:t>Our starter</a:t>
            </a:r>
            <a:endParaRPr lang="en-US" sz="2400"/>
          </a:p>
        </p:txBody>
      </p:sp>
      <p:sp>
        <p:nvSpPr>
          <p:cNvPr id="15" name="Text 15"/>
          <p:cNvSpPr txBox="1"/>
          <p:nvPr/>
        </p:nvSpPr>
        <p:spPr>
          <a:xfrm>
            <a:off x="4041648" y="4914900"/>
            <a:ext cx="7242048" cy="378714"/>
          </a:xfrm>
          <a:prstGeom prst="rect">
            <a:avLst/>
          </a:prstGeom>
          <a:noFill/>
          <a:ln>
            <a:noFill/>
          </a:ln>
        </p:spPr>
        <p:txBody>
          <a:bodyPr wrap="none" lIns="0" rIns="0" tIns="0" bIns="0" anchor="ctr"/>
          <a:lstStyle/>
          <a:p>
            <a:pPr algn="l"/>
            <a:r>
              <a:rPr lang="en-US" sz="2100">
                <a:solidFill>
                  <a:srgbClr val="17232C"/>
                </a:solidFill>
                <a:latin typeface="Arial"/>
              </a:rPr>
              <a:t>A page and a local session-plan preview.</a:t>
            </a:r>
            <a:endParaRPr lang="en-US" sz="2100"/>
          </a:p>
        </p:txBody>
      </p:sp>
      <p:sp>
        <p:nvSpPr>
          <p:cNvPr id="16" name="Rule 16"/>
          <p:cNvSpPr/>
          <p:nvPr/>
        </p:nvSpPr>
        <p:spPr>
          <a:xfrm>
            <a:off x="804672" y="5650992"/>
            <a:ext cx="10579608" cy="0"/>
          </a:xfrm>
          <a:prstGeom prst="line">
            <a:avLst/>
          </a:prstGeom>
          <a:ln w="12700">
            <a:solidFill>
              <a:srgbClr val="BFC8C4"/>
            </a:solidFill>
          </a:ln>
        </p:spPr>
      </p:sp>
      <p:sp>
        <p:nvSpPr>
          <p:cNvPr id="17" name="Text 17"/>
          <p:cNvSpPr txBox="1"/>
          <p:nvPr/>
        </p:nvSpPr>
        <p:spPr>
          <a:xfrm>
            <a:off x="804672" y="6016752"/>
            <a:ext cx="10515600" cy="324612"/>
          </a:xfrm>
          <a:prstGeom prst="rect">
            <a:avLst/>
          </a:prstGeom>
          <a:noFill/>
          <a:ln>
            <a:noFill/>
          </a:ln>
        </p:spPr>
        <p:txBody>
          <a:bodyPr wrap="none" lIns="0" rIns="0" tIns="0" bIns="0" anchor="ctr"/>
          <a:lstStyle/>
          <a:p>
            <a:pPr algn="l"/>
            <a:r>
              <a:rPr lang="en-US" sz="1800" b="1">
                <a:solidFill>
                  <a:srgbClr val="326F60"/>
                </a:solidFill>
                <a:latin typeface="Arial"/>
              </a:rPr>
              <a:t>A database becomes useful when the product needs shared, persistent data.</a:t>
            </a:r>
            <a:endParaRPr lang="en-US" sz="1800"/>
          </a:p>
        </p:txBody>
      </p:sp>
      <p:sp>
        <p:nvSpPr>
          <p:cNvPr id="18" name="Text 1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58</a:t>
            </a:r>
            <a:endParaRPr lang="en-US" sz="100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Local, preview and production</a:t>
            </a:r>
            <a:endParaRPr lang="en-US" sz="3500"/>
          </a:p>
        </p:txBody>
      </p:sp>
      <p:sp>
        <p:nvSpPr>
          <p:cNvPr id="4" name="Rule 4"/>
          <p:cNvSpPr/>
          <p:nvPr/>
        </p:nvSpPr>
        <p:spPr>
          <a:xfrm>
            <a:off x="731520" y="1700784"/>
            <a:ext cx="10698480" cy="0"/>
          </a:xfrm>
          <a:prstGeom prst="line">
            <a:avLst/>
          </a:prstGeom>
          <a:ln w="15240">
            <a:solidFill>
              <a:srgbClr val="526976"/>
            </a:solidFill>
          </a:ln>
        </p:spPr>
      </p:sp>
      <p:sp>
        <p:nvSpPr>
          <p:cNvPr id="5" name="Text 5"/>
          <p:cNvSpPr txBox="1"/>
          <p:nvPr/>
        </p:nvSpPr>
        <p:spPr>
          <a:xfrm>
            <a:off x="822960" y="2286000"/>
            <a:ext cx="3249168" cy="667258"/>
          </a:xfrm>
          <a:prstGeom prst="rect">
            <a:avLst/>
          </a:prstGeom>
          <a:noFill/>
          <a:ln>
            <a:noFill/>
          </a:ln>
        </p:spPr>
        <p:txBody>
          <a:bodyPr wrap="none" lIns="0" rIns="0" tIns="0" bIns="0" anchor="ctr"/>
          <a:lstStyle/>
          <a:p>
            <a:pPr algn="l"/>
            <a:r>
              <a:rPr lang="en-US" sz="3700" b="1">
                <a:solidFill>
                  <a:srgbClr val="D6EC9B"/>
                </a:solidFill>
                <a:latin typeface="Arial"/>
              </a:rPr>
              <a:t>01</a:t>
            </a:r>
            <a:endParaRPr lang="en-US" sz="3700"/>
          </a:p>
        </p:txBody>
      </p:sp>
      <p:sp>
        <p:nvSpPr>
          <p:cNvPr id="6" name="Rule 6"/>
          <p:cNvSpPr/>
          <p:nvPr/>
        </p:nvSpPr>
        <p:spPr>
          <a:xfrm>
            <a:off x="822960" y="3054096"/>
            <a:ext cx="3157728" cy="0"/>
          </a:xfrm>
          <a:prstGeom prst="line">
            <a:avLst/>
          </a:prstGeom>
          <a:ln w="29210">
            <a:solidFill>
              <a:srgbClr val="7970AC"/>
            </a:solidFill>
          </a:ln>
        </p:spPr>
      </p:sp>
      <p:sp>
        <p:nvSpPr>
          <p:cNvPr id="7" name="Text 7"/>
          <p:cNvSpPr txBox="1"/>
          <p:nvPr/>
        </p:nvSpPr>
        <p:spPr>
          <a:xfrm>
            <a:off x="822960" y="3410712"/>
            <a:ext cx="3212592" cy="432816"/>
          </a:xfrm>
          <a:prstGeom prst="rect">
            <a:avLst/>
          </a:prstGeom>
          <a:noFill/>
          <a:ln>
            <a:noFill/>
          </a:ln>
        </p:spPr>
        <p:txBody>
          <a:bodyPr wrap="none" lIns="0" rIns="0" tIns="0" bIns="0" anchor="ctr"/>
          <a:lstStyle/>
          <a:p>
            <a:pPr algn="l"/>
            <a:r>
              <a:rPr lang="en-US" sz="2400" b="1">
                <a:solidFill>
                  <a:srgbClr val="FFFFFF"/>
                </a:solidFill>
                <a:latin typeface="Arial"/>
              </a:rPr>
              <a:t>LOCAL</a:t>
            </a:r>
            <a:endParaRPr lang="en-US" sz="2400"/>
          </a:p>
        </p:txBody>
      </p:sp>
      <p:sp>
        <p:nvSpPr>
          <p:cNvPr id="8" name="Text 8"/>
          <p:cNvSpPr txBox="1"/>
          <p:nvPr/>
        </p:nvSpPr>
        <p:spPr>
          <a:xfrm>
            <a:off x="822960" y="4023360"/>
            <a:ext cx="3212592" cy="324612"/>
          </a:xfrm>
          <a:prstGeom prst="rect">
            <a:avLst/>
          </a:prstGeom>
          <a:noFill/>
          <a:ln>
            <a:noFill/>
          </a:ln>
        </p:spPr>
        <p:txBody>
          <a:bodyPr wrap="none" lIns="0" rIns="0" tIns="0" bIns="0" anchor="ctr"/>
          <a:lstStyle/>
          <a:p>
            <a:pPr algn="l"/>
            <a:r>
              <a:rPr lang="en-US" sz="1800">
                <a:solidFill>
                  <a:srgbClr val="D4E3E3"/>
                </a:solidFill>
                <a:latin typeface="Arial"/>
              </a:rPr>
              <a:t>Work on your</a:t>
            </a:r>
            <a:endParaRPr lang="en-US" sz="1800"/>
          </a:p>
        </p:txBody>
      </p:sp>
      <p:sp>
        <p:nvSpPr>
          <p:cNvPr id="9" name="Text 9"/>
          <p:cNvSpPr txBox="1"/>
          <p:nvPr/>
        </p:nvSpPr>
        <p:spPr>
          <a:xfrm>
            <a:off x="822960" y="4425696"/>
            <a:ext cx="3212592" cy="324612"/>
          </a:xfrm>
          <a:prstGeom prst="rect">
            <a:avLst/>
          </a:prstGeom>
          <a:noFill/>
          <a:ln>
            <a:noFill/>
          </a:ln>
        </p:spPr>
        <p:txBody>
          <a:bodyPr wrap="none" lIns="0" rIns="0" tIns="0" bIns="0" anchor="ctr"/>
          <a:lstStyle/>
          <a:p>
            <a:pPr algn="l"/>
            <a:r>
              <a:rPr lang="en-US" sz="1800">
                <a:solidFill>
                  <a:srgbClr val="D4E3E3"/>
                </a:solidFill>
                <a:latin typeface="Arial"/>
              </a:rPr>
              <a:t>own computer</a:t>
            </a:r>
            <a:endParaRPr lang="en-US" sz="1800"/>
          </a:p>
        </p:txBody>
      </p:sp>
      <p:sp>
        <p:nvSpPr>
          <p:cNvPr id="10" name="Text 10"/>
          <p:cNvSpPr txBox="1"/>
          <p:nvPr/>
        </p:nvSpPr>
        <p:spPr>
          <a:xfrm>
            <a:off x="4328160" y="2286000"/>
            <a:ext cx="3249168" cy="667258"/>
          </a:xfrm>
          <a:prstGeom prst="rect">
            <a:avLst/>
          </a:prstGeom>
          <a:noFill/>
          <a:ln>
            <a:noFill/>
          </a:ln>
        </p:spPr>
        <p:txBody>
          <a:bodyPr wrap="none" lIns="0" rIns="0" tIns="0" bIns="0" anchor="ctr"/>
          <a:lstStyle/>
          <a:p>
            <a:pPr algn="l"/>
            <a:r>
              <a:rPr lang="en-US" sz="3700" b="1">
                <a:solidFill>
                  <a:srgbClr val="D6EC9B"/>
                </a:solidFill>
                <a:latin typeface="Arial"/>
              </a:rPr>
              <a:t>02</a:t>
            </a:r>
            <a:endParaRPr lang="en-US" sz="3700"/>
          </a:p>
        </p:txBody>
      </p:sp>
      <p:sp>
        <p:nvSpPr>
          <p:cNvPr id="11" name="Rule 11"/>
          <p:cNvSpPr/>
          <p:nvPr/>
        </p:nvSpPr>
        <p:spPr>
          <a:xfrm>
            <a:off x="4328160" y="3054096"/>
            <a:ext cx="3157728" cy="0"/>
          </a:xfrm>
          <a:prstGeom prst="line">
            <a:avLst/>
          </a:prstGeom>
          <a:ln w="29210">
            <a:solidFill>
              <a:srgbClr val="7970AC"/>
            </a:solidFill>
          </a:ln>
        </p:spPr>
      </p:sp>
      <p:sp>
        <p:nvSpPr>
          <p:cNvPr id="12" name="Text 12"/>
          <p:cNvSpPr txBox="1"/>
          <p:nvPr/>
        </p:nvSpPr>
        <p:spPr>
          <a:xfrm>
            <a:off x="4328160" y="3410712"/>
            <a:ext cx="3212592" cy="432816"/>
          </a:xfrm>
          <a:prstGeom prst="rect">
            <a:avLst/>
          </a:prstGeom>
          <a:noFill/>
          <a:ln>
            <a:noFill/>
          </a:ln>
        </p:spPr>
        <p:txBody>
          <a:bodyPr wrap="none" lIns="0" rIns="0" tIns="0" bIns="0" anchor="ctr"/>
          <a:lstStyle/>
          <a:p>
            <a:pPr algn="l"/>
            <a:r>
              <a:rPr lang="en-US" sz="2400" b="1">
                <a:solidFill>
                  <a:srgbClr val="FFFFFF"/>
                </a:solidFill>
                <a:latin typeface="Arial"/>
              </a:rPr>
              <a:t>PREVIEW</a:t>
            </a:r>
            <a:endParaRPr lang="en-US" sz="2400"/>
          </a:p>
        </p:txBody>
      </p:sp>
      <p:sp>
        <p:nvSpPr>
          <p:cNvPr id="13" name="Text 13"/>
          <p:cNvSpPr txBox="1"/>
          <p:nvPr/>
        </p:nvSpPr>
        <p:spPr>
          <a:xfrm>
            <a:off x="4328160" y="4023360"/>
            <a:ext cx="3212592" cy="324612"/>
          </a:xfrm>
          <a:prstGeom prst="rect">
            <a:avLst/>
          </a:prstGeom>
          <a:noFill/>
          <a:ln>
            <a:noFill/>
          </a:ln>
        </p:spPr>
        <p:txBody>
          <a:bodyPr wrap="none" lIns="0" rIns="0" tIns="0" bIns="0" anchor="ctr"/>
          <a:lstStyle/>
          <a:p>
            <a:pPr algn="l"/>
            <a:r>
              <a:rPr lang="en-US" sz="1800">
                <a:solidFill>
                  <a:srgbClr val="D4E3E3"/>
                </a:solidFill>
                <a:latin typeface="Arial"/>
              </a:rPr>
              <a:t>Share a candidate</a:t>
            </a:r>
            <a:endParaRPr lang="en-US" sz="1800"/>
          </a:p>
        </p:txBody>
      </p:sp>
      <p:sp>
        <p:nvSpPr>
          <p:cNvPr id="14" name="Text 14"/>
          <p:cNvSpPr txBox="1"/>
          <p:nvPr/>
        </p:nvSpPr>
        <p:spPr>
          <a:xfrm>
            <a:off x="4328160" y="4425696"/>
            <a:ext cx="3212592" cy="324612"/>
          </a:xfrm>
          <a:prstGeom prst="rect">
            <a:avLst/>
          </a:prstGeom>
          <a:noFill/>
          <a:ln>
            <a:noFill/>
          </a:ln>
        </p:spPr>
        <p:txBody>
          <a:bodyPr wrap="none" lIns="0" rIns="0" tIns="0" bIns="0" anchor="ctr"/>
          <a:lstStyle/>
          <a:p>
            <a:pPr algn="l"/>
            <a:r>
              <a:rPr lang="en-US" sz="1800">
                <a:solidFill>
                  <a:srgbClr val="D4E3E3"/>
                </a:solidFill>
                <a:latin typeface="Arial"/>
              </a:rPr>
              <a:t>version to test</a:t>
            </a:r>
            <a:endParaRPr lang="en-US" sz="1800"/>
          </a:p>
        </p:txBody>
      </p:sp>
      <p:sp>
        <p:nvSpPr>
          <p:cNvPr id="15" name="Text 15"/>
          <p:cNvSpPr txBox="1"/>
          <p:nvPr/>
        </p:nvSpPr>
        <p:spPr>
          <a:xfrm>
            <a:off x="7833360" y="2286000"/>
            <a:ext cx="3249168" cy="667258"/>
          </a:xfrm>
          <a:prstGeom prst="rect">
            <a:avLst/>
          </a:prstGeom>
          <a:noFill/>
          <a:ln>
            <a:noFill/>
          </a:ln>
        </p:spPr>
        <p:txBody>
          <a:bodyPr wrap="none" lIns="0" rIns="0" tIns="0" bIns="0" anchor="ctr"/>
          <a:lstStyle/>
          <a:p>
            <a:pPr algn="l"/>
            <a:r>
              <a:rPr lang="en-US" sz="3700" b="1">
                <a:solidFill>
                  <a:srgbClr val="D6EC9B"/>
                </a:solidFill>
                <a:latin typeface="Arial"/>
              </a:rPr>
              <a:t>03</a:t>
            </a:r>
            <a:endParaRPr lang="en-US" sz="3700"/>
          </a:p>
        </p:txBody>
      </p:sp>
      <p:sp>
        <p:nvSpPr>
          <p:cNvPr id="16" name="Rule 16"/>
          <p:cNvSpPr/>
          <p:nvPr/>
        </p:nvSpPr>
        <p:spPr>
          <a:xfrm>
            <a:off x="7833360" y="3054096"/>
            <a:ext cx="3157728" cy="0"/>
          </a:xfrm>
          <a:prstGeom prst="line">
            <a:avLst/>
          </a:prstGeom>
          <a:ln w="29210">
            <a:solidFill>
              <a:srgbClr val="7970AC"/>
            </a:solidFill>
          </a:ln>
        </p:spPr>
      </p:sp>
      <p:sp>
        <p:nvSpPr>
          <p:cNvPr id="17" name="Text 17"/>
          <p:cNvSpPr txBox="1"/>
          <p:nvPr/>
        </p:nvSpPr>
        <p:spPr>
          <a:xfrm>
            <a:off x="7833360" y="3410712"/>
            <a:ext cx="3212592" cy="432816"/>
          </a:xfrm>
          <a:prstGeom prst="rect">
            <a:avLst/>
          </a:prstGeom>
          <a:noFill/>
          <a:ln>
            <a:noFill/>
          </a:ln>
        </p:spPr>
        <p:txBody>
          <a:bodyPr wrap="none" lIns="0" rIns="0" tIns="0" bIns="0" anchor="ctr"/>
          <a:lstStyle/>
          <a:p>
            <a:pPr algn="l"/>
            <a:r>
              <a:rPr lang="en-US" sz="2400" b="1">
                <a:solidFill>
                  <a:srgbClr val="FFFFFF"/>
                </a:solidFill>
                <a:latin typeface="Arial"/>
              </a:rPr>
              <a:t>PRODUCTION</a:t>
            </a:r>
            <a:endParaRPr lang="en-US" sz="2400"/>
          </a:p>
        </p:txBody>
      </p:sp>
      <p:sp>
        <p:nvSpPr>
          <p:cNvPr id="18" name="Text 18"/>
          <p:cNvSpPr txBox="1"/>
          <p:nvPr/>
        </p:nvSpPr>
        <p:spPr>
          <a:xfrm>
            <a:off x="7833360" y="4023360"/>
            <a:ext cx="3212592" cy="324612"/>
          </a:xfrm>
          <a:prstGeom prst="rect">
            <a:avLst/>
          </a:prstGeom>
          <a:noFill/>
          <a:ln>
            <a:noFill/>
          </a:ln>
        </p:spPr>
        <p:txBody>
          <a:bodyPr wrap="none" lIns="0" rIns="0" tIns="0" bIns="0" anchor="ctr"/>
          <a:lstStyle/>
          <a:p>
            <a:pPr algn="l"/>
            <a:r>
              <a:rPr lang="en-US" sz="1800">
                <a:solidFill>
                  <a:srgbClr val="D4E3E3"/>
                </a:solidFill>
                <a:latin typeface="Arial"/>
              </a:rPr>
              <a:t>Serve the approved</a:t>
            </a:r>
            <a:endParaRPr lang="en-US" sz="1800"/>
          </a:p>
        </p:txBody>
      </p:sp>
      <p:sp>
        <p:nvSpPr>
          <p:cNvPr id="19" name="Text 19"/>
          <p:cNvSpPr txBox="1"/>
          <p:nvPr/>
        </p:nvSpPr>
        <p:spPr>
          <a:xfrm>
            <a:off x="7833360" y="4425696"/>
            <a:ext cx="3212592" cy="324612"/>
          </a:xfrm>
          <a:prstGeom prst="rect">
            <a:avLst/>
          </a:prstGeom>
          <a:noFill/>
          <a:ln>
            <a:noFill/>
          </a:ln>
        </p:spPr>
        <p:txBody>
          <a:bodyPr wrap="none" lIns="0" rIns="0" tIns="0" bIns="0" anchor="ctr"/>
          <a:lstStyle/>
          <a:p>
            <a:pPr algn="l"/>
            <a:r>
              <a:rPr lang="en-US" sz="1800">
                <a:solidFill>
                  <a:srgbClr val="D4E3E3"/>
                </a:solidFill>
                <a:latin typeface="Arial"/>
              </a:rPr>
              <a:t>version to users</a:t>
            </a:r>
            <a:endParaRPr lang="en-US" sz="1800"/>
          </a:p>
        </p:txBody>
      </p:sp>
      <p:sp>
        <p:nvSpPr>
          <p:cNvPr id="20" name="Text 20"/>
          <p:cNvSpPr txBox="1"/>
          <p:nvPr/>
        </p:nvSpPr>
        <p:spPr>
          <a:xfrm>
            <a:off x="822960" y="5815584"/>
            <a:ext cx="10515600" cy="378714"/>
          </a:xfrm>
          <a:prstGeom prst="rect">
            <a:avLst/>
          </a:prstGeom>
          <a:noFill/>
          <a:ln>
            <a:noFill/>
          </a:ln>
        </p:spPr>
        <p:txBody>
          <a:bodyPr wrap="none" lIns="0" rIns="0" tIns="0" bIns="0" anchor="ctr"/>
          <a:lstStyle/>
          <a:p>
            <a:pPr algn="l"/>
            <a:r>
              <a:rPr lang="en-US" sz="2100" b="1">
                <a:solidFill>
                  <a:srgbClr val="D6EC9B"/>
                </a:solidFill>
                <a:latin typeface="Arial"/>
              </a:rPr>
              <a:t>Know which environment and commit you are looking at.</a:t>
            </a:r>
            <a:endParaRPr lang="en-US" sz="2100"/>
          </a:p>
        </p:txBody>
      </p:sp>
      <p:sp>
        <p:nvSpPr>
          <p:cNvPr id="21" name="Text 2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59</a:t>
            </a:r>
            <a:endParaRPr lang="en-US" sz="10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Three windows you will use</a:t>
            </a:r>
            <a:endParaRPr lang="en-US" sz="3500"/>
          </a:p>
        </p:txBody>
      </p:sp>
      <p:sp>
        <p:nvSpPr>
          <p:cNvPr id="4" name="Rule 4"/>
          <p:cNvSpPr/>
          <p:nvPr/>
        </p:nvSpPr>
        <p:spPr>
          <a:xfrm>
            <a:off x="731520" y="1700784"/>
            <a:ext cx="10698480" cy="0"/>
          </a:xfrm>
          <a:prstGeom prst="line">
            <a:avLst/>
          </a:prstGeom>
          <a:ln w="15240">
            <a:solidFill>
              <a:srgbClr val="526976"/>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430892"/>
          </a:xfrm>
          <a:prstGeom prst="rect">
            <a:avLst/>
          </a:prstGeom>
          <a:noFill/>
          <a:ln>
            <a:noFill/>
          </a:ln>
        </p:spPr>
        <p:txBody>
          <a:bodyPr wrap="none" lIns="0" rIns="0" tIns="0" bIns="0" anchor="ctr"/>
          <a:lstStyle/>
          <a:p>
            <a:pPr algn="l"/>
            <a:r>
              <a:rPr lang="en-US" sz="2389" b="1">
                <a:solidFill>
                  <a:srgbClr val="D6EC9B"/>
                </a:solidFill>
                <a:latin typeface="Arial"/>
              </a:rPr>
              <a:t>Three windows, three jobs</a:t>
            </a:r>
            <a:endParaRPr lang="en-US" sz="2389"/>
          </a:p>
        </p:txBody>
      </p:sp>
      <p:sp>
        <p:nvSpPr>
          <p:cNvPr id="7" name="Text 7"/>
          <p:cNvSpPr txBox="1"/>
          <p:nvPr/>
        </p:nvSpPr>
        <p:spPr>
          <a:xfrm>
            <a:off x="7315200" y="2761488"/>
            <a:ext cx="4096512" cy="396748"/>
          </a:xfrm>
          <a:prstGeom prst="rect">
            <a:avLst/>
          </a:prstGeom>
          <a:noFill/>
          <a:ln>
            <a:noFill/>
          </a:ln>
        </p:spPr>
        <p:txBody>
          <a:bodyPr wrap="none" lIns="0" rIns="0" tIns="0" bIns="0" anchor="ctr"/>
          <a:lstStyle/>
          <a:p>
            <a:pPr algn="l"/>
            <a:r>
              <a:rPr lang="en-US" sz="2200">
                <a:solidFill>
                  <a:srgbClr val="FFFFFF"/>
                </a:solidFill>
                <a:latin typeface="Arial"/>
              </a:rPr>
              <a:t>Editor: change the files.</a:t>
            </a:r>
            <a:endParaRPr lang="en-US" sz="2200"/>
          </a:p>
        </p:txBody>
      </p:sp>
      <p:sp>
        <p:nvSpPr>
          <p:cNvPr id="8" name="Text 8"/>
          <p:cNvSpPr txBox="1"/>
          <p:nvPr/>
        </p:nvSpPr>
        <p:spPr>
          <a:xfrm>
            <a:off x="7315200" y="3319272"/>
            <a:ext cx="4096512" cy="396748"/>
          </a:xfrm>
          <a:prstGeom prst="rect">
            <a:avLst/>
          </a:prstGeom>
          <a:noFill/>
          <a:ln>
            <a:noFill/>
          </a:ln>
        </p:spPr>
        <p:txBody>
          <a:bodyPr wrap="none" lIns="0" rIns="0" tIns="0" bIns="0" anchor="ctr"/>
          <a:lstStyle/>
          <a:p>
            <a:pPr algn="l"/>
            <a:r>
              <a:rPr lang="en-US" sz="2200">
                <a:solidFill>
                  <a:srgbClr val="FFFFFF"/>
                </a:solidFill>
                <a:latin typeface="Arial"/>
              </a:rPr>
              <a:t>Terminal: run commands.</a:t>
            </a:r>
            <a:endParaRPr lang="en-US" sz="2200"/>
          </a:p>
        </p:txBody>
      </p:sp>
      <p:sp>
        <p:nvSpPr>
          <p:cNvPr id="9" name="Text 9"/>
          <p:cNvSpPr txBox="1"/>
          <p:nvPr/>
        </p:nvSpPr>
        <p:spPr>
          <a:xfrm>
            <a:off x="7315200" y="3877056"/>
            <a:ext cx="4096512" cy="384725"/>
          </a:xfrm>
          <a:prstGeom prst="rect">
            <a:avLst/>
          </a:prstGeom>
          <a:noFill/>
          <a:ln>
            <a:noFill/>
          </a:ln>
        </p:spPr>
        <p:txBody>
          <a:bodyPr wrap="none" lIns="0" rIns="0" tIns="0" bIns="0" anchor="ctr"/>
          <a:lstStyle/>
          <a:p>
            <a:pPr algn="l"/>
            <a:r>
              <a:rPr lang="en-US" sz="2133">
                <a:solidFill>
                  <a:srgbClr val="FFFFFF"/>
                </a:solidFill>
                <a:latin typeface="Arial"/>
              </a:rPr>
              <a:t>Browser: inspect the result.</a:t>
            </a:r>
            <a:endParaRPr lang="en-US" sz="2133"/>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60</a:t>
            </a:r>
            <a:endParaRPr lang="en-US" sz="100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Git and GitHub are different</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Git repository</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Project files plus their recorded history.</a:t>
            </a:r>
            <a:endParaRPr lang="en-US" sz="2100"/>
          </a:p>
        </p:txBody>
      </p:sp>
      <p:sp>
        <p:nvSpPr>
          <p:cNvPr id="7" name="Rule 7"/>
          <p:cNvSpPr/>
          <p:nvPr/>
        </p:nvSpPr>
        <p:spPr>
          <a:xfrm>
            <a:off x="804672" y="2798064"/>
            <a:ext cx="10579608" cy="0"/>
          </a:xfrm>
          <a:prstGeom prst="line">
            <a:avLst/>
          </a:prstGeom>
          <a:ln w="12700">
            <a:solidFill>
              <a:srgbClr val="BFC8C4"/>
            </a:solidFill>
          </a:ln>
        </p:spPr>
      </p:sp>
      <p:sp>
        <p:nvSpPr>
          <p:cNvPr id="8" name="Text 8"/>
          <p:cNvSpPr txBox="1"/>
          <p:nvPr/>
        </p:nvSpPr>
        <p:spPr>
          <a:xfrm>
            <a:off x="804672" y="2980944"/>
            <a:ext cx="3063240" cy="432816"/>
          </a:xfrm>
          <a:prstGeom prst="rect">
            <a:avLst/>
          </a:prstGeom>
          <a:noFill/>
          <a:ln>
            <a:noFill/>
          </a:ln>
        </p:spPr>
        <p:txBody>
          <a:bodyPr wrap="none" lIns="0" rIns="0" tIns="0" bIns="0" anchor="ctr"/>
          <a:lstStyle/>
          <a:p>
            <a:pPr algn="l"/>
            <a:r>
              <a:rPr lang="en-US" sz="2400" b="1">
                <a:solidFill>
                  <a:srgbClr val="326F60"/>
                </a:solidFill>
                <a:latin typeface="Arial"/>
              </a:rPr>
              <a:t>Commit</a:t>
            </a:r>
            <a:endParaRPr lang="en-US" sz="2400"/>
          </a:p>
        </p:txBody>
      </p:sp>
      <p:sp>
        <p:nvSpPr>
          <p:cNvPr id="9" name="Text 9"/>
          <p:cNvSpPr txBox="1"/>
          <p:nvPr/>
        </p:nvSpPr>
        <p:spPr>
          <a:xfrm>
            <a:off x="4041648" y="3012948"/>
            <a:ext cx="7242048" cy="378714"/>
          </a:xfrm>
          <a:prstGeom prst="rect">
            <a:avLst/>
          </a:prstGeom>
          <a:noFill/>
          <a:ln>
            <a:noFill/>
          </a:ln>
        </p:spPr>
        <p:txBody>
          <a:bodyPr wrap="none" lIns="0" rIns="0" tIns="0" bIns="0" anchor="ctr"/>
          <a:lstStyle/>
          <a:p>
            <a:pPr algn="l"/>
            <a:r>
              <a:rPr lang="en-US" sz="2100">
                <a:solidFill>
                  <a:srgbClr val="17232C"/>
                </a:solidFill>
                <a:latin typeface="Arial"/>
              </a:rPr>
              <a:t>A recorded change with a message and identifier.</a:t>
            </a:r>
            <a:endParaRPr lang="en-US" sz="2100"/>
          </a:p>
        </p:txBody>
      </p:sp>
      <p:sp>
        <p:nvSpPr>
          <p:cNvPr id="10" name="Rule 10"/>
          <p:cNvSpPr/>
          <p:nvPr/>
        </p:nvSpPr>
        <p:spPr>
          <a:xfrm>
            <a:off x="804672" y="3749040"/>
            <a:ext cx="10579608" cy="0"/>
          </a:xfrm>
          <a:prstGeom prst="line">
            <a:avLst/>
          </a:prstGeom>
          <a:ln w="12700">
            <a:solidFill>
              <a:srgbClr val="BFC8C4"/>
            </a:solidFill>
          </a:ln>
        </p:spPr>
      </p:sp>
      <p:sp>
        <p:nvSpPr>
          <p:cNvPr id="11" name="Text 11"/>
          <p:cNvSpPr txBox="1"/>
          <p:nvPr/>
        </p:nvSpPr>
        <p:spPr>
          <a:xfrm>
            <a:off x="804672" y="3931920"/>
            <a:ext cx="3063240" cy="432816"/>
          </a:xfrm>
          <a:prstGeom prst="rect">
            <a:avLst/>
          </a:prstGeom>
          <a:noFill/>
          <a:ln>
            <a:noFill/>
          </a:ln>
        </p:spPr>
        <p:txBody>
          <a:bodyPr wrap="none" lIns="0" rIns="0" tIns="0" bIns="0" anchor="ctr"/>
          <a:lstStyle/>
          <a:p>
            <a:pPr algn="l"/>
            <a:r>
              <a:rPr lang="en-US" sz="2400" b="1">
                <a:solidFill>
                  <a:srgbClr val="326F60"/>
                </a:solidFill>
                <a:latin typeface="Arial"/>
              </a:rPr>
              <a:t>GitHub remote</a:t>
            </a:r>
            <a:endParaRPr lang="en-US" sz="2400"/>
          </a:p>
        </p:txBody>
      </p:sp>
      <p:sp>
        <p:nvSpPr>
          <p:cNvPr id="12" name="Text 12"/>
          <p:cNvSpPr txBox="1"/>
          <p:nvPr/>
        </p:nvSpPr>
        <p:spPr>
          <a:xfrm>
            <a:off x="4041648" y="3963924"/>
            <a:ext cx="7242048" cy="378714"/>
          </a:xfrm>
          <a:prstGeom prst="rect">
            <a:avLst/>
          </a:prstGeom>
          <a:noFill/>
          <a:ln>
            <a:noFill/>
          </a:ln>
        </p:spPr>
        <p:txBody>
          <a:bodyPr wrap="none" lIns="0" rIns="0" tIns="0" bIns="0" anchor="ctr"/>
          <a:lstStyle/>
          <a:p>
            <a:pPr algn="l"/>
            <a:r>
              <a:rPr lang="en-US" sz="2100">
                <a:solidFill>
                  <a:srgbClr val="17232C"/>
                </a:solidFill>
                <a:latin typeface="Arial"/>
              </a:rPr>
              <a:t>A shared repository hosted online.</a:t>
            </a:r>
            <a:endParaRPr lang="en-US" sz="2100"/>
          </a:p>
        </p:txBody>
      </p:sp>
      <p:sp>
        <p:nvSpPr>
          <p:cNvPr id="13" name="Rule 13"/>
          <p:cNvSpPr/>
          <p:nvPr/>
        </p:nvSpPr>
        <p:spPr>
          <a:xfrm>
            <a:off x="804672" y="4700016"/>
            <a:ext cx="10579608" cy="0"/>
          </a:xfrm>
          <a:prstGeom prst="line">
            <a:avLst/>
          </a:prstGeom>
          <a:ln w="12700">
            <a:solidFill>
              <a:srgbClr val="BFC8C4"/>
            </a:solidFill>
          </a:ln>
        </p:spPr>
      </p:sp>
      <p:sp>
        <p:nvSpPr>
          <p:cNvPr id="14" name="Text 14"/>
          <p:cNvSpPr txBox="1"/>
          <p:nvPr/>
        </p:nvSpPr>
        <p:spPr>
          <a:xfrm>
            <a:off x="804672" y="4882896"/>
            <a:ext cx="3063240" cy="432816"/>
          </a:xfrm>
          <a:prstGeom prst="rect">
            <a:avLst/>
          </a:prstGeom>
          <a:noFill/>
          <a:ln>
            <a:noFill/>
          </a:ln>
        </p:spPr>
        <p:txBody>
          <a:bodyPr wrap="none" lIns="0" rIns="0" tIns="0" bIns="0" anchor="ctr"/>
          <a:lstStyle/>
          <a:p>
            <a:pPr algn="l"/>
            <a:r>
              <a:rPr lang="en-US" sz="2400" b="1">
                <a:solidFill>
                  <a:srgbClr val="326F60"/>
                </a:solidFill>
                <a:latin typeface="Arial"/>
              </a:rPr>
              <a:t>Push / pull</a:t>
            </a:r>
            <a:endParaRPr lang="en-US" sz="2400"/>
          </a:p>
        </p:txBody>
      </p:sp>
      <p:sp>
        <p:nvSpPr>
          <p:cNvPr id="15" name="Text 15"/>
          <p:cNvSpPr txBox="1"/>
          <p:nvPr/>
        </p:nvSpPr>
        <p:spPr>
          <a:xfrm>
            <a:off x="4041648" y="4914900"/>
            <a:ext cx="7242048" cy="378714"/>
          </a:xfrm>
          <a:prstGeom prst="rect">
            <a:avLst/>
          </a:prstGeom>
          <a:noFill/>
          <a:ln>
            <a:noFill/>
          </a:ln>
        </p:spPr>
        <p:txBody>
          <a:bodyPr wrap="none" lIns="0" rIns="0" tIns="0" bIns="0" anchor="ctr"/>
          <a:lstStyle/>
          <a:p>
            <a:pPr algn="l"/>
            <a:r>
              <a:rPr lang="en-US" sz="2100">
                <a:solidFill>
                  <a:srgbClr val="17232C"/>
                </a:solidFill>
                <a:latin typeface="Arial"/>
              </a:rPr>
              <a:t>Send your commits / bring remote changes in.</a:t>
            </a:r>
            <a:endParaRPr lang="en-US" sz="2100"/>
          </a:p>
        </p:txBody>
      </p:sp>
      <p:sp>
        <p:nvSpPr>
          <p:cNvPr id="16" name="Rule 16"/>
          <p:cNvSpPr/>
          <p:nvPr/>
        </p:nvSpPr>
        <p:spPr>
          <a:xfrm>
            <a:off x="804672" y="5650992"/>
            <a:ext cx="10579608" cy="0"/>
          </a:xfrm>
          <a:prstGeom prst="line">
            <a:avLst/>
          </a:prstGeom>
          <a:ln w="12700">
            <a:solidFill>
              <a:srgbClr val="BFC8C4"/>
            </a:solidFill>
          </a:ln>
        </p:spPr>
      </p:sp>
      <p:pic>
        <p:nvPicPr>
          <p:cNvPr id="17" name="Image 17"/>
          <p:cNvPicPr>
            <a:picLocks noChangeAspect="1"/>
          </p:cNvPicPr>
          <p:nvPr/>
        </p:nvPicPr>
        <p:blipFill>
          <a:blip r:embed="rId2"/>
          <a:stretch>
            <a:fillRect/>
          </a:stretch>
        </p:blipFill>
        <p:spPr>
          <a:xfrm>
            <a:off x="10506456" y="365760"/>
            <a:ext cx="347472" cy="347472"/>
          </a:xfrm>
          <a:prstGeom prst="rect">
            <a:avLst/>
          </a:prstGeom>
        </p:spPr>
      </p:pic>
      <p:pic>
        <p:nvPicPr>
          <p:cNvPr id="18" name="Image 18"/>
          <p:cNvPicPr>
            <a:picLocks noChangeAspect="1"/>
          </p:cNvPicPr>
          <p:nvPr/>
        </p:nvPicPr>
        <p:blipFill>
          <a:blip r:embed="rId3"/>
          <a:stretch>
            <a:fillRect/>
          </a:stretch>
        </p:blipFill>
        <p:spPr>
          <a:xfrm>
            <a:off x="10945368" y="365760"/>
            <a:ext cx="347472" cy="347472"/>
          </a:xfrm>
          <a:prstGeom prst="rect">
            <a:avLst/>
          </a:prstGeom>
        </p:spPr>
      </p:pic>
      <p:sp>
        <p:nvSpPr>
          <p:cNvPr id="19" name="Text 19"/>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61</a:t>
            </a:r>
            <a:endParaRPr lang="en-US" sz="10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A branch gives a change its own path</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01</a:t>
            </a:r>
            <a:endParaRPr lang="en-US" sz="3700"/>
          </a:p>
        </p:txBody>
      </p:sp>
      <p:sp>
        <p:nvSpPr>
          <p:cNvPr id="6" name="Rule 6"/>
          <p:cNvSpPr/>
          <p:nvPr/>
        </p:nvSpPr>
        <p:spPr>
          <a:xfrm>
            <a:off x="822960" y="3054096"/>
            <a:ext cx="2281428" cy="0"/>
          </a:xfrm>
          <a:prstGeom prst="line">
            <a:avLst/>
          </a:prstGeom>
          <a:ln w="29210">
            <a:solidFill>
              <a:srgbClr val="7970AC"/>
            </a:solidFill>
          </a:ln>
        </p:spPr>
      </p:sp>
      <p:sp>
        <p:nvSpPr>
          <p:cNvPr id="7" name="Text 7"/>
          <p:cNvSpPr txBox="1"/>
          <p:nvPr/>
        </p:nvSpPr>
        <p:spPr>
          <a:xfrm>
            <a:off x="8229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Branch</a:t>
            </a:r>
            <a:endParaRPr lang="en-US" sz="2400"/>
          </a:p>
        </p:txBody>
      </p:sp>
      <p:sp>
        <p:nvSpPr>
          <p:cNvPr id="8" name="Text 8"/>
          <p:cNvSpPr txBox="1"/>
          <p:nvPr/>
        </p:nvSpPr>
        <p:spPr>
          <a:xfrm>
            <a:off x="822960" y="4023360"/>
            <a:ext cx="2336292" cy="324612"/>
          </a:xfrm>
          <a:prstGeom prst="rect">
            <a:avLst/>
          </a:prstGeom>
          <a:noFill/>
          <a:ln>
            <a:noFill/>
          </a:ln>
        </p:spPr>
        <p:txBody>
          <a:bodyPr wrap="none" lIns="0" rIns="0" tIns="0" bIns="0" anchor="ctr"/>
          <a:lstStyle/>
          <a:p>
            <a:pPr algn="l"/>
            <a:r>
              <a:rPr lang="en-US" sz="1800">
                <a:solidFill>
                  <a:srgbClr val="5F6B70"/>
                </a:solidFill>
                <a:latin typeface="Arial"/>
              </a:rPr>
              <a:t>Name the change</a:t>
            </a:r>
            <a:endParaRPr lang="en-US" sz="1800"/>
          </a:p>
        </p:txBody>
      </p:sp>
      <p:sp>
        <p:nvSpPr>
          <p:cNvPr id="9" name="Text 9"/>
          <p:cNvSpPr txBox="1"/>
          <p:nvPr/>
        </p:nvSpPr>
        <p:spPr>
          <a:xfrm>
            <a:off x="822960" y="4425696"/>
            <a:ext cx="2336292" cy="324612"/>
          </a:xfrm>
          <a:prstGeom prst="rect">
            <a:avLst/>
          </a:prstGeom>
          <a:noFill/>
          <a:ln>
            <a:noFill/>
          </a:ln>
        </p:spPr>
        <p:txBody>
          <a:bodyPr wrap="none" lIns="0" rIns="0" tIns="0" bIns="0" anchor="ctr"/>
          <a:lstStyle/>
          <a:p>
            <a:pPr algn="l"/>
            <a:r>
              <a:rPr lang="en-US" sz="1800">
                <a:solidFill>
                  <a:srgbClr val="5F6B70"/>
                </a:solidFill>
                <a:latin typeface="Arial"/>
              </a:rPr>
              <a:t>before you edit</a:t>
            </a:r>
            <a:endParaRPr lang="en-US" sz="1800"/>
          </a:p>
        </p:txBody>
      </p:sp>
      <p:sp>
        <p:nvSpPr>
          <p:cNvPr id="10" name="Text 10"/>
          <p:cNvSpPr txBox="1"/>
          <p:nvPr/>
        </p:nvSpPr>
        <p:spPr>
          <a:xfrm>
            <a:off x="34518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02</a:t>
            </a:r>
            <a:endParaRPr lang="en-US" sz="3700"/>
          </a:p>
        </p:txBody>
      </p:sp>
      <p:sp>
        <p:nvSpPr>
          <p:cNvPr id="11" name="Rule 11"/>
          <p:cNvSpPr/>
          <p:nvPr/>
        </p:nvSpPr>
        <p:spPr>
          <a:xfrm>
            <a:off x="3451860" y="3054096"/>
            <a:ext cx="2281428" cy="0"/>
          </a:xfrm>
          <a:prstGeom prst="line">
            <a:avLst/>
          </a:prstGeom>
          <a:ln w="29210">
            <a:solidFill>
              <a:srgbClr val="7970AC"/>
            </a:solidFill>
          </a:ln>
        </p:spPr>
      </p:sp>
      <p:sp>
        <p:nvSpPr>
          <p:cNvPr id="12" name="Text 12"/>
          <p:cNvSpPr txBox="1"/>
          <p:nvPr/>
        </p:nvSpPr>
        <p:spPr>
          <a:xfrm>
            <a:off x="34518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Commit</a:t>
            </a:r>
            <a:endParaRPr lang="en-US" sz="2400"/>
          </a:p>
        </p:txBody>
      </p:sp>
      <p:sp>
        <p:nvSpPr>
          <p:cNvPr id="13" name="Text 13"/>
          <p:cNvSpPr txBox="1"/>
          <p:nvPr/>
        </p:nvSpPr>
        <p:spPr>
          <a:xfrm>
            <a:off x="3451860" y="4023360"/>
            <a:ext cx="2336292" cy="324612"/>
          </a:xfrm>
          <a:prstGeom prst="rect">
            <a:avLst/>
          </a:prstGeom>
          <a:noFill/>
          <a:ln>
            <a:noFill/>
          </a:ln>
        </p:spPr>
        <p:txBody>
          <a:bodyPr wrap="none" lIns="0" rIns="0" tIns="0" bIns="0" anchor="ctr"/>
          <a:lstStyle/>
          <a:p>
            <a:pPr algn="l"/>
            <a:r>
              <a:rPr lang="en-US" sz="1800">
                <a:solidFill>
                  <a:srgbClr val="5F6B70"/>
                </a:solidFill>
                <a:latin typeface="Arial"/>
              </a:rPr>
              <a:t>Record a small</a:t>
            </a:r>
            <a:endParaRPr lang="en-US" sz="1800"/>
          </a:p>
        </p:txBody>
      </p:sp>
      <p:sp>
        <p:nvSpPr>
          <p:cNvPr id="14" name="Text 14"/>
          <p:cNvSpPr txBox="1"/>
          <p:nvPr/>
        </p:nvSpPr>
        <p:spPr>
          <a:xfrm>
            <a:off x="3451860" y="4425696"/>
            <a:ext cx="2336292" cy="324612"/>
          </a:xfrm>
          <a:prstGeom prst="rect">
            <a:avLst/>
          </a:prstGeom>
          <a:noFill/>
          <a:ln>
            <a:noFill/>
          </a:ln>
        </p:spPr>
        <p:txBody>
          <a:bodyPr wrap="none" lIns="0" rIns="0" tIns="0" bIns="0" anchor="ctr"/>
          <a:lstStyle/>
          <a:p>
            <a:pPr algn="l"/>
            <a:r>
              <a:rPr lang="en-US" sz="1800">
                <a:solidFill>
                  <a:srgbClr val="5F6B70"/>
                </a:solidFill>
                <a:latin typeface="Arial"/>
              </a:rPr>
              <a:t>explainable step</a:t>
            </a:r>
            <a:endParaRPr lang="en-US" sz="1800"/>
          </a:p>
        </p:txBody>
      </p:sp>
      <p:sp>
        <p:nvSpPr>
          <p:cNvPr id="15" name="Text 15"/>
          <p:cNvSpPr txBox="1"/>
          <p:nvPr/>
        </p:nvSpPr>
        <p:spPr>
          <a:xfrm>
            <a:off x="60807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03</a:t>
            </a:r>
            <a:endParaRPr lang="en-US" sz="3700"/>
          </a:p>
        </p:txBody>
      </p:sp>
      <p:sp>
        <p:nvSpPr>
          <p:cNvPr id="16" name="Rule 16"/>
          <p:cNvSpPr/>
          <p:nvPr/>
        </p:nvSpPr>
        <p:spPr>
          <a:xfrm>
            <a:off x="6080760" y="3054096"/>
            <a:ext cx="2281428" cy="0"/>
          </a:xfrm>
          <a:prstGeom prst="line">
            <a:avLst/>
          </a:prstGeom>
          <a:ln w="29210">
            <a:solidFill>
              <a:srgbClr val="7970AC"/>
            </a:solidFill>
          </a:ln>
        </p:spPr>
      </p:sp>
      <p:sp>
        <p:nvSpPr>
          <p:cNvPr id="17" name="Text 17"/>
          <p:cNvSpPr txBox="1"/>
          <p:nvPr/>
        </p:nvSpPr>
        <p:spPr>
          <a:xfrm>
            <a:off x="60807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Pull request</a:t>
            </a:r>
            <a:endParaRPr lang="en-US" sz="2400"/>
          </a:p>
        </p:txBody>
      </p:sp>
      <p:sp>
        <p:nvSpPr>
          <p:cNvPr id="18" name="Text 18"/>
          <p:cNvSpPr txBox="1"/>
          <p:nvPr/>
        </p:nvSpPr>
        <p:spPr>
          <a:xfrm>
            <a:off x="6080760" y="4023360"/>
            <a:ext cx="2336292" cy="324612"/>
          </a:xfrm>
          <a:prstGeom prst="rect">
            <a:avLst/>
          </a:prstGeom>
          <a:noFill/>
          <a:ln>
            <a:noFill/>
          </a:ln>
        </p:spPr>
        <p:txBody>
          <a:bodyPr wrap="none" lIns="0" rIns="0" tIns="0" bIns="0" anchor="ctr"/>
          <a:lstStyle/>
          <a:p>
            <a:pPr algn="l"/>
            <a:r>
              <a:rPr lang="en-US" sz="1800">
                <a:solidFill>
                  <a:srgbClr val="5F6B70"/>
                </a:solidFill>
                <a:latin typeface="Arial"/>
              </a:rPr>
              <a:t>Discuss the diff</a:t>
            </a:r>
            <a:endParaRPr lang="en-US" sz="1800"/>
          </a:p>
        </p:txBody>
      </p:sp>
      <p:sp>
        <p:nvSpPr>
          <p:cNvPr id="19" name="Text 19"/>
          <p:cNvSpPr txBox="1"/>
          <p:nvPr/>
        </p:nvSpPr>
        <p:spPr>
          <a:xfrm>
            <a:off x="6080760" y="4425696"/>
            <a:ext cx="2336292" cy="324612"/>
          </a:xfrm>
          <a:prstGeom prst="rect">
            <a:avLst/>
          </a:prstGeom>
          <a:noFill/>
          <a:ln>
            <a:noFill/>
          </a:ln>
        </p:spPr>
        <p:txBody>
          <a:bodyPr wrap="none" lIns="0" rIns="0" tIns="0" bIns="0" anchor="ctr"/>
          <a:lstStyle/>
          <a:p>
            <a:pPr algn="l"/>
            <a:r>
              <a:rPr lang="en-US" sz="1800">
                <a:solidFill>
                  <a:srgbClr val="5F6B70"/>
                </a:solidFill>
                <a:latin typeface="Arial"/>
              </a:rPr>
              <a:t>and preview</a:t>
            </a:r>
            <a:endParaRPr lang="en-US" sz="1800"/>
          </a:p>
        </p:txBody>
      </p:sp>
      <p:sp>
        <p:nvSpPr>
          <p:cNvPr id="20" name="Text 20"/>
          <p:cNvSpPr txBox="1"/>
          <p:nvPr/>
        </p:nvSpPr>
        <p:spPr>
          <a:xfrm>
            <a:off x="87096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04</a:t>
            </a:r>
            <a:endParaRPr lang="en-US" sz="3700"/>
          </a:p>
        </p:txBody>
      </p:sp>
      <p:sp>
        <p:nvSpPr>
          <p:cNvPr id="21" name="Rule 21"/>
          <p:cNvSpPr/>
          <p:nvPr/>
        </p:nvSpPr>
        <p:spPr>
          <a:xfrm>
            <a:off x="8709660" y="3054096"/>
            <a:ext cx="2281428" cy="0"/>
          </a:xfrm>
          <a:prstGeom prst="line">
            <a:avLst/>
          </a:prstGeom>
          <a:ln w="29210">
            <a:solidFill>
              <a:srgbClr val="7970AC"/>
            </a:solidFill>
          </a:ln>
        </p:spPr>
      </p:sp>
      <p:sp>
        <p:nvSpPr>
          <p:cNvPr id="22" name="Text 22"/>
          <p:cNvSpPr txBox="1"/>
          <p:nvPr/>
        </p:nvSpPr>
        <p:spPr>
          <a:xfrm>
            <a:off x="87096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Merge</a:t>
            </a:r>
            <a:endParaRPr lang="en-US" sz="2400"/>
          </a:p>
        </p:txBody>
      </p:sp>
      <p:sp>
        <p:nvSpPr>
          <p:cNvPr id="23" name="Text 23"/>
          <p:cNvSpPr txBox="1"/>
          <p:nvPr/>
        </p:nvSpPr>
        <p:spPr>
          <a:xfrm>
            <a:off x="8709660" y="4023360"/>
            <a:ext cx="2336292" cy="324612"/>
          </a:xfrm>
          <a:prstGeom prst="rect">
            <a:avLst/>
          </a:prstGeom>
          <a:noFill/>
          <a:ln>
            <a:noFill/>
          </a:ln>
        </p:spPr>
        <p:txBody>
          <a:bodyPr wrap="none" lIns="0" rIns="0" tIns="0" bIns="0" anchor="ctr"/>
          <a:lstStyle/>
          <a:p>
            <a:pPr algn="l"/>
            <a:r>
              <a:rPr lang="en-US" sz="1800">
                <a:solidFill>
                  <a:srgbClr val="5F6B70"/>
                </a:solidFill>
                <a:latin typeface="Arial"/>
              </a:rPr>
              <a:t>Bring approved</a:t>
            </a:r>
            <a:endParaRPr lang="en-US" sz="1800"/>
          </a:p>
        </p:txBody>
      </p:sp>
      <p:sp>
        <p:nvSpPr>
          <p:cNvPr id="24" name="Text 24"/>
          <p:cNvSpPr txBox="1"/>
          <p:nvPr/>
        </p:nvSpPr>
        <p:spPr>
          <a:xfrm>
            <a:off x="8709660" y="4425696"/>
            <a:ext cx="2336292" cy="324612"/>
          </a:xfrm>
          <a:prstGeom prst="rect">
            <a:avLst/>
          </a:prstGeom>
          <a:noFill/>
          <a:ln>
            <a:noFill/>
          </a:ln>
        </p:spPr>
        <p:txBody>
          <a:bodyPr wrap="none" lIns="0" rIns="0" tIns="0" bIns="0" anchor="ctr"/>
          <a:lstStyle/>
          <a:p>
            <a:pPr algn="l"/>
            <a:r>
              <a:rPr lang="en-US" sz="1800">
                <a:solidFill>
                  <a:srgbClr val="5F6B70"/>
                </a:solidFill>
                <a:latin typeface="Arial"/>
              </a:rPr>
              <a:t>work into main</a:t>
            </a:r>
            <a:endParaRPr lang="en-US" sz="1800"/>
          </a:p>
        </p:txBody>
      </p:sp>
      <p:sp>
        <p:nvSpPr>
          <p:cNvPr id="25" name="Text 25"/>
          <p:cNvSpPr txBox="1"/>
          <p:nvPr/>
        </p:nvSpPr>
        <p:spPr>
          <a:xfrm>
            <a:off x="822960" y="5815584"/>
            <a:ext cx="10515600" cy="378714"/>
          </a:xfrm>
          <a:prstGeom prst="rect">
            <a:avLst/>
          </a:prstGeom>
          <a:noFill/>
          <a:ln>
            <a:noFill/>
          </a:ln>
        </p:spPr>
        <p:txBody>
          <a:bodyPr wrap="none" lIns="0" rIns="0" tIns="0" bIns="0" anchor="ctr"/>
          <a:lstStyle/>
          <a:p>
            <a:pPr algn="l"/>
            <a:r>
              <a:rPr lang="en-US" sz="2100" b="1">
                <a:solidFill>
                  <a:srgbClr val="326F60"/>
                </a:solidFill>
                <a:latin typeface="Arial"/>
              </a:rPr>
              <a:t>Small changes are easier to review, test and undo.</a:t>
            </a:r>
            <a:endParaRPr lang="en-US" sz="2100"/>
          </a:p>
        </p:txBody>
      </p:sp>
      <p:sp>
        <p:nvSpPr>
          <p:cNvPr id="26" name="Text 26"/>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62</a:t>
            </a:r>
            <a:endParaRPr lang="en-US" sz="100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Read the diff before trusting the summary</a:t>
            </a:r>
            <a:endParaRPr lang="en-US" sz="3500"/>
          </a:p>
        </p:txBody>
      </p:sp>
      <p:sp>
        <p:nvSpPr>
          <p:cNvPr id="4" name="Rule 4"/>
          <p:cNvSpPr/>
          <p:nvPr/>
        </p:nvSpPr>
        <p:spPr>
          <a:xfrm>
            <a:off x="731520" y="1700784"/>
            <a:ext cx="10698480" cy="0"/>
          </a:xfrm>
          <a:prstGeom prst="line">
            <a:avLst/>
          </a:prstGeom>
          <a:ln w="15240">
            <a:solidFill>
              <a:srgbClr val="526976"/>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414320"/>
          </a:xfrm>
          <a:prstGeom prst="rect">
            <a:avLst/>
          </a:prstGeom>
          <a:noFill/>
          <a:ln>
            <a:noFill/>
          </a:ln>
        </p:spPr>
        <p:txBody>
          <a:bodyPr wrap="none" lIns="0" rIns="0" tIns="0" bIns="0" anchor="ctr"/>
          <a:lstStyle/>
          <a:p>
            <a:pPr algn="l"/>
            <a:r>
              <a:rPr lang="en-US" sz="2297" b="1">
                <a:solidFill>
                  <a:srgbClr val="D6EC9B"/>
                </a:solidFill>
                <a:latin typeface="Arial"/>
              </a:rPr>
              <a:t>Read what actually changed</a:t>
            </a:r>
            <a:endParaRPr lang="en-US" sz="2297"/>
          </a:p>
        </p:txBody>
      </p:sp>
      <p:sp>
        <p:nvSpPr>
          <p:cNvPr id="7" name="Text 7"/>
          <p:cNvSpPr txBox="1"/>
          <p:nvPr/>
        </p:nvSpPr>
        <p:spPr>
          <a:xfrm>
            <a:off x="731520" y="2761488"/>
            <a:ext cx="4096512" cy="396748"/>
          </a:xfrm>
          <a:prstGeom prst="rect">
            <a:avLst/>
          </a:prstGeom>
          <a:noFill/>
          <a:ln>
            <a:noFill/>
          </a:ln>
        </p:spPr>
        <p:txBody>
          <a:bodyPr wrap="none" lIns="0" rIns="0" tIns="0" bIns="0" anchor="ctr"/>
          <a:lstStyle/>
          <a:p>
            <a:pPr algn="l"/>
            <a:r>
              <a:rPr lang="en-US" sz="2200">
                <a:solidFill>
                  <a:srgbClr val="FFFFFF"/>
                </a:solidFill>
                <a:latin typeface="Arial"/>
              </a:rPr>
              <a:t>Inspect the diff.</a:t>
            </a:r>
            <a:endParaRPr lang="en-US" sz="2200"/>
          </a:p>
        </p:txBody>
      </p:sp>
      <p:sp>
        <p:nvSpPr>
          <p:cNvPr id="8" name="Text 8"/>
          <p:cNvSpPr txBox="1"/>
          <p:nvPr/>
        </p:nvSpPr>
        <p:spPr>
          <a:xfrm>
            <a:off x="731520" y="3319272"/>
            <a:ext cx="4096512" cy="396748"/>
          </a:xfrm>
          <a:prstGeom prst="rect">
            <a:avLst/>
          </a:prstGeom>
          <a:noFill/>
          <a:ln>
            <a:noFill/>
          </a:ln>
        </p:spPr>
        <p:txBody>
          <a:bodyPr wrap="none" lIns="0" rIns="0" tIns="0" bIns="0" anchor="ctr"/>
          <a:lstStyle/>
          <a:p>
            <a:pPr algn="l"/>
            <a:r>
              <a:rPr lang="en-US" sz="2200">
                <a:solidFill>
                  <a:srgbClr val="FFFFFF"/>
                </a:solidFill>
                <a:latin typeface="Arial"/>
              </a:rPr>
              <a:t>Question unrelated edits.</a:t>
            </a:r>
            <a:endParaRPr lang="en-US" sz="2200"/>
          </a:p>
        </p:txBody>
      </p:sp>
      <p:sp>
        <p:nvSpPr>
          <p:cNvPr id="9" name="Text 9"/>
          <p:cNvSpPr txBox="1"/>
          <p:nvPr/>
        </p:nvSpPr>
        <p:spPr>
          <a:xfrm>
            <a:off x="731520" y="3877056"/>
            <a:ext cx="4096512" cy="384725"/>
          </a:xfrm>
          <a:prstGeom prst="rect">
            <a:avLst/>
          </a:prstGeom>
          <a:noFill/>
          <a:ln>
            <a:noFill/>
          </a:ln>
        </p:spPr>
        <p:txBody>
          <a:bodyPr wrap="none" lIns="0" rIns="0" tIns="0" bIns="0" anchor="ctr"/>
          <a:lstStyle/>
          <a:p>
            <a:pPr algn="l"/>
            <a:r>
              <a:rPr lang="en-US" sz="2133">
                <a:solidFill>
                  <a:srgbClr val="FFFFFF"/>
                </a:solidFill>
                <a:latin typeface="Arial"/>
              </a:rPr>
              <a:t>Test the behaviour yourself.</a:t>
            </a:r>
            <a:endParaRPr lang="en-US" sz="2133"/>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63</a:t>
            </a:r>
            <a:endParaRPr lang="en-US" sz="10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D6EC9B"/>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Record and share one small change</a:t>
            </a:r>
            <a:endParaRPr lang="en-US" sz="3500"/>
          </a:p>
        </p:txBody>
      </p:sp>
      <p:sp>
        <p:nvSpPr>
          <p:cNvPr id="4" name="Rule 4"/>
          <p:cNvSpPr/>
          <p:nvPr/>
        </p:nvSpPr>
        <p:spPr>
          <a:xfrm>
            <a:off x="731520" y="1700784"/>
            <a:ext cx="10698480" cy="0"/>
          </a:xfrm>
          <a:prstGeom prst="line">
            <a:avLst/>
          </a:prstGeom>
          <a:ln w="15240">
            <a:solidFill>
              <a:srgbClr val="526976"/>
            </a:solidFill>
          </a:ln>
        </p:spPr>
      </p:sp>
      <p:sp>
        <p:nvSpPr>
          <p:cNvPr id="5" name="Field 5"/>
          <p:cNvSpPr/>
          <p:nvPr/>
        </p:nvSpPr>
        <p:spPr>
          <a:xfrm>
            <a:off x="786384" y="2029968"/>
            <a:ext cx="7223760" cy="3611880"/>
          </a:xfrm>
          <a:prstGeom prst="rect">
            <a:avLst/>
          </a:prstGeom>
          <a:solidFill>
            <a:srgbClr val="22374A"/>
          </a:solidFill>
          <a:ln>
            <a:noFill/>
          </a:ln>
        </p:spPr>
      </p:sp>
      <p:sp>
        <p:nvSpPr>
          <p:cNvPr id="6" name="Text 6"/>
          <p:cNvSpPr txBox="1"/>
          <p:nvPr/>
        </p:nvSpPr>
        <p:spPr>
          <a:xfrm>
            <a:off x="1042416" y="2404872"/>
            <a:ext cx="6711696" cy="414782"/>
          </a:xfrm>
          <a:prstGeom prst="rect">
            <a:avLst/>
          </a:prstGeom>
          <a:noFill/>
          <a:ln>
            <a:noFill/>
          </a:ln>
        </p:spPr>
        <p:txBody>
          <a:bodyPr wrap="none" lIns="0" rIns="0" tIns="0" bIns="0" anchor="ctr"/>
          <a:lstStyle/>
          <a:p>
            <a:pPr algn="l"/>
            <a:r>
              <a:rPr lang="en-US" sz="2300">
                <a:solidFill>
                  <a:srgbClr val="FFFFFF"/>
                </a:solidFill>
                <a:latin typeface="Arial"/>
              </a:rPr>
              <a:t>git switch -c improve-headline</a:t>
            </a:r>
            <a:endParaRPr lang="en-US" sz="2300"/>
          </a:p>
        </p:txBody>
      </p:sp>
      <p:sp>
        <p:nvSpPr>
          <p:cNvPr id="7" name="Text 7"/>
          <p:cNvSpPr txBox="1"/>
          <p:nvPr/>
        </p:nvSpPr>
        <p:spPr>
          <a:xfrm>
            <a:off x="1042416" y="2944368"/>
            <a:ext cx="6711696" cy="414782"/>
          </a:xfrm>
          <a:prstGeom prst="rect">
            <a:avLst/>
          </a:prstGeom>
          <a:noFill/>
          <a:ln>
            <a:noFill/>
          </a:ln>
        </p:spPr>
        <p:txBody>
          <a:bodyPr wrap="none" lIns="0" rIns="0" tIns="0" bIns="0" anchor="ctr"/>
          <a:lstStyle/>
          <a:p>
            <a:pPr algn="l"/>
            <a:r>
              <a:rPr lang="en-US" sz="2300">
                <a:solidFill>
                  <a:srgbClr val="FFFFFF"/>
                </a:solidFill>
                <a:latin typeface="Arial"/>
              </a:rPr>
              <a:t>git status</a:t>
            </a:r>
            <a:endParaRPr lang="en-US" sz="2300"/>
          </a:p>
        </p:txBody>
      </p:sp>
      <p:sp>
        <p:nvSpPr>
          <p:cNvPr id="8" name="Text 8"/>
          <p:cNvSpPr txBox="1"/>
          <p:nvPr/>
        </p:nvSpPr>
        <p:spPr>
          <a:xfrm>
            <a:off x="1042416" y="3483864"/>
            <a:ext cx="6711696" cy="414782"/>
          </a:xfrm>
          <a:prstGeom prst="rect">
            <a:avLst/>
          </a:prstGeom>
          <a:noFill/>
          <a:ln>
            <a:noFill/>
          </a:ln>
        </p:spPr>
        <p:txBody>
          <a:bodyPr wrap="none" lIns="0" rIns="0" tIns="0" bIns="0" anchor="ctr"/>
          <a:lstStyle/>
          <a:p>
            <a:pPr algn="l"/>
            <a:r>
              <a:rPr lang="en-US" sz="2300">
                <a:solidFill>
                  <a:srgbClr val="FFFFFF"/>
                </a:solidFill>
                <a:latin typeface="Arial"/>
              </a:rPr>
              <a:t>git diff</a:t>
            </a:r>
            <a:endParaRPr lang="en-US" sz="2300"/>
          </a:p>
        </p:txBody>
      </p:sp>
      <p:sp>
        <p:nvSpPr>
          <p:cNvPr id="9" name="Text 9"/>
          <p:cNvSpPr txBox="1"/>
          <p:nvPr/>
        </p:nvSpPr>
        <p:spPr>
          <a:xfrm>
            <a:off x="1042416" y="4023360"/>
            <a:ext cx="6711696" cy="414782"/>
          </a:xfrm>
          <a:prstGeom prst="rect">
            <a:avLst/>
          </a:prstGeom>
          <a:noFill/>
          <a:ln>
            <a:noFill/>
          </a:ln>
        </p:spPr>
        <p:txBody>
          <a:bodyPr wrap="none" lIns="0" rIns="0" tIns="0" bIns="0" anchor="ctr"/>
          <a:lstStyle/>
          <a:p>
            <a:pPr algn="l"/>
            <a:r>
              <a:rPr lang="en-US" sz="2300">
                <a:solidFill>
                  <a:srgbClr val="FFFFFF"/>
                </a:solidFill>
                <a:latin typeface="Arial"/>
              </a:rPr>
              <a:t>git add index.html</a:t>
            </a:r>
            <a:endParaRPr lang="en-US" sz="2300"/>
          </a:p>
        </p:txBody>
      </p:sp>
      <p:sp>
        <p:nvSpPr>
          <p:cNvPr id="10" name="Text 10"/>
          <p:cNvSpPr txBox="1"/>
          <p:nvPr/>
        </p:nvSpPr>
        <p:spPr>
          <a:xfrm>
            <a:off x="1042416" y="4562856"/>
            <a:ext cx="6711696" cy="414782"/>
          </a:xfrm>
          <a:prstGeom prst="rect">
            <a:avLst/>
          </a:prstGeom>
          <a:noFill/>
          <a:ln>
            <a:noFill/>
          </a:ln>
        </p:spPr>
        <p:txBody>
          <a:bodyPr wrap="none" lIns="0" rIns="0" tIns="0" bIns="0" anchor="ctr"/>
          <a:lstStyle/>
          <a:p>
            <a:pPr algn="l"/>
            <a:r>
              <a:rPr lang="en-US" sz="2300">
                <a:solidFill>
                  <a:srgbClr val="FFFFFF"/>
                </a:solidFill>
                <a:latin typeface="Arial"/>
              </a:rPr>
              <a:t>git commit -m "Clarify the offer"</a:t>
            </a:r>
            <a:endParaRPr lang="en-US" sz="2300"/>
          </a:p>
        </p:txBody>
      </p:sp>
      <p:sp>
        <p:nvSpPr>
          <p:cNvPr id="11" name="Text 11"/>
          <p:cNvSpPr txBox="1"/>
          <p:nvPr/>
        </p:nvSpPr>
        <p:spPr>
          <a:xfrm>
            <a:off x="1042416" y="5102352"/>
            <a:ext cx="6711696" cy="414782"/>
          </a:xfrm>
          <a:prstGeom prst="rect">
            <a:avLst/>
          </a:prstGeom>
          <a:noFill/>
          <a:ln>
            <a:noFill/>
          </a:ln>
        </p:spPr>
        <p:txBody>
          <a:bodyPr wrap="none" lIns="0" rIns="0" tIns="0" bIns="0" anchor="ctr"/>
          <a:lstStyle/>
          <a:p>
            <a:pPr algn="l"/>
            <a:r>
              <a:rPr lang="en-US" sz="2300">
                <a:solidFill>
                  <a:srgbClr val="FFFFFF"/>
                </a:solidFill>
                <a:latin typeface="Arial"/>
              </a:rPr>
              <a:t>git push -u origin improve-headline</a:t>
            </a:r>
            <a:endParaRPr lang="en-US" sz="2300"/>
          </a:p>
        </p:txBody>
      </p:sp>
      <p:sp>
        <p:nvSpPr>
          <p:cNvPr id="12" name="Text 12"/>
          <p:cNvSpPr txBox="1"/>
          <p:nvPr/>
        </p:nvSpPr>
        <p:spPr>
          <a:xfrm>
            <a:off x="8321040" y="2441448"/>
            <a:ext cx="2962656" cy="342646"/>
          </a:xfrm>
          <a:prstGeom prst="rect">
            <a:avLst/>
          </a:prstGeom>
          <a:noFill/>
          <a:ln>
            <a:noFill/>
          </a:ln>
        </p:spPr>
        <p:txBody>
          <a:bodyPr wrap="none" lIns="0" rIns="0" tIns="0" bIns="0" anchor="ctr"/>
          <a:lstStyle/>
          <a:p>
            <a:pPr algn="l"/>
            <a:r>
              <a:rPr lang="en-US" sz="1900">
                <a:solidFill>
                  <a:srgbClr val="D6EC9B"/>
                </a:solidFill>
                <a:latin typeface="Arial"/>
              </a:rPr>
              <a:t>Start in your</a:t>
            </a:r>
            <a:endParaRPr lang="en-US" sz="1900"/>
          </a:p>
        </p:txBody>
      </p:sp>
      <p:sp>
        <p:nvSpPr>
          <p:cNvPr id="13" name="Text 13"/>
          <p:cNvSpPr txBox="1"/>
          <p:nvPr/>
        </p:nvSpPr>
        <p:spPr>
          <a:xfrm>
            <a:off x="8321040" y="2916936"/>
            <a:ext cx="2962656" cy="342646"/>
          </a:xfrm>
          <a:prstGeom prst="rect">
            <a:avLst/>
          </a:prstGeom>
          <a:noFill/>
          <a:ln>
            <a:noFill/>
          </a:ln>
        </p:spPr>
        <p:txBody>
          <a:bodyPr wrap="none" lIns="0" rIns="0" tIns="0" bIns="0" anchor="ctr"/>
          <a:lstStyle/>
          <a:p>
            <a:pPr algn="l"/>
            <a:r>
              <a:rPr lang="en-US" sz="1900">
                <a:solidFill>
                  <a:srgbClr val="D6EC9B"/>
                </a:solidFill>
                <a:latin typeface="Arial"/>
              </a:rPr>
              <a:t>cloned project.</a:t>
            </a:r>
            <a:endParaRPr lang="en-US" sz="1900"/>
          </a:p>
        </p:txBody>
      </p:sp>
      <p:sp>
        <p:nvSpPr>
          <p:cNvPr id="14" name="Text 14"/>
          <p:cNvSpPr txBox="1"/>
          <p:nvPr/>
        </p:nvSpPr>
        <p:spPr>
          <a:xfrm>
            <a:off x="8321040" y="3392424"/>
            <a:ext cx="2962656" cy="342646"/>
          </a:xfrm>
          <a:prstGeom prst="rect">
            <a:avLst/>
          </a:prstGeom>
          <a:noFill/>
          <a:ln>
            <a:noFill/>
          </a:ln>
        </p:spPr>
        <p:txBody>
          <a:bodyPr wrap="none" lIns="0" rIns="0" tIns="0" bIns="0" anchor="ctr"/>
          <a:lstStyle/>
          <a:p>
            <a:pPr algn="l"/>
            <a:r>
              <a:rPr lang="en-US" sz="1900">
                <a:solidFill>
                  <a:srgbClr val="D6EC9B"/>
                </a:solidFill>
                <a:latin typeface="Arial"/>
              </a:rPr>
              <a:t/>
            </a:r>
            <a:endParaRPr lang="en-US" sz="1900"/>
          </a:p>
        </p:txBody>
      </p:sp>
      <p:sp>
        <p:nvSpPr>
          <p:cNvPr id="15" name="Text 15"/>
          <p:cNvSpPr txBox="1"/>
          <p:nvPr/>
        </p:nvSpPr>
        <p:spPr>
          <a:xfrm>
            <a:off x="8321040" y="3867912"/>
            <a:ext cx="2962656" cy="342646"/>
          </a:xfrm>
          <a:prstGeom prst="rect">
            <a:avLst/>
          </a:prstGeom>
          <a:noFill/>
          <a:ln>
            <a:noFill/>
          </a:ln>
        </p:spPr>
        <p:txBody>
          <a:bodyPr wrap="none" lIns="0" rIns="0" tIns="0" bIns="0" anchor="ctr"/>
          <a:lstStyle/>
          <a:p>
            <a:pPr algn="l"/>
            <a:r>
              <a:rPr lang="en-US" sz="1900">
                <a:solidFill>
                  <a:srgbClr val="D6EC9B"/>
                </a:solidFill>
                <a:latin typeface="Arial"/>
              </a:rPr>
              <a:t>Inspect first.</a:t>
            </a:r>
            <a:endParaRPr lang="en-US" sz="1900"/>
          </a:p>
        </p:txBody>
      </p:sp>
      <p:sp>
        <p:nvSpPr>
          <p:cNvPr id="16" name="Text 16"/>
          <p:cNvSpPr txBox="1"/>
          <p:nvPr/>
        </p:nvSpPr>
        <p:spPr>
          <a:xfrm>
            <a:off x="8321040" y="4343400"/>
            <a:ext cx="2962656" cy="342646"/>
          </a:xfrm>
          <a:prstGeom prst="rect">
            <a:avLst/>
          </a:prstGeom>
          <a:noFill/>
          <a:ln>
            <a:noFill/>
          </a:ln>
        </p:spPr>
        <p:txBody>
          <a:bodyPr wrap="none" lIns="0" rIns="0" tIns="0" bIns="0" anchor="ctr"/>
          <a:lstStyle/>
          <a:p>
            <a:pPr algn="l"/>
            <a:r>
              <a:rPr lang="en-US" sz="1900">
                <a:solidFill>
                  <a:srgbClr val="D6EC9B"/>
                </a:solidFill>
                <a:latin typeface="Arial"/>
              </a:rPr>
              <a:t>Stage the file.</a:t>
            </a:r>
            <a:endParaRPr lang="en-US" sz="1900"/>
          </a:p>
        </p:txBody>
      </p:sp>
      <p:sp>
        <p:nvSpPr>
          <p:cNvPr id="17" name="Text 17"/>
          <p:cNvSpPr txBox="1"/>
          <p:nvPr/>
        </p:nvSpPr>
        <p:spPr>
          <a:xfrm>
            <a:off x="8321040" y="4818888"/>
            <a:ext cx="2962656" cy="342646"/>
          </a:xfrm>
          <a:prstGeom prst="rect">
            <a:avLst/>
          </a:prstGeom>
          <a:noFill/>
          <a:ln>
            <a:noFill/>
          </a:ln>
        </p:spPr>
        <p:txBody>
          <a:bodyPr wrap="none" lIns="0" rIns="0" tIns="0" bIns="0" anchor="ctr"/>
          <a:lstStyle/>
          <a:p>
            <a:pPr algn="l"/>
            <a:r>
              <a:rPr lang="en-US" sz="1900">
                <a:solidFill>
                  <a:srgbClr val="D6EC9B"/>
                </a:solidFill>
                <a:latin typeface="Arial"/>
              </a:rPr>
              <a:t>Share the branch.</a:t>
            </a:r>
            <a:endParaRPr lang="en-US" sz="1900"/>
          </a:p>
        </p:txBody>
      </p:sp>
      <p:pic>
        <p:nvPicPr>
          <p:cNvPr id="18" name="Image 18"/>
          <p:cNvPicPr>
            <a:picLocks noChangeAspect="1"/>
          </p:cNvPicPr>
          <p:nvPr/>
        </p:nvPicPr>
        <p:blipFill>
          <a:blip r:embed="rId2"/>
          <a:stretch>
            <a:fillRect/>
          </a:stretch>
        </p:blipFill>
        <p:spPr>
          <a:xfrm>
            <a:off x="10945368" y="365760"/>
            <a:ext cx="347472" cy="347472"/>
          </a:xfrm>
          <a:prstGeom prst="rect">
            <a:avLst/>
          </a:prstGeom>
        </p:spPr>
      </p:pic>
      <p:sp>
        <p:nvSpPr>
          <p:cNvPr id="19" name="Text 19"/>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64</a:t>
            </a:r>
            <a:endParaRPr lang="en-US" sz="100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GIVE THE AGENT A USEFUL BRIEF</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467" b="1">
                <a:solidFill>
                  <a:srgbClr val="FFFFFF"/>
                </a:solidFill>
                <a:latin typeface="Arial"/>
              </a:rPr>
              <a:t>One task. Clear constraints. A visible check.</a:t>
            </a:r>
            <a:endParaRPr lang="en-US" sz="3467"/>
          </a:p>
        </p:txBody>
      </p:sp>
      <p:sp>
        <p:nvSpPr>
          <p:cNvPr id="4" name="Rule 4"/>
          <p:cNvSpPr/>
          <p:nvPr/>
        </p:nvSpPr>
        <p:spPr>
          <a:xfrm>
            <a:off x="731520" y="1700784"/>
            <a:ext cx="10698480" cy="0"/>
          </a:xfrm>
          <a:prstGeom prst="line">
            <a:avLst/>
          </a:prstGeom>
          <a:ln w="15240">
            <a:solidFill>
              <a:srgbClr val="526976"/>
            </a:solidFill>
          </a:ln>
        </p:spPr>
      </p:sp>
      <p:sp>
        <p:nvSpPr>
          <p:cNvPr id="5" name="Text 5"/>
          <p:cNvSpPr txBox="1"/>
          <p:nvPr/>
        </p:nvSpPr>
        <p:spPr>
          <a:xfrm>
            <a:off x="868680" y="2103120"/>
            <a:ext cx="10332720" cy="432816"/>
          </a:xfrm>
          <a:prstGeom prst="rect">
            <a:avLst/>
          </a:prstGeom>
          <a:noFill/>
          <a:ln>
            <a:noFill/>
          </a:ln>
        </p:spPr>
        <p:txBody>
          <a:bodyPr wrap="none" lIns="0" rIns="0" tIns="0" bIns="0" anchor="ctr"/>
          <a:lstStyle/>
          <a:p>
            <a:pPr algn="l"/>
            <a:r>
              <a:rPr lang="en-US" sz="2400">
                <a:solidFill>
                  <a:srgbClr val="FFFFFF"/>
                </a:solidFill>
                <a:latin typeface="Arial"/>
              </a:rPr>
              <a:t>Read this project and explain how it runs.</a:t>
            </a:r>
            <a:endParaRPr lang="en-US" sz="2400"/>
          </a:p>
        </p:txBody>
      </p:sp>
      <p:sp>
        <p:nvSpPr>
          <p:cNvPr id="6" name="Text 6"/>
          <p:cNvSpPr txBox="1"/>
          <p:nvPr/>
        </p:nvSpPr>
        <p:spPr>
          <a:xfrm>
            <a:off x="868680" y="2670048"/>
            <a:ext cx="10332720" cy="432816"/>
          </a:xfrm>
          <a:prstGeom prst="rect">
            <a:avLst/>
          </a:prstGeom>
          <a:noFill/>
          <a:ln>
            <a:noFill/>
          </a:ln>
        </p:spPr>
        <p:txBody>
          <a:bodyPr wrap="none" lIns="0" rIns="0" tIns="0" bIns="0" anchor="ctr"/>
          <a:lstStyle/>
          <a:p>
            <a:pPr algn="l"/>
            <a:r>
              <a:rPr lang="en-US" sz="2400">
                <a:solidFill>
                  <a:srgbClr val="FFFFFF"/>
                </a:solidFill>
                <a:latin typeface="Arial"/>
              </a:rPr>
              <a:t>Change the headline for students preparing for a maths exam.</a:t>
            </a:r>
            <a:endParaRPr lang="en-US" sz="2400"/>
          </a:p>
        </p:txBody>
      </p:sp>
      <p:sp>
        <p:nvSpPr>
          <p:cNvPr id="7" name="Text 7"/>
          <p:cNvSpPr txBox="1"/>
          <p:nvPr/>
        </p:nvSpPr>
        <p:spPr>
          <a:xfrm>
            <a:off x="868680" y="3236976"/>
            <a:ext cx="10332720" cy="432816"/>
          </a:xfrm>
          <a:prstGeom prst="rect">
            <a:avLst/>
          </a:prstGeom>
          <a:noFill/>
          <a:ln>
            <a:noFill/>
          </a:ln>
        </p:spPr>
        <p:txBody>
          <a:bodyPr wrap="none" lIns="0" rIns="0" tIns="0" bIns="0" anchor="ctr"/>
          <a:lstStyle/>
          <a:p>
            <a:pPr algn="l"/>
            <a:r>
              <a:rPr lang="en-US" sz="2400">
                <a:solidFill>
                  <a:srgbClr val="FFFFFF"/>
                </a:solidFill>
                <a:latin typeface="Arial"/>
              </a:rPr>
              <a:t>Keep the existing style and session-plan interaction.</a:t>
            </a:r>
            <a:endParaRPr lang="en-US" sz="2400"/>
          </a:p>
        </p:txBody>
      </p:sp>
      <p:sp>
        <p:nvSpPr>
          <p:cNvPr id="8" name="Text 8"/>
          <p:cNvSpPr txBox="1"/>
          <p:nvPr/>
        </p:nvSpPr>
        <p:spPr>
          <a:xfrm>
            <a:off x="868680" y="3803904"/>
            <a:ext cx="10332720" cy="432816"/>
          </a:xfrm>
          <a:prstGeom prst="rect">
            <a:avLst/>
          </a:prstGeom>
          <a:noFill/>
          <a:ln>
            <a:noFill/>
          </a:ln>
        </p:spPr>
        <p:txBody>
          <a:bodyPr wrap="none" lIns="0" rIns="0" tIns="0" bIns="0" anchor="ctr"/>
          <a:lstStyle/>
          <a:p>
            <a:pPr algn="l"/>
            <a:r>
              <a:rPr lang="en-US" sz="2400">
                <a:solidFill>
                  <a:srgbClr val="FFFFFF"/>
                </a:solidFill>
                <a:latin typeface="Arial"/>
              </a:rPr>
              <a:t>Do not add dependencies or a backend.</a:t>
            </a:r>
            <a:endParaRPr lang="en-US" sz="2400"/>
          </a:p>
        </p:txBody>
      </p:sp>
      <p:sp>
        <p:nvSpPr>
          <p:cNvPr id="9" name="Text 9"/>
          <p:cNvSpPr txBox="1"/>
          <p:nvPr/>
        </p:nvSpPr>
        <p:spPr>
          <a:xfrm>
            <a:off x="868680" y="4370832"/>
            <a:ext cx="10332720" cy="432816"/>
          </a:xfrm>
          <a:prstGeom prst="rect">
            <a:avLst/>
          </a:prstGeom>
          <a:noFill/>
          <a:ln>
            <a:noFill/>
          </a:ln>
        </p:spPr>
        <p:txBody>
          <a:bodyPr wrap="none" lIns="0" rIns="0" tIns="0" bIns="0" anchor="ctr"/>
          <a:lstStyle/>
          <a:p>
            <a:pPr algn="l"/>
            <a:r>
              <a:rPr lang="en-US" sz="2400">
                <a:solidFill>
                  <a:srgbClr val="FFFFFF"/>
                </a:solidFill>
                <a:latin typeface="Arial"/>
              </a:rPr>
              <a:t>Show the diff. Test desktop, mobile and keyboard use.</a:t>
            </a:r>
            <a:endParaRPr lang="en-US" sz="2400"/>
          </a:p>
        </p:txBody>
      </p:sp>
      <p:sp>
        <p:nvSpPr>
          <p:cNvPr id="10" name="Text 10"/>
          <p:cNvSpPr txBox="1"/>
          <p:nvPr/>
        </p:nvSpPr>
        <p:spPr>
          <a:xfrm>
            <a:off x="868680" y="4937760"/>
            <a:ext cx="10332720" cy="432816"/>
          </a:xfrm>
          <a:prstGeom prst="rect">
            <a:avLst/>
          </a:prstGeom>
          <a:noFill/>
          <a:ln>
            <a:noFill/>
          </a:ln>
        </p:spPr>
        <p:txBody>
          <a:bodyPr wrap="none" lIns="0" rIns="0" tIns="0" bIns="0" anchor="ctr"/>
          <a:lstStyle/>
          <a:p>
            <a:pPr algn="l"/>
            <a:r>
              <a:rPr lang="en-US" sz="2400">
                <a:solidFill>
                  <a:srgbClr val="FFFFFF"/>
                </a:solidFill>
                <a:latin typeface="Arial"/>
              </a:rPr>
              <a:t>Report what you tested and what still needs review.</a:t>
            </a:r>
            <a:endParaRPr lang="en-US" sz="2400"/>
          </a:p>
        </p:txBody>
      </p:sp>
      <p:sp>
        <p:nvSpPr>
          <p:cNvPr id="11" name="Text 1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65</a:t>
            </a:r>
            <a:endParaRPr lang="en-US" sz="100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Before you run the project</a:t>
            </a:r>
            <a:endParaRPr lang="en-US" sz="3500"/>
          </a:p>
        </p:txBody>
      </p:sp>
      <p:sp>
        <p:nvSpPr>
          <p:cNvPr id="4" name="Rule 4"/>
          <p:cNvSpPr/>
          <p:nvPr/>
        </p:nvSpPr>
        <p:spPr>
          <a:xfrm>
            <a:off x="731520" y="1700784"/>
            <a:ext cx="10698480" cy="0"/>
          </a:xfrm>
          <a:prstGeom prst="line">
            <a:avLst/>
          </a:prstGeom>
          <a:ln w="15240">
            <a:solidFill>
              <a:srgbClr val="526976"/>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384725"/>
          </a:xfrm>
          <a:prstGeom prst="rect">
            <a:avLst/>
          </a:prstGeom>
          <a:noFill/>
          <a:ln>
            <a:noFill/>
          </a:ln>
        </p:spPr>
        <p:txBody>
          <a:bodyPr wrap="none" lIns="0" rIns="0" tIns="0" bIns="0" anchor="ctr"/>
          <a:lstStyle/>
          <a:p>
            <a:pPr algn="l"/>
            <a:r>
              <a:rPr lang="en-US" sz="2133" b="1">
                <a:solidFill>
                  <a:srgbClr val="D6EC9B"/>
                </a:solidFill>
                <a:latin typeface="Arial"/>
              </a:rPr>
              <a:t>Understand the project first</a:t>
            </a:r>
            <a:endParaRPr lang="en-US" sz="2133"/>
          </a:p>
        </p:txBody>
      </p:sp>
      <p:sp>
        <p:nvSpPr>
          <p:cNvPr id="7" name="Text 7"/>
          <p:cNvSpPr txBox="1"/>
          <p:nvPr/>
        </p:nvSpPr>
        <p:spPr>
          <a:xfrm>
            <a:off x="7315200" y="2761488"/>
            <a:ext cx="4096512" cy="396748"/>
          </a:xfrm>
          <a:prstGeom prst="rect">
            <a:avLst/>
          </a:prstGeom>
          <a:noFill/>
          <a:ln>
            <a:noFill/>
          </a:ln>
        </p:spPr>
        <p:txBody>
          <a:bodyPr wrap="none" lIns="0" rIns="0" tIns="0" bIns="0" anchor="ctr"/>
          <a:lstStyle/>
          <a:p>
            <a:pPr algn="l"/>
            <a:r>
              <a:rPr lang="en-US" sz="2200">
                <a:solidFill>
                  <a:srgbClr val="FFFFFF"/>
                </a:solidFill>
                <a:latin typeface="Arial"/>
              </a:rPr>
              <a:t>Read its README.</a:t>
            </a:r>
            <a:endParaRPr lang="en-US" sz="2200"/>
          </a:p>
        </p:txBody>
      </p:sp>
      <p:sp>
        <p:nvSpPr>
          <p:cNvPr id="8" name="Text 8"/>
          <p:cNvSpPr txBox="1"/>
          <p:nvPr/>
        </p:nvSpPr>
        <p:spPr>
          <a:xfrm>
            <a:off x="7315200" y="3319272"/>
            <a:ext cx="4096512" cy="347494"/>
          </a:xfrm>
          <a:prstGeom prst="rect">
            <a:avLst/>
          </a:prstGeom>
          <a:noFill/>
          <a:ln>
            <a:noFill/>
          </a:ln>
        </p:spPr>
        <p:txBody>
          <a:bodyPr wrap="none" lIns="0" rIns="0" tIns="0" bIns="0" anchor="ctr"/>
          <a:lstStyle/>
          <a:p>
            <a:pPr algn="l"/>
            <a:r>
              <a:rPr lang="en-US" sz="1927">
                <a:solidFill>
                  <a:srgbClr val="FFFFFF"/>
                </a:solidFill>
                <a:latin typeface="Arial"/>
              </a:rPr>
              <a:t>Check scripts and dependencies.</a:t>
            </a:r>
            <a:endParaRPr lang="en-US" sz="1927"/>
          </a:p>
        </p:txBody>
      </p:sp>
      <p:sp>
        <p:nvSpPr>
          <p:cNvPr id="9" name="Text 9"/>
          <p:cNvSpPr txBox="1"/>
          <p:nvPr/>
        </p:nvSpPr>
        <p:spPr>
          <a:xfrm>
            <a:off x="7315200" y="3877056"/>
            <a:ext cx="4096512" cy="359077"/>
          </a:xfrm>
          <a:prstGeom prst="rect">
            <a:avLst/>
          </a:prstGeom>
          <a:noFill/>
          <a:ln>
            <a:noFill/>
          </a:ln>
        </p:spPr>
        <p:txBody>
          <a:bodyPr wrap="none" lIns="0" rIns="0" tIns="0" bIns="0" anchor="ctr"/>
          <a:lstStyle/>
          <a:p>
            <a:pPr algn="l"/>
            <a:r>
              <a:rPr lang="en-US" sz="1991">
                <a:solidFill>
                  <a:srgbClr val="FFFFFF"/>
                </a:solidFill>
                <a:latin typeface="Arial"/>
              </a:rPr>
              <a:t>Know the command you will run.</a:t>
            </a:r>
            <a:endParaRPr lang="en-US" sz="1991"/>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66</a:t>
            </a:r>
            <a:endParaRPr lang="en-US" sz="10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First deployment: import your repository</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01</a:t>
            </a:r>
            <a:endParaRPr lang="en-US" sz="3700"/>
          </a:p>
        </p:txBody>
      </p:sp>
      <p:sp>
        <p:nvSpPr>
          <p:cNvPr id="6" name="Rule 6"/>
          <p:cNvSpPr/>
          <p:nvPr/>
        </p:nvSpPr>
        <p:spPr>
          <a:xfrm>
            <a:off x="822960" y="3054096"/>
            <a:ext cx="2281428" cy="0"/>
          </a:xfrm>
          <a:prstGeom prst="line">
            <a:avLst/>
          </a:prstGeom>
          <a:ln w="29210">
            <a:solidFill>
              <a:srgbClr val="7970AC"/>
            </a:solidFill>
          </a:ln>
        </p:spPr>
      </p:sp>
      <p:sp>
        <p:nvSpPr>
          <p:cNvPr id="7" name="Text 7"/>
          <p:cNvSpPr txBox="1"/>
          <p:nvPr/>
        </p:nvSpPr>
        <p:spPr>
          <a:xfrm>
            <a:off x="8229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GitHub</a:t>
            </a:r>
            <a:endParaRPr lang="en-US" sz="2400"/>
          </a:p>
        </p:txBody>
      </p:sp>
      <p:sp>
        <p:nvSpPr>
          <p:cNvPr id="8" name="Text 8"/>
          <p:cNvSpPr txBox="1"/>
          <p:nvPr/>
        </p:nvSpPr>
        <p:spPr>
          <a:xfrm>
            <a:off x="822960" y="4023360"/>
            <a:ext cx="2336292" cy="307179"/>
          </a:xfrm>
          <a:prstGeom prst="rect">
            <a:avLst/>
          </a:prstGeom>
          <a:noFill/>
          <a:ln>
            <a:noFill/>
          </a:ln>
        </p:spPr>
        <p:txBody>
          <a:bodyPr wrap="none" lIns="0" rIns="0" tIns="0" bIns="0" anchor="ctr"/>
          <a:lstStyle/>
          <a:p>
            <a:pPr algn="l"/>
            <a:r>
              <a:rPr lang="en-US" sz="1703">
                <a:solidFill>
                  <a:srgbClr val="5F6B70"/>
                </a:solidFill>
                <a:latin typeface="Arial"/>
              </a:rPr>
              <a:t>Create your own repo</a:t>
            </a:r>
            <a:endParaRPr lang="en-US" sz="1703"/>
          </a:p>
        </p:txBody>
      </p:sp>
      <p:sp>
        <p:nvSpPr>
          <p:cNvPr id="9" name="Text 9"/>
          <p:cNvSpPr txBox="1"/>
          <p:nvPr/>
        </p:nvSpPr>
        <p:spPr>
          <a:xfrm>
            <a:off x="822960" y="4425696"/>
            <a:ext cx="2336292" cy="324612"/>
          </a:xfrm>
          <a:prstGeom prst="rect">
            <a:avLst/>
          </a:prstGeom>
          <a:noFill/>
          <a:ln>
            <a:noFill/>
          </a:ln>
        </p:spPr>
        <p:txBody>
          <a:bodyPr wrap="none" lIns="0" rIns="0" tIns="0" bIns="0" anchor="ctr"/>
          <a:lstStyle/>
          <a:p>
            <a:pPr algn="l"/>
            <a:r>
              <a:rPr lang="en-US" sz="1800">
                <a:solidFill>
                  <a:srgbClr val="5F6B70"/>
                </a:solidFill>
                <a:latin typeface="Arial"/>
              </a:rPr>
              <a:t>Upload the starter</a:t>
            </a:r>
            <a:endParaRPr lang="en-US" sz="1800"/>
          </a:p>
        </p:txBody>
      </p:sp>
      <p:sp>
        <p:nvSpPr>
          <p:cNvPr id="10" name="Text 10"/>
          <p:cNvSpPr txBox="1"/>
          <p:nvPr/>
        </p:nvSpPr>
        <p:spPr>
          <a:xfrm>
            <a:off x="34518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02</a:t>
            </a:r>
            <a:endParaRPr lang="en-US" sz="3700"/>
          </a:p>
        </p:txBody>
      </p:sp>
      <p:sp>
        <p:nvSpPr>
          <p:cNvPr id="11" name="Rule 11"/>
          <p:cNvSpPr/>
          <p:nvPr/>
        </p:nvSpPr>
        <p:spPr>
          <a:xfrm>
            <a:off x="3451860" y="3054096"/>
            <a:ext cx="2281428" cy="0"/>
          </a:xfrm>
          <a:prstGeom prst="line">
            <a:avLst/>
          </a:prstGeom>
          <a:ln w="29210">
            <a:solidFill>
              <a:srgbClr val="7970AC"/>
            </a:solidFill>
          </a:ln>
        </p:spPr>
      </p:sp>
      <p:sp>
        <p:nvSpPr>
          <p:cNvPr id="12" name="Text 12"/>
          <p:cNvSpPr txBox="1"/>
          <p:nvPr/>
        </p:nvSpPr>
        <p:spPr>
          <a:xfrm>
            <a:off x="34518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Vercel</a:t>
            </a:r>
            <a:endParaRPr lang="en-US" sz="2400"/>
          </a:p>
        </p:txBody>
      </p:sp>
      <p:sp>
        <p:nvSpPr>
          <p:cNvPr id="13" name="Text 13"/>
          <p:cNvSpPr txBox="1"/>
          <p:nvPr/>
        </p:nvSpPr>
        <p:spPr>
          <a:xfrm>
            <a:off x="3451860" y="4023360"/>
            <a:ext cx="2336292" cy="324612"/>
          </a:xfrm>
          <a:prstGeom prst="rect">
            <a:avLst/>
          </a:prstGeom>
          <a:noFill/>
          <a:ln>
            <a:noFill/>
          </a:ln>
        </p:spPr>
        <p:txBody>
          <a:bodyPr wrap="none" lIns="0" rIns="0" tIns="0" bIns="0" anchor="ctr"/>
          <a:lstStyle/>
          <a:p>
            <a:pPr algn="l"/>
            <a:r>
              <a:rPr lang="en-US" sz="1800">
                <a:solidFill>
                  <a:srgbClr val="5F6B70"/>
                </a:solidFill>
                <a:latin typeface="Arial"/>
              </a:rPr>
              <a:t>Add a new project</a:t>
            </a:r>
            <a:endParaRPr lang="en-US" sz="1800"/>
          </a:p>
        </p:txBody>
      </p:sp>
      <p:sp>
        <p:nvSpPr>
          <p:cNvPr id="14" name="Text 14"/>
          <p:cNvSpPr txBox="1"/>
          <p:nvPr/>
        </p:nvSpPr>
        <p:spPr>
          <a:xfrm>
            <a:off x="3451860" y="4425696"/>
            <a:ext cx="2336292" cy="324612"/>
          </a:xfrm>
          <a:prstGeom prst="rect">
            <a:avLst/>
          </a:prstGeom>
          <a:noFill/>
          <a:ln>
            <a:noFill/>
          </a:ln>
        </p:spPr>
        <p:txBody>
          <a:bodyPr wrap="none" lIns="0" rIns="0" tIns="0" bIns="0" anchor="ctr"/>
          <a:lstStyle/>
          <a:p>
            <a:pPr algn="l"/>
            <a:r>
              <a:rPr lang="en-US" sz="1800">
                <a:solidFill>
                  <a:srgbClr val="5F6B70"/>
                </a:solidFill>
                <a:latin typeface="Arial"/>
              </a:rPr>
              <a:t>Import that repo</a:t>
            </a:r>
            <a:endParaRPr lang="en-US" sz="1800"/>
          </a:p>
        </p:txBody>
      </p:sp>
      <p:sp>
        <p:nvSpPr>
          <p:cNvPr id="15" name="Text 15"/>
          <p:cNvSpPr txBox="1"/>
          <p:nvPr/>
        </p:nvSpPr>
        <p:spPr>
          <a:xfrm>
            <a:off x="60807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03</a:t>
            </a:r>
            <a:endParaRPr lang="en-US" sz="3700"/>
          </a:p>
        </p:txBody>
      </p:sp>
      <p:sp>
        <p:nvSpPr>
          <p:cNvPr id="16" name="Rule 16"/>
          <p:cNvSpPr/>
          <p:nvPr/>
        </p:nvSpPr>
        <p:spPr>
          <a:xfrm>
            <a:off x="6080760" y="3054096"/>
            <a:ext cx="2281428" cy="0"/>
          </a:xfrm>
          <a:prstGeom prst="line">
            <a:avLst/>
          </a:prstGeom>
          <a:ln w="29210">
            <a:solidFill>
              <a:srgbClr val="7970AC"/>
            </a:solidFill>
          </a:ln>
        </p:spPr>
      </p:sp>
      <p:sp>
        <p:nvSpPr>
          <p:cNvPr id="17" name="Text 17"/>
          <p:cNvSpPr txBox="1"/>
          <p:nvPr/>
        </p:nvSpPr>
        <p:spPr>
          <a:xfrm>
            <a:off x="60807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Configure</a:t>
            </a:r>
            <a:endParaRPr lang="en-US" sz="2400"/>
          </a:p>
        </p:txBody>
      </p:sp>
      <p:sp>
        <p:nvSpPr>
          <p:cNvPr id="18" name="Text 18"/>
          <p:cNvSpPr txBox="1"/>
          <p:nvPr/>
        </p:nvSpPr>
        <p:spPr>
          <a:xfrm>
            <a:off x="6080760" y="4023360"/>
            <a:ext cx="2336292" cy="324612"/>
          </a:xfrm>
          <a:prstGeom prst="rect">
            <a:avLst/>
          </a:prstGeom>
          <a:noFill/>
          <a:ln>
            <a:noFill/>
          </a:ln>
        </p:spPr>
        <p:txBody>
          <a:bodyPr wrap="none" lIns="0" rIns="0" tIns="0" bIns="0" anchor="ctr"/>
          <a:lstStyle/>
          <a:p>
            <a:pPr algn="l"/>
            <a:r>
              <a:rPr lang="en-US" sz="1800">
                <a:solidFill>
                  <a:srgbClr val="5F6B70"/>
                </a:solidFill>
                <a:latin typeface="Arial"/>
              </a:rPr>
              <a:t>Check project root</a:t>
            </a:r>
            <a:endParaRPr lang="en-US" sz="1800"/>
          </a:p>
        </p:txBody>
      </p:sp>
      <p:sp>
        <p:nvSpPr>
          <p:cNvPr id="19" name="Text 19"/>
          <p:cNvSpPr txBox="1"/>
          <p:nvPr/>
        </p:nvSpPr>
        <p:spPr>
          <a:xfrm>
            <a:off x="6080760" y="4425696"/>
            <a:ext cx="2336292" cy="324612"/>
          </a:xfrm>
          <a:prstGeom prst="rect">
            <a:avLst/>
          </a:prstGeom>
          <a:noFill/>
          <a:ln>
            <a:noFill/>
          </a:ln>
        </p:spPr>
        <p:txBody>
          <a:bodyPr wrap="none" lIns="0" rIns="0" tIns="0" bIns="0" anchor="ctr"/>
          <a:lstStyle/>
          <a:p>
            <a:pPr algn="l"/>
            <a:r>
              <a:rPr lang="en-US" sz="1800">
                <a:solidFill>
                  <a:srgbClr val="5F6B70"/>
                </a:solidFill>
                <a:latin typeface="Arial"/>
              </a:rPr>
              <a:t>and build settings</a:t>
            </a:r>
            <a:endParaRPr lang="en-US" sz="1800"/>
          </a:p>
        </p:txBody>
      </p:sp>
      <p:sp>
        <p:nvSpPr>
          <p:cNvPr id="20" name="Text 20"/>
          <p:cNvSpPr txBox="1"/>
          <p:nvPr/>
        </p:nvSpPr>
        <p:spPr>
          <a:xfrm>
            <a:off x="87096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04</a:t>
            </a:r>
            <a:endParaRPr lang="en-US" sz="3700"/>
          </a:p>
        </p:txBody>
      </p:sp>
      <p:sp>
        <p:nvSpPr>
          <p:cNvPr id="21" name="Rule 21"/>
          <p:cNvSpPr/>
          <p:nvPr/>
        </p:nvSpPr>
        <p:spPr>
          <a:xfrm>
            <a:off x="8709660" y="3054096"/>
            <a:ext cx="2281428" cy="0"/>
          </a:xfrm>
          <a:prstGeom prst="line">
            <a:avLst/>
          </a:prstGeom>
          <a:ln w="29210">
            <a:solidFill>
              <a:srgbClr val="7970AC"/>
            </a:solidFill>
          </a:ln>
        </p:spPr>
      </p:sp>
      <p:sp>
        <p:nvSpPr>
          <p:cNvPr id="22" name="Text 22"/>
          <p:cNvSpPr txBox="1"/>
          <p:nvPr/>
        </p:nvSpPr>
        <p:spPr>
          <a:xfrm>
            <a:off x="87096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Deploy</a:t>
            </a:r>
            <a:endParaRPr lang="en-US" sz="2400"/>
          </a:p>
        </p:txBody>
      </p:sp>
      <p:sp>
        <p:nvSpPr>
          <p:cNvPr id="23" name="Text 23"/>
          <p:cNvSpPr txBox="1"/>
          <p:nvPr/>
        </p:nvSpPr>
        <p:spPr>
          <a:xfrm>
            <a:off x="8709660" y="4023360"/>
            <a:ext cx="2336292" cy="324612"/>
          </a:xfrm>
          <a:prstGeom prst="rect">
            <a:avLst/>
          </a:prstGeom>
          <a:noFill/>
          <a:ln>
            <a:noFill/>
          </a:ln>
        </p:spPr>
        <p:txBody>
          <a:bodyPr wrap="none" lIns="0" rIns="0" tIns="0" bIns="0" anchor="ctr"/>
          <a:lstStyle/>
          <a:p>
            <a:pPr algn="l"/>
            <a:r>
              <a:rPr lang="en-US" sz="1800">
                <a:solidFill>
                  <a:srgbClr val="5F6B70"/>
                </a:solidFill>
                <a:latin typeface="Arial"/>
              </a:rPr>
              <a:t>Open the URL</a:t>
            </a:r>
            <a:endParaRPr lang="en-US" sz="1800"/>
          </a:p>
        </p:txBody>
      </p:sp>
      <p:sp>
        <p:nvSpPr>
          <p:cNvPr id="24" name="Text 24"/>
          <p:cNvSpPr txBox="1"/>
          <p:nvPr/>
        </p:nvSpPr>
        <p:spPr>
          <a:xfrm>
            <a:off x="8709660" y="4425696"/>
            <a:ext cx="2336292" cy="324612"/>
          </a:xfrm>
          <a:prstGeom prst="rect">
            <a:avLst/>
          </a:prstGeom>
          <a:noFill/>
          <a:ln>
            <a:noFill/>
          </a:ln>
        </p:spPr>
        <p:txBody>
          <a:bodyPr wrap="none" lIns="0" rIns="0" tIns="0" bIns="0" anchor="ctr"/>
          <a:lstStyle/>
          <a:p>
            <a:pPr algn="l"/>
            <a:r>
              <a:rPr lang="en-US" sz="1800">
                <a:solidFill>
                  <a:srgbClr val="5F6B70"/>
                </a:solidFill>
                <a:latin typeface="Arial"/>
              </a:rPr>
              <a:t>Test the page</a:t>
            </a:r>
            <a:endParaRPr lang="en-US" sz="1800"/>
          </a:p>
        </p:txBody>
      </p:sp>
      <p:sp>
        <p:nvSpPr>
          <p:cNvPr id="25" name="Text 25"/>
          <p:cNvSpPr txBox="1"/>
          <p:nvPr/>
        </p:nvSpPr>
        <p:spPr>
          <a:xfrm>
            <a:off x="822960" y="5815584"/>
            <a:ext cx="10515600" cy="378714"/>
          </a:xfrm>
          <a:prstGeom prst="rect">
            <a:avLst/>
          </a:prstGeom>
          <a:noFill/>
          <a:ln>
            <a:noFill/>
          </a:ln>
        </p:spPr>
        <p:txBody>
          <a:bodyPr wrap="none" lIns="0" rIns="0" tIns="0" bIns="0" anchor="ctr"/>
          <a:lstStyle/>
          <a:p>
            <a:pPr algn="l"/>
            <a:r>
              <a:rPr lang="en-US" sz="2100" b="1">
                <a:solidFill>
                  <a:srgbClr val="326F60"/>
                </a:solidFill>
                <a:latin typeface="Arial"/>
              </a:rPr>
              <a:t>Use the project created for this class.</a:t>
            </a:r>
            <a:endParaRPr lang="en-US" sz="2100"/>
          </a:p>
        </p:txBody>
      </p:sp>
      <p:pic>
        <p:nvPicPr>
          <p:cNvPr id="26" name="Image 26"/>
          <p:cNvPicPr>
            <a:picLocks noChangeAspect="1"/>
          </p:cNvPicPr>
          <p:nvPr/>
        </p:nvPicPr>
        <p:blipFill>
          <a:blip r:embed="rId2"/>
          <a:stretch>
            <a:fillRect/>
          </a:stretch>
        </p:blipFill>
        <p:spPr>
          <a:xfrm>
            <a:off x="10506456" y="365760"/>
            <a:ext cx="347472" cy="347472"/>
          </a:xfrm>
          <a:prstGeom prst="rect">
            <a:avLst/>
          </a:prstGeom>
        </p:spPr>
      </p:pic>
      <p:pic>
        <p:nvPicPr>
          <p:cNvPr id="27" name="Image 27"/>
          <p:cNvPicPr>
            <a:picLocks noChangeAspect="1"/>
          </p:cNvPicPr>
          <p:nvPr/>
        </p:nvPicPr>
        <p:blipFill>
          <a:blip r:embed="rId3"/>
          <a:stretch>
            <a:fillRect/>
          </a:stretch>
        </p:blipFill>
        <p:spPr>
          <a:xfrm>
            <a:off x="10945368" y="365760"/>
            <a:ext cx="347472" cy="347472"/>
          </a:xfrm>
          <a:prstGeom prst="rect">
            <a:avLst/>
          </a:prstGeom>
        </p:spPr>
      </p:pic>
      <p:sp>
        <p:nvSpPr>
          <p:cNvPr id="28" name="Text 2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67</a:t>
            </a:r>
            <a:endParaRPr lang="en-US" sz="100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Four settings to recognise</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Framework preset</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How the platform understands the app.</a:t>
            </a:r>
            <a:endParaRPr lang="en-US" sz="2100"/>
          </a:p>
        </p:txBody>
      </p:sp>
      <p:sp>
        <p:nvSpPr>
          <p:cNvPr id="7" name="Rule 7"/>
          <p:cNvSpPr/>
          <p:nvPr/>
        </p:nvSpPr>
        <p:spPr>
          <a:xfrm>
            <a:off x="804672" y="2798064"/>
            <a:ext cx="10579608" cy="0"/>
          </a:xfrm>
          <a:prstGeom prst="line">
            <a:avLst/>
          </a:prstGeom>
          <a:ln w="12700">
            <a:solidFill>
              <a:srgbClr val="BFC8C4"/>
            </a:solidFill>
          </a:ln>
        </p:spPr>
      </p:sp>
      <p:sp>
        <p:nvSpPr>
          <p:cNvPr id="8" name="Text 8"/>
          <p:cNvSpPr txBox="1"/>
          <p:nvPr/>
        </p:nvSpPr>
        <p:spPr>
          <a:xfrm>
            <a:off x="804672" y="2980944"/>
            <a:ext cx="3063240" cy="432816"/>
          </a:xfrm>
          <a:prstGeom prst="rect">
            <a:avLst/>
          </a:prstGeom>
          <a:noFill/>
          <a:ln>
            <a:noFill/>
          </a:ln>
        </p:spPr>
        <p:txBody>
          <a:bodyPr wrap="none" lIns="0" rIns="0" tIns="0" bIns="0" anchor="ctr"/>
          <a:lstStyle/>
          <a:p>
            <a:pPr algn="l"/>
            <a:r>
              <a:rPr lang="en-US" sz="2400" b="1">
                <a:solidFill>
                  <a:srgbClr val="326F60"/>
                </a:solidFill>
                <a:latin typeface="Arial"/>
              </a:rPr>
              <a:t>Root directory</a:t>
            </a:r>
            <a:endParaRPr lang="en-US" sz="2400"/>
          </a:p>
        </p:txBody>
      </p:sp>
      <p:sp>
        <p:nvSpPr>
          <p:cNvPr id="9" name="Text 9"/>
          <p:cNvSpPr txBox="1"/>
          <p:nvPr/>
        </p:nvSpPr>
        <p:spPr>
          <a:xfrm>
            <a:off x="4041648" y="3012948"/>
            <a:ext cx="7242048" cy="378714"/>
          </a:xfrm>
          <a:prstGeom prst="rect">
            <a:avLst/>
          </a:prstGeom>
          <a:noFill/>
          <a:ln>
            <a:noFill/>
          </a:ln>
        </p:spPr>
        <p:txBody>
          <a:bodyPr wrap="none" lIns="0" rIns="0" tIns="0" bIns="0" anchor="ctr"/>
          <a:lstStyle/>
          <a:p>
            <a:pPr algn="l"/>
            <a:r>
              <a:rPr lang="en-US" sz="2100">
                <a:solidFill>
                  <a:srgbClr val="17232C"/>
                </a:solidFill>
                <a:latin typeface="Arial"/>
              </a:rPr>
              <a:t>The folder containing this project.</a:t>
            </a:r>
            <a:endParaRPr lang="en-US" sz="2100"/>
          </a:p>
        </p:txBody>
      </p:sp>
      <p:sp>
        <p:nvSpPr>
          <p:cNvPr id="10" name="Rule 10"/>
          <p:cNvSpPr/>
          <p:nvPr/>
        </p:nvSpPr>
        <p:spPr>
          <a:xfrm>
            <a:off x="804672" y="3749040"/>
            <a:ext cx="10579608" cy="0"/>
          </a:xfrm>
          <a:prstGeom prst="line">
            <a:avLst/>
          </a:prstGeom>
          <a:ln w="12700">
            <a:solidFill>
              <a:srgbClr val="BFC8C4"/>
            </a:solidFill>
          </a:ln>
        </p:spPr>
      </p:sp>
      <p:sp>
        <p:nvSpPr>
          <p:cNvPr id="11" name="Text 11"/>
          <p:cNvSpPr txBox="1"/>
          <p:nvPr/>
        </p:nvSpPr>
        <p:spPr>
          <a:xfrm>
            <a:off x="804672" y="3931920"/>
            <a:ext cx="3063240" cy="432816"/>
          </a:xfrm>
          <a:prstGeom prst="rect">
            <a:avLst/>
          </a:prstGeom>
          <a:noFill/>
          <a:ln>
            <a:noFill/>
          </a:ln>
        </p:spPr>
        <p:txBody>
          <a:bodyPr wrap="none" lIns="0" rIns="0" tIns="0" bIns="0" anchor="ctr"/>
          <a:lstStyle/>
          <a:p>
            <a:pPr algn="l"/>
            <a:r>
              <a:rPr lang="en-US" sz="2400" b="1">
                <a:solidFill>
                  <a:srgbClr val="326F60"/>
                </a:solidFill>
                <a:latin typeface="Arial"/>
              </a:rPr>
              <a:t>Build command</a:t>
            </a:r>
            <a:endParaRPr lang="en-US" sz="2400"/>
          </a:p>
        </p:txBody>
      </p:sp>
      <p:sp>
        <p:nvSpPr>
          <p:cNvPr id="12" name="Text 12"/>
          <p:cNvSpPr txBox="1"/>
          <p:nvPr/>
        </p:nvSpPr>
        <p:spPr>
          <a:xfrm>
            <a:off x="4041648" y="3963924"/>
            <a:ext cx="7242048" cy="378714"/>
          </a:xfrm>
          <a:prstGeom prst="rect">
            <a:avLst/>
          </a:prstGeom>
          <a:noFill/>
          <a:ln>
            <a:noFill/>
          </a:ln>
        </p:spPr>
        <p:txBody>
          <a:bodyPr wrap="none" lIns="0" rIns="0" tIns="0" bIns="0" anchor="ctr"/>
          <a:lstStyle/>
          <a:p>
            <a:pPr algn="l"/>
            <a:r>
              <a:rPr lang="en-US" sz="2100">
                <a:solidFill>
                  <a:srgbClr val="17232C"/>
                </a:solidFill>
                <a:latin typeface="Arial"/>
              </a:rPr>
              <a:t>The command that prepares deployable output.</a:t>
            </a:r>
            <a:endParaRPr lang="en-US" sz="2100"/>
          </a:p>
        </p:txBody>
      </p:sp>
      <p:sp>
        <p:nvSpPr>
          <p:cNvPr id="13" name="Rule 13"/>
          <p:cNvSpPr/>
          <p:nvPr/>
        </p:nvSpPr>
        <p:spPr>
          <a:xfrm>
            <a:off x="804672" y="4700016"/>
            <a:ext cx="10579608" cy="0"/>
          </a:xfrm>
          <a:prstGeom prst="line">
            <a:avLst/>
          </a:prstGeom>
          <a:ln w="12700">
            <a:solidFill>
              <a:srgbClr val="BFC8C4"/>
            </a:solidFill>
          </a:ln>
        </p:spPr>
      </p:sp>
      <p:sp>
        <p:nvSpPr>
          <p:cNvPr id="14" name="Text 14"/>
          <p:cNvSpPr txBox="1"/>
          <p:nvPr/>
        </p:nvSpPr>
        <p:spPr>
          <a:xfrm>
            <a:off x="804672" y="4882896"/>
            <a:ext cx="3063240" cy="432816"/>
          </a:xfrm>
          <a:prstGeom prst="rect">
            <a:avLst/>
          </a:prstGeom>
          <a:noFill/>
          <a:ln>
            <a:noFill/>
          </a:ln>
        </p:spPr>
        <p:txBody>
          <a:bodyPr wrap="none" lIns="0" rIns="0" tIns="0" bIns="0" anchor="ctr"/>
          <a:lstStyle/>
          <a:p>
            <a:pPr algn="l"/>
            <a:r>
              <a:rPr lang="en-US" sz="2400" b="1">
                <a:solidFill>
                  <a:srgbClr val="326F60"/>
                </a:solidFill>
                <a:latin typeface="Arial"/>
              </a:rPr>
              <a:t>Output directory</a:t>
            </a:r>
            <a:endParaRPr lang="en-US" sz="2400"/>
          </a:p>
        </p:txBody>
      </p:sp>
      <p:sp>
        <p:nvSpPr>
          <p:cNvPr id="15" name="Text 15"/>
          <p:cNvSpPr txBox="1"/>
          <p:nvPr/>
        </p:nvSpPr>
        <p:spPr>
          <a:xfrm>
            <a:off x="4041648" y="4914900"/>
            <a:ext cx="7242048" cy="378714"/>
          </a:xfrm>
          <a:prstGeom prst="rect">
            <a:avLst/>
          </a:prstGeom>
          <a:noFill/>
          <a:ln>
            <a:noFill/>
          </a:ln>
        </p:spPr>
        <p:txBody>
          <a:bodyPr wrap="none" lIns="0" rIns="0" tIns="0" bIns="0" anchor="ctr"/>
          <a:lstStyle/>
          <a:p>
            <a:pPr algn="l"/>
            <a:r>
              <a:rPr lang="en-US" sz="2100">
                <a:solidFill>
                  <a:srgbClr val="17232C"/>
                </a:solidFill>
                <a:latin typeface="Arial"/>
              </a:rPr>
              <a:t>The folder served after the build.</a:t>
            </a:r>
            <a:endParaRPr lang="en-US" sz="2100"/>
          </a:p>
        </p:txBody>
      </p:sp>
      <p:sp>
        <p:nvSpPr>
          <p:cNvPr id="16" name="Rule 16"/>
          <p:cNvSpPr/>
          <p:nvPr/>
        </p:nvSpPr>
        <p:spPr>
          <a:xfrm>
            <a:off x="804672" y="5650992"/>
            <a:ext cx="10579608" cy="0"/>
          </a:xfrm>
          <a:prstGeom prst="line">
            <a:avLst/>
          </a:prstGeom>
          <a:ln w="12700">
            <a:solidFill>
              <a:srgbClr val="BFC8C4"/>
            </a:solidFill>
          </a:ln>
        </p:spPr>
      </p:sp>
      <p:sp>
        <p:nvSpPr>
          <p:cNvPr id="17" name="Text 17"/>
          <p:cNvSpPr txBox="1"/>
          <p:nvPr/>
        </p:nvSpPr>
        <p:spPr>
          <a:xfrm>
            <a:off x="804672" y="6016752"/>
            <a:ext cx="10515600" cy="324612"/>
          </a:xfrm>
          <a:prstGeom prst="rect">
            <a:avLst/>
          </a:prstGeom>
          <a:noFill/>
          <a:ln>
            <a:noFill/>
          </a:ln>
        </p:spPr>
        <p:txBody>
          <a:bodyPr wrap="none" lIns="0" rIns="0" tIns="0" bIns="0" anchor="ctr"/>
          <a:lstStyle/>
          <a:p>
            <a:pPr algn="l"/>
            <a:r>
              <a:rPr lang="en-US" sz="1800" b="1">
                <a:solidFill>
                  <a:srgbClr val="326F60"/>
                </a:solidFill>
                <a:latin typeface="Arial"/>
              </a:rPr>
              <a:t>Wrong folder + correct code can still produce a broken deployment.</a:t>
            </a:r>
            <a:endParaRPr lang="en-US" sz="1800"/>
          </a:p>
        </p:txBody>
      </p:sp>
      <p:sp>
        <p:nvSpPr>
          <p:cNvPr id="18" name="Text 1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68</a:t>
            </a:r>
            <a:endParaRPr lang="en-US" sz="100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Our starter needs no build command</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Files</a:t>
            </a:r>
            <a:endParaRPr lang="en-US" sz="2400"/>
          </a:p>
        </p:txBody>
      </p:sp>
      <p:sp>
        <p:nvSpPr>
          <p:cNvPr id="6" name="Text 6"/>
          <p:cNvSpPr txBox="1"/>
          <p:nvPr/>
        </p:nvSpPr>
        <p:spPr>
          <a:xfrm>
            <a:off x="4041648" y="2061972"/>
            <a:ext cx="7242048" cy="373410"/>
          </a:xfrm>
          <a:prstGeom prst="rect">
            <a:avLst/>
          </a:prstGeom>
          <a:noFill/>
          <a:ln>
            <a:noFill/>
          </a:ln>
        </p:spPr>
        <p:txBody>
          <a:bodyPr wrap="none" lIns="0" rIns="0" tIns="0" bIns="0" anchor="ctr"/>
          <a:lstStyle/>
          <a:p>
            <a:pPr algn="l"/>
            <a:r>
              <a:rPr lang="en-US" sz="2071">
                <a:solidFill>
                  <a:srgbClr val="17232C"/>
                </a:solidFill>
                <a:latin typeface="Arial"/>
              </a:rPr>
              <a:t>index.html, styles.css and app.js at the repo root.</a:t>
            </a:r>
            <a:endParaRPr lang="en-US" sz="2071"/>
          </a:p>
        </p:txBody>
      </p:sp>
      <p:sp>
        <p:nvSpPr>
          <p:cNvPr id="7" name="Rule 7"/>
          <p:cNvSpPr/>
          <p:nvPr/>
        </p:nvSpPr>
        <p:spPr>
          <a:xfrm>
            <a:off x="804672" y="2798064"/>
            <a:ext cx="10579608" cy="0"/>
          </a:xfrm>
          <a:prstGeom prst="line">
            <a:avLst/>
          </a:prstGeom>
          <a:ln w="12700">
            <a:solidFill>
              <a:srgbClr val="BFC8C4"/>
            </a:solidFill>
          </a:ln>
        </p:spPr>
      </p:sp>
      <p:sp>
        <p:nvSpPr>
          <p:cNvPr id="8" name="Text 8"/>
          <p:cNvSpPr txBox="1"/>
          <p:nvPr/>
        </p:nvSpPr>
        <p:spPr>
          <a:xfrm>
            <a:off x="804672" y="2980944"/>
            <a:ext cx="3063240" cy="432816"/>
          </a:xfrm>
          <a:prstGeom prst="rect">
            <a:avLst/>
          </a:prstGeom>
          <a:noFill/>
          <a:ln>
            <a:noFill/>
          </a:ln>
        </p:spPr>
        <p:txBody>
          <a:bodyPr wrap="none" lIns="0" rIns="0" tIns="0" bIns="0" anchor="ctr"/>
          <a:lstStyle/>
          <a:p>
            <a:pPr algn="l"/>
            <a:r>
              <a:rPr lang="en-US" sz="2400" b="1">
                <a:solidFill>
                  <a:srgbClr val="326F60"/>
                </a:solidFill>
                <a:latin typeface="Arial"/>
              </a:rPr>
              <a:t>Framework</a:t>
            </a:r>
            <a:endParaRPr lang="en-US" sz="2400"/>
          </a:p>
        </p:txBody>
      </p:sp>
      <p:sp>
        <p:nvSpPr>
          <p:cNvPr id="9" name="Text 9"/>
          <p:cNvSpPr txBox="1"/>
          <p:nvPr/>
        </p:nvSpPr>
        <p:spPr>
          <a:xfrm>
            <a:off x="4041648" y="3012948"/>
            <a:ext cx="7242048" cy="378714"/>
          </a:xfrm>
          <a:prstGeom prst="rect">
            <a:avLst/>
          </a:prstGeom>
          <a:noFill/>
          <a:ln>
            <a:noFill/>
          </a:ln>
        </p:spPr>
        <p:txBody>
          <a:bodyPr wrap="none" lIns="0" rIns="0" tIns="0" bIns="0" anchor="ctr"/>
          <a:lstStyle/>
          <a:p>
            <a:pPr algn="l"/>
            <a:r>
              <a:rPr lang="en-US" sz="2100">
                <a:solidFill>
                  <a:srgbClr val="17232C"/>
                </a:solidFill>
                <a:latin typeface="Arial"/>
              </a:rPr>
              <a:t>Choose Other for this plain static site.</a:t>
            </a:r>
            <a:endParaRPr lang="en-US" sz="2100"/>
          </a:p>
        </p:txBody>
      </p:sp>
      <p:sp>
        <p:nvSpPr>
          <p:cNvPr id="10" name="Rule 10"/>
          <p:cNvSpPr/>
          <p:nvPr/>
        </p:nvSpPr>
        <p:spPr>
          <a:xfrm>
            <a:off x="804672" y="3749040"/>
            <a:ext cx="10579608" cy="0"/>
          </a:xfrm>
          <a:prstGeom prst="line">
            <a:avLst/>
          </a:prstGeom>
          <a:ln w="12700">
            <a:solidFill>
              <a:srgbClr val="BFC8C4"/>
            </a:solidFill>
          </a:ln>
        </p:spPr>
      </p:sp>
      <p:sp>
        <p:nvSpPr>
          <p:cNvPr id="11" name="Text 11"/>
          <p:cNvSpPr txBox="1"/>
          <p:nvPr/>
        </p:nvSpPr>
        <p:spPr>
          <a:xfrm>
            <a:off x="804672" y="3931920"/>
            <a:ext cx="3063240" cy="432816"/>
          </a:xfrm>
          <a:prstGeom prst="rect">
            <a:avLst/>
          </a:prstGeom>
          <a:noFill/>
          <a:ln>
            <a:noFill/>
          </a:ln>
        </p:spPr>
        <p:txBody>
          <a:bodyPr wrap="none" lIns="0" rIns="0" tIns="0" bIns="0" anchor="ctr"/>
          <a:lstStyle/>
          <a:p>
            <a:pPr algn="l"/>
            <a:r>
              <a:rPr lang="en-US" sz="2400" b="1">
                <a:solidFill>
                  <a:srgbClr val="326F60"/>
                </a:solidFill>
                <a:latin typeface="Arial"/>
              </a:rPr>
              <a:t>Build</a:t>
            </a:r>
            <a:endParaRPr lang="en-US" sz="2400"/>
          </a:p>
        </p:txBody>
      </p:sp>
      <p:sp>
        <p:nvSpPr>
          <p:cNvPr id="12" name="Text 12"/>
          <p:cNvSpPr txBox="1"/>
          <p:nvPr/>
        </p:nvSpPr>
        <p:spPr>
          <a:xfrm>
            <a:off x="4041648" y="3963924"/>
            <a:ext cx="7242048" cy="378714"/>
          </a:xfrm>
          <a:prstGeom prst="rect">
            <a:avLst/>
          </a:prstGeom>
          <a:noFill/>
          <a:ln>
            <a:noFill/>
          </a:ln>
        </p:spPr>
        <p:txBody>
          <a:bodyPr wrap="none" lIns="0" rIns="0" tIns="0" bIns="0" anchor="ctr"/>
          <a:lstStyle/>
          <a:p>
            <a:pPr algn="l"/>
            <a:r>
              <a:rPr lang="en-US" sz="2100">
                <a:solidFill>
                  <a:srgbClr val="17232C"/>
                </a:solidFill>
                <a:latin typeface="Arial"/>
              </a:rPr>
              <a:t>Leave the build command empty.</a:t>
            </a:r>
            <a:endParaRPr lang="en-US" sz="2100"/>
          </a:p>
        </p:txBody>
      </p:sp>
      <p:sp>
        <p:nvSpPr>
          <p:cNvPr id="13" name="Rule 13"/>
          <p:cNvSpPr/>
          <p:nvPr/>
        </p:nvSpPr>
        <p:spPr>
          <a:xfrm>
            <a:off x="804672" y="4700016"/>
            <a:ext cx="10579608" cy="0"/>
          </a:xfrm>
          <a:prstGeom prst="line">
            <a:avLst/>
          </a:prstGeom>
          <a:ln w="12700">
            <a:solidFill>
              <a:srgbClr val="BFC8C4"/>
            </a:solidFill>
          </a:ln>
        </p:spPr>
      </p:sp>
      <p:sp>
        <p:nvSpPr>
          <p:cNvPr id="14" name="Text 14"/>
          <p:cNvSpPr txBox="1"/>
          <p:nvPr/>
        </p:nvSpPr>
        <p:spPr>
          <a:xfrm>
            <a:off x="804672" y="4882896"/>
            <a:ext cx="3063240" cy="432816"/>
          </a:xfrm>
          <a:prstGeom prst="rect">
            <a:avLst/>
          </a:prstGeom>
          <a:noFill/>
          <a:ln>
            <a:noFill/>
          </a:ln>
        </p:spPr>
        <p:txBody>
          <a:bodyPr wrap="none" lIns="0" rIns="0" tIns="0" bIns="0" anchor="ctr"/>
          <a:lstStyle/>
          <a:p>
            <a:pPr algn="l"/>
            <a:r>
              <a:rPr lang="en-US" sz="2400" b="1">
                <a:solidFill>
                  <a:srgbClr val="326F60"/>
                </a:solidFill>
                <a:latin typeface="Arial"/>
              </a:rPr>
              <a:t>Output</a:t>
            </a:r>
            <a:endParaRPr lang="en-US" sz="2400"/>
          </a:p>
        </p:txBody>
      </p:sp>
      <p:sp>
        <p:nvSpPr>
          <p:cNvPr id="15" name="Text 15"/>
          <p:cNvSpPr txBox="1"/>
          <p:nvPr/>
        </p:nvSpPr>
        <p:spPr>
          <a:xfrm>
            <a:off x="4041648" y="4914900"/>
            <a:ext cx="7242048" cy="366229"/>
          </a:xfrm>
          <a:prstGeom prst="rect">
            <a:avLst/>
          </a:prstGeom>
          <a:noFill/>
          <a:ln>
            <a:noFill/>
          </a:ln>
        </p:spPr>
        <p:txBody>
          <a:bodyPr wrap="none" lIns="0" rIns="0" tIns="0" bIns="0" anchor="ctr"/>
          <a:lstStyle/>
          <a:p>
            <a:pPr algn="l"/>
            <a:r>
              <a:rPr lang="en-US" sz="2031">
                <a:solidFill>
                  <a:srgbClr val="17232C"/>
                </a:solidFill>
                <a:latin typeface="Arial"/>
              </a:rPr>
              <a:t>Serve the project root; do not invent a dist folder.</a:t>
            </a:r>
            <a:endParaRPr lang="en-US" sz="2031"/>
          </a:p>
        </p:txBody>
      </p:sp>
      <p:sp>
        <p:nvSpPr>
          <p:cNvPr id="16" name="Rule 16"/>
          <p:cNvSpPr/>
          <p:nvPr/>
        </p:nvSpPr>
        <p:spPr>
          <a:xfrm>
            <a:off x="804672" y="5650992"/>
            <a:ext cx="10579608" cy="0"/>
          </a:xfrm>
          <a:prstGeom prst="line">
            <a:avLst/>
          </a:prstGeom>
          <a:ln w="12700">
            <a:solidFill>
              <a:srgbClr val="BFC8C4"/>
            </a:solidFill>
          </a:ln>
        </p:spPr>
      </p:sp>
      <p:sp>
        <p:nvSpPr>
          <p:cNvPr id="17" name="Text 17"/>
          <p:cNvSpPr txBox="1"/>
          <p:nvPr/>
        </p:nvSpPr>
        <p:spPr>
          <a:xfrm>
            <a:off x="804672" y="6016752"/>
            <a:ext cx="10515600" cy="324612"/>
          </a:xfrm>
          <a:prstGeom prst="rect">
            <a:avLst/>
          </a:prstGeom>
          <a:noFill/>
          <a:ln>
            <a:noFill/>
          </a:ln>
        </p:spPr>
        <p:txBody>
          <a:bodyPr wrap="none" lIns="0" rIns="0" tIns="0" bIns="0" anchor="ctr"/>
          <a:lstStyle/>
          <a:p>
            <a:pPr algn="l"/>
            <a:r>
              <a:rPr lang="en-US" sz="1800" b="1">
                <a:solidFill>
                  <a:srgbClr val="326F60"/>
                </a:solidFill>
                <a:latin typeface="Arial"/>
              </a:rPr>
              <a:t>No database, API key or paid AI call is required by the starter.</a:t>
            </a:r>
            <a:endParaRPr lang="en-US" sz="1800"/>
          </a:p>
        </p:txBody>
      </p:sp>
      <p:sp>
        <p:nvSpPr>
          <p:cNvPr id="18" name="Text 1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69</a:t>
            </a:r>
            <a:endParaRPr lang="en-US" sz="10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D6EC9B"/>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Next deployment: preview a branch</a:t>
            </a:r>
            <a:endParaRPr lang="en-US" sz="3500"/>
          </a:p>
        </p:txBody>
      </p:sp>
      <p:sp>
        <p:nvSpPr>
          <p:cNvPr id="4" name="Rule 4"/>
          <p:cNvSpPr/>
          <p:nvPr/>
        </p:nvSpPr>
        <p:spPr>
          <a:xfrm>
            <a:off x="731520" y="1700784"/>
            <a:ext cx="10698480" cy="0"/>
          </a:xfrm>
          <a:prstGeom prst="line">
            <a:avLst/>
          </a:prstGeom>
          <a:ln w="15240">
            <a:solidFill>
              <a:srgbClr val="526976"/>
            </a:solidFill>
          </a:ln>
        </p:spPr>
      </p:sp>
      <p:sp>
        <p:nvSpPr>
          <p:cNvPr id="5" name="Text 5"/>
          <p:cNvSpPr txBox="1"/>
          <p:nvPr/>
        </p:nvSpPr>
        <p:spPr>
          <a:xfrm>
            <a:off x="8229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01</a:t>
            </a:r>
            <a:endParaRPr lang="en-US" sz="3700"/>
          </a:p>
        </p:txBody>
      </p:sp>
      <p:sp>
        <p:nvSpPr>
          <p:cNvPr id="6" name="Rule 6"/>
          <p:cNvSpPr/>
          <p:nvPr/>
        </p:nvSpPr>
        <p:spPr>
          <a:xfrm>
            <a:off x="822960" y="3054096"/>
            <a:ext cx="2281428" cy="0"/>
          </a:xfrm>
          <a:prstGeom prst="line">
            <a:avLst/>
          </a:prstGeom>
          <a:ln w="29210">
            <a:solidFill>
              <a:srgbClr val="7970AC"/>
            </a:solidFill>
          </a:ln>
        </p:spPr>
      </p:sp>
      <p:sp>
        <p:nvSpPr>
          <p:cNvPr id="7" name="Text 7"/>
          <p:cNvSpPr txBox="1"/>
          <p:nvPr/>
        </p:nvSpPr>
        <p:spPr>
          <a:xfrm>
            <a:off x="8229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Edit</a:t>
            </a:r>
            <a:endParaRPr lang="en-US" sz="2400"/>
          </a:p>
        </p:txBody>
      </p:sp>
      <p:sp>
        <p:nvSpPr>
          <p:cNvPr id="8" name="Text 8"/>
          <p:cNvSpPr txBox="1"/>
          <p:nvPr/>
        </p:nvSpPr>
        <p:spPr>
          <a:xfrm>
            <a:off x="822960" y="4023360"/>
            <a:ext cx="2336292" cy="324612"/>
          </a:xfrm>
          <a:prstGeom prst="rect">
            <a:avLst/>
          </a:prstGeom>
          <a:noFill/>
          <a:ln>
            <a:noFill/>
          </a:ln>
        </p:spPr>
        <p:txBody>
          <a:bodyPr wrap="none" lIns="0" rIns="0" tIns="0" bIns="0" anchor="ctr"/>
          <a:lstStyle/>
          <a:p>
            <a:pPr algn="l"/>
            <a:r>
              <a:rPr lang="en-US" sz="1800">
                <a:solidFill>
                  <a:srgbClr val="D4E3E3"/>
                </a:solidFill>
                <a:latin typeface="Arial"/>
              </a:rPr>
              <a:t>Change one thing</a:t>
            </a:r>
            <a:endParaRPr lang="en-US" sz="1800"/>
          </a:p>
        </p:txBody>
      </p:sp>
      <p:sp>
        <p:nvSpPr>
          <p:cNvPr id="9" name="Text 9"/>
          <p:cNvSpPr txBox="1"/>
          <p:nvPr/>
        </p:nvSpPr>
        <p:spPr>
          <a:xfrm>
            <a:off x="822960" y="4425696"/>
            <a:ext cx="2336292" cy="324612"/>
          </a:xfrm>
          <a:prstGeom prst="rect">
            <a:avLst/>
          </a:prstGeom>
          <a:noFill/>
          <a:ln>
            <a:noFill/>
          </a:ln>
        </p:spPr>
        <p:txBody>
          <a:bodyPr wrap="none" lIns="0" rIns="0" tIns="0" bIns="0" anchor="ctr"/>
          <a:lstStyle/>
          <a:p>
            <a:pPr algn="l"/>
            <a:r>
              <a:rPr lang="en-US" sz="1800">
                <a:solidFill>
                  <a:srgbClr val="D4E3E3"/>
                </a:solidFill>
                <a:latin typeface="Arial"/>
              </a:rPr>
              <a:t>in your branch</a:t>
            </a:r>
            <a:endParaRPr lang="en-US" sz="1800"/>
          </a:p>
        </p:txBody>
      </p:sp>
      <p:sp>
        <p:nvSpPr>
          <p:cNvPr id="10" name="Text 10"/>
          <p:cNvSpPr txBox="1"/>
          <p:nvPr/>
        </p:nvSpPr>
        <p:spPr>
          <a:xfrm>
            <a:off x="34518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02</a:t>
            </a:r>
            <a:endParaRPr lang="en-US" sz="3700"/>
          </a:p>
        </p:txBody>
      </p:sp>
      <p:sp>
        <p:nvSpPr>
          <p:cNvPr id="11" name="Rule 11"/>
          <p:cNvSpPr/>
          <p:nvPr/>
        </p:nvSpPr>
        <p:spPr>
          <a:xfrm>
            <a:off x="3451860" y="3054096"/>
            <a:ext cx="2281428" cy="0"/>
          </a:xfrm>
          <a:prstGeom prst="line">
            <a:avLst/>
          </a:prstGeom>
          <a:ln w="29210">
            <a:solidFill>
              <a:srgbClr val="7970AC"/>
            </a:solidFill>
          </a:ln>
        </p:spPr>
      </p:sp>
      <p:sp>
        <p:nvSpPr>
          <p:cNvPr id="12" name="Text 12"/>
          <p:cNvSpPr txBox="1"/>
          <p:nvPr/>
        </p:nvSpPr>
        <p:spPr>
          <a:xfrm>
            <a:off x="34518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Push</a:t>
            </a:r>
            <a:endParaRPr lang="en-US" sz="2400"/>
          </a:p>
        </p:txBody>
      </p:sp>
      <p:sp>
        <p:nvSpPr>
          <p:cNvPr id="13" name="Text 13"/>
          <p:cNvSpPr txBox="1"/>
          <p:nvPr/>
        </p:nvSpPr>
        <p:spPr>
          <a:xfrm>
            <a:off x="3451860" y="4023360"/>
            <a:ext cx="2336292" cy="324612"/>
          </a:xfrm>
          <a:prstGeom prst="rect">
            <a:avLst/>
          </a:prstGeom>
          <a:noFill/>
          <a:ln>
            <a:noFill/>
          </a:ln>
        </p:spPr>
        <p:txBody>
          <a:bodyPr wrap="none" lIns="0" rIns="0" tIns="0" bIns="0" anchor="ctr"/>
          <a:lstStyle/>
          <a:p>
            <a:pPr algn="l"/>
            <a:r>
              <a:rPr lang="en-US" sz="1800">
                <a:solidFill>
                  <a:srgbClr val="D4E3E3"/>
                </a:solidFill>
                <a:latin typeface="Arial"/>
              </a:rPr>
              <a:t>Share the commit</a:t>
            </a:r>
            <a:endParaRPr lang="en-US" sz="1800"/>
          </a:p>
        </p:txBody>
      </p:sp>
      <p:sp>
        <p:nvSpPr>
          <p:cNvPr id="14" name="Text 14"/>
          <p:cNvSpPr txBox="1"/>
          <p:nvPr/>
        </p:nvSpPr>
        <p:spPr>
          <a:xfrm>
            <a:off x="3451860" y="4425696"/>
            <a:ext cx="2336292" cy="324612"/>
          </a:xfrm>
          <a:prstGeom prst="rect">
            <a:avLst/>
          </a:prstGeom>
          <a:noFill/>
          <a:ln>
            <a:noFill/>
          </a:ln>
        </p:spPr>
        <p:txBody>
          <a:bodyPr wrap="none" lIns="0" rIns="0" tIns="0" bIns="0" anchor="ctr"/>
          <a:lstStyle/>
          <a:p>
            <a:pPr algn="l"/>
            <a:r>
              <a:rPr lang="en-US" sz="1800">
                <a:solidFill>
                  <a:srgbClr val="D4E3E3"/>
                </a:solidFill>
                <a:latin typeface="Arial"/>
              </a:rPr>
              <a:t>with GitHub</a:t>
            </a:r>
            <a:endParaRPr lang="en-US" sz="1800"/>
          </a:p>
        </p:txBody>
      </p:sp>
      <p:sp>
        <p:nvSpPr>
          <p:cNvPr id="15" name="Text 15"/>
          <p:cNvSpPr txBox="1"/>
          <p:nvPr/>
        </p:nvSpPr>
        <p:spPr>
          <a:xfrm>
            <a:off x="60807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03</a:t>
            </a:r>
            <a:endParaRPr lang="en-US" sz="3700"/>
          </a:p>
        </p:txBody>
      </p:sp>
      <p:sp>
        <p:nvSpPr>
          <p:cNvPr id="16" name="Rule 16"/>
          <p:cNvSpPr/>
          <p:nvPr/>
        </p:nvSpPr>
        <p:spPr>
          <a:xfrm>
            <a:off x="6080760" y="3054096"/>
            <a:ext cx="2281428" cy="0"/>
          </a:xfrm>
          <a:prstGeom prst="line">
            <a:avLst/>
          </a:prstGeom>
          <a:ln w="29210">
            <a:solidFill>
              <a:srgbClr val="7970AC"/>
            </a:solidFill>
          </a:ln>
        </p:spPr>
      </p:sp>
      <p:sp>
        <p:nvSpPr>
          <p:cNvPr id="17" name="Text 17"/>
          <p:cNvSpPr txBox="1"/>
          <p:nvPr/>
        </p:nvSpPr>
        <p:spPr>
          <a:xfrm>
            <a:off x="60807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Preview</a:t>
            </a:r>
            <a:endParaRPr lang="en-US" sz="2400"/>
          </a:p>
        </p:txBody>
      </p:sp>
      <p:sp>
        <p:nvSpPr>
          <p:cNvPr id="18" name="Text 18"/>
          <p:cNvSpPr txBox="1"/>
          <p:nvPr/>
        </p:nvSpPr>
        <p:spPr>
          <a:xfrm>
            <a:off x="6080760" y="4023360"/>
            <a:ext cx="2336292" cy="324612"/>
          </a:xfrm>
          <a:prstGeom prst="rect">
            <a:avLst/>
          </a:prstGeom>
          <a:noFill/>
          <a:ln>
            <a:noFill/>
          </a:ln>
        </p:spPr>
        <p:txBody>
          <a:bodyPr wrap="none" lIns="0" rIns="0" tIns="0" bIns="0" anchor="ctr"/>
          <a:lstStyle/>
          <a:p>
            <a:pPr algn="l"/>
            <a:r>
              <a:rPr lang="en-US" sz="1800">
                <a:solidFill>
                  <a:srgbClr val="D4E3E3"/>
                </a:solidFill>
                <a:latin typeface="Arial"/>
              </a:rPr>
              <a:t>Vercel builds the</a:t>
            </a:r>
            <a:endParaRPr lang="en-US" sz="1800"/>
          </a:p>
        </p:txBody>
      </p:sp>
      <p:sp>
        <p:nvSpPr>
          <p:cNvPr id="19" name="Text 19"/>
          <p:cNvSpPr txBox="1"/>
          <p:nvPr/>
        </p:nvSpPr>
        <p:spPr>
          <a:xfrm>
            <a:off x="6080760" y="4425696"/>
            <a:ext cx="2336292" cy="324612"/>
          </a:xfrm>
          <a:prstGeom prst="rect">
            <a:avLst/>
          </a:prstGeom>
          <a:noFill/>
          <a:ln>
            <a:noFill/>
          </a:ln>
        </p:spPr>
        <p:txBody>
          <a:bodyPr wrap="none" lIns="0" rIns="0" tIns="0" bIns="0" anchor="ctr"/>
          <a:lstStyle/>
          <a:p>
            <a:pPr algn="l"/>
            <a:r>
              <a:rPr lang="en-US" sz="1800">
                <a:solidFill>
                  <a:srgbClr val="D4E3E3"/>
                </a:solidFill>
                <a:latin typeface="Arial"/>
              </a:rPr>
              <a:t>connected branch</a:t>
            </a:r>
            <a:endParaRPr lang="en-US" sz="1800"/>
          </a:p>
        </p:txBody>
      </p:sp>
      <p:sp>
        <p:nvSpPr>
          <p:cNvPr id="20" name="Text 20"/>
          <p:cNvSpPr txBox="1"/>
          <p:nvPr/>
        </p:nvSpPr>
        <p:spPr>
          <a:xfrm>
            <a:off x="87096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04</a:t>
            </a:r>
            <a:endParaRPr lang="en-US" sz="3700"/>
          </a:p>
        </p:txBody>
      </p:sp>
      <p:sp>
        <p:nvSpPr>
          <p:cNvPr id="21" name="Rule 21"/>
          <p:cNvSpPr/>
          <p:nvPr/>
        </p:nvSpPr>
        <p:spPr>
          <a:xfrm>
            <a:off x="8709660" y="3054096"/>
            <a:ext cx="2281428" cy="0"/>
          </a:xfrm>
          <a:prstGeom prst="line">
            <a:avLst/>
          </a:prstGeom>
          <a:ln w="29210">
            <a:solidFill>
              <a:srgbClr val="7970AC"/>
            </a:solidFill>
          </a:ln>
        </p:spPr>
      </p:sp>
      <p:sp>
        <p:nvSpPr>
          <p:cNvPr id="22" name="Text 22"/>
          <p:cNvSpPr txBox="1"/>
          <p:nvPr/>
        </p:nvSpPr>
        <p:spPr>
          <a:xfrm>
            <a:off x="87096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Review</a:t>
            </a:r>
            <a:endParaRPr lang="en-US" sz="2400"/>
          </a:p>
        </p:txBody>
      </p:sp>
      <p:sp>
        <p:nvSpPr>
          <p:cNvPr id="23" name="Text 23"/>
          <p:cNvSpPr txBox="1"/>
          <p:nvPr/>
        </p:nvSpPr>
        <p:spPr>
          <a:xfrm>
            <a:off x="8709660" y="4023360"/>
            <a:ext cx="2336292" cy="324612"/>
          </a:xfrm>
          <a:prstGeom prst="rect">
            <a:avLst/>
          </a:prstGeom>
          <a:noFill/>
          <a:ln>
            <a:noFill/>
          </a:ln>
        </p:spPr>
        <p:txBody>
          <a:bodyPr wrap="none" lIns="0" rIns="0" tIns="0" bIns="0" anchor="ctr"/>
          <a:lstStyle/>
          <a:p>
            <a:pPr algn="l"/>
            <a:r>
              <a:rPr lang="en-US" sz="1800">
                <a:solidFill>
                  <a:srgbClr val="D4E3E3"/>
                </a:solidFill>
                <a:latin typeface="Arial"/>
              </a:rPr>
              <a:t>Open the new URL</a:t>
            </a:r>
            <a:endParaRPr lang="en-US" sz="1800"/>
          </a:p>
        </p:txBody>
      </p:sp>
      <p:sp>
        <p:nvSpPr>
          <p:cNvPr id="24" name="Text 24"/>
          <p:cNvSpPr txBox="1"/>
          <p:nvPr/>
        </p:nvSpPr>
        <p:spPr>
          <a:xfrm>
            <a:off x="8709660" y="4425696"/>
            <a:ext cx="2336292" cy="324612"/>
          </a:xfrm>
          <a:prstGeom prst="rect">
            <a:avLst/>
          </a:prstGeom>
          <a:noFill/>
          <a:ln>
            <a:noFill/>
          </a:ln>
        </p:spPr>
        <p:txBody>
          <a:bodyPr wrap="none" lIns="0" rIns="0" tIns="0" bIns="0" anchor="ctr"/>
          <a:lstStyle/>
          <a:p>
            <a:pPr algn="l"/>
            <a:r>
              <a:rPr lang="en-US" sz="1800">
                <a:solidFill>
                  <a:srgbClr val="D4E3E3"/>
                </a:solidFill>
                <a:latin typeface="Arial"/>
              </a:rPr>
              <a:t>and try the action</a:t>
            </a:r>
            <a:endParaRPr lang="en-US" sz="1800"/>
          </a:p>
        </p:txBody>
      </p:sp>
      <p:sp>
        <p:nvSpPr>
          <p:cNvPr id="25" name="Text 25"/>
          <p:cNvSpPr txBox="1"/>
          <p:nvPr/>
        </p:nvSpPr>
        <p:spPr>
          <a:xfrm>
            <a:off x="822960" y="5815584"/>
            <a:ext cx="10515600" cy="378714"/>
          </a:xfrm>
          <a:prstGeom prst="rect">
            <a:avLst/>
          </a:prstGeom>
          <a:noFill/>
          <a:ln>
            <a:noFill/>
          </a:ln>
        </p:spPr>
        <p:txBody>
          <a:bodyPr wrap="none" lIns="0" rIns="0" tIns="0" bIns="0" anchor="ctr"/>
          <a:lstStyle/>
          <a:p>
            <a:pPr algn="l"/>
            <a:r>
              <a:rPr lang="en-US" sz="2100" b="1">
                <a:solidFill>
                  <a:srgbClr val="D6EC9B"/>
                </a:solidFill>
                <a:latin typeface="Arial"/>
              </a:rPr>
              <a:t>Read the deployment status and commit before sharing.</a:t>
            </a:r>
            <a:endParaRPr lang="en-US" sz="2100"/>
          </a:p>
        </p:txBody>
      </p:sp>
      <p:pic>
        <p:nvPicPr>
          <p:cNvPr id="26" name="Image 26"/>
          <p:cNvPicPr>
            <a:picLocks noChangeAspect="1"/>
          </p:cNvPicPr>
          <p:nvPr/>
        </p:nvPicPr>
        <p:blipFill>
          <a:blip r:embed="rId2"/>
          <a:stretch>
            <a:fillRect/>
          </a:stretch>
        </p:blipFill>
        <p:spPr>
          <a:xfrm>
            <a:off x="10506456" y="365760"/>
            <a:ext cx="347472" cy="347472"/>
          </a:xfrm>
          <a:prstGeom prst="rect">
            <a:avLst/>
          </a:prstGeom>
        </p:spPr>
      </p:pic>
      <p:pic>
        <p:nvPicPr>
          <p:cNvPr id="27" name="Image 27"/>
          <p:cNvPicPr>
            <a:picLocks noChangeAspect="1"/>
          </p:cNvPicPr>
          <p:nvPr/>
        </p:nvPicPr>
        <p:blipFill>
          <a:blip r:embed="rId3"/>
          <a:stretch>
            <a:fillRect/>
          </a:stretch>
        </p:blipFill>
        <p:spPr>
          <a:xfrm>
            <a:off x="10945368" y="365760"/>
            <a:ext cx="347472" cy="347472"/>
          </a:xfrm>
          <a:prstGeom prst="rect">
            <a:avLst/>
          </a:prstGeom>
        </p:spPr>
      </p:pic>
      <p:sp>
        <p:nvSpPr>
          <p:cNvPr id="28" name="Text 2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70</a:t>
            </a:r>
            <a:endParaRPr lang="en-US" sz="100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Make sure your reviewer can open it</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414320"/>
          </a:xfrm>
          <a:prstGeom prst="rect">
            <a:avLst/>
          </a:prstGeom>
          <a:noFill/>
          <a:ln>
            <a:noFill/>
          </a:ln>
        </p:spPr>
        <p:txBody>
          <a:bodyPr wrap="none" lIns="0" rIns="0" tIns="0" bIns="0" anchor="ctr"/>
          <a:lstStyle/>
          <a:p>
            <a:pPr algn="l"/>
            <a:r>
              <a:rPr lang="en-US" sz="2297" b="1">
                <a:solidFill>
                  <a:srgbClr val="326F60"/>
                </a:solidFill>
                <a:latin typeface="Arial"/>
              </a:rPr>
              <a:t>Test the link as a visitor</a:t>
            </a:r>
            <a:endParaRPr lang="en-US" sz="2297"/>
          </a:p>
        </p:txBody>
      </p:sp>
      <p:sp>
        <p:nvSpPr>
          <p:cNvPr id="7" name="Text 7"/>
          <p:cNvSpPr txBox="1"/>
          <p:nvPr/>
        </p:nvSpPr>
        <p:spPr>
          <a:xfrm>
            <a:off x="731520" y="2761488"/>
            <a:ext cx="4096512" cy="359077"/>
          </a:xfrm>
          <a:prstGeom prst="rect">
            <a:avLst/>
          </a:prstGeom>
          <a:noFill/>
          <a:ln>
            <a:noFill/>
          </a:ln>
        </p:spPr>
        <p:txBody>
          <a:bodyPr wrap="none" lIns="0" rIns="0" tIns="0" bIns="0" anchor="ctr"/>
          <a:lstStyle/>
          <a:p>
            <a:pPr algn="l"/>
            <a:r>
              <a:rPr lang="en-US" sz="1991">
                <a:solidFill>
                  <a:srgbClr val="17232C"/>
                </a:solidFill>
                <a:latin typeface="Arial"/>
              </a:rPr>
              <a:t>Open a private browser window.</a:t>
            </a:r>
            <a:endParaRPr lang="en-US" sz="1991"/>
          </a:p>
        </p:txBody>
      </p:sp>
      <p:sp>
        <p:nvSpPr>
          <p:cNvPr id="8" name="Text 8"/>
          <p:cNvSpPr txBox="1"/>
          <p:nvPr/>
        </p:nvSpPr>
        <p:spPr>
          <a:xfrm>
            <a:off x="731520" y="3319272"/>
            <a:ext cx="4096512" cy="396748"/>
          </a:xfrm>
          <a:prstGeom prst="rect">
            <a:avLst/>
          </a:prstGeom>
          <a:noFill/>
          <a:ln>
            <a:noFill/>
          </a:ln>
        </p:spPr>
        <p:txBody>
          <a:bodyPr wrap="none" lIns="0" rIns="0" tIns="0" bIns="0" anchor="ctr"/>
          <a:lstStyle/>
          <a:p>
            <a:pPr algn="l"/>
            <a:r>
              <a:rPr lang="en-US" sz="2200">
                <a:solidFill>
                  <a:srgbClr val="17232C"/>
                </a:solidFill>
                <a:latin typeface="Arial"/>
              </a:rPr>
              <a:t>Check access requirements.</a:t>
            </a:r>
            <a:endParaRPr lang="en-US" sz="2200"/>
          </a:p>
        </p:txBody>
      </p:sp>
      <p:sp>
        <p:nvSpPr>
          <p:cNvPr id="9" name="Text 9"/>
          <p:cNvSpPr txBox="1"/>
          <p:nvPr/>
        </p:nvSpPr>
        <p:spPr>
          <a:xfrm>
            <a:off x="731520" y="3877056"/>
            <a:ext cx="4096512" cy="336635"/>
          </a:xfrm>
          <a:prstGeom prst="rect">
            <a:avLst/>
          </a:prstGeom>
          <a:noFill/>
          <a:ln>
            <a:noFill/>
          </a:ln>
        </p:spPr>
        <p:txBody>
          <a:bodyPr wrap="none" lIns="0" rIns="0" tIns="0" bIns="0" anchor="ctr"/>
          <a:lstStyle/>
          <a:p>
            <a:pPr algn="l"/>
            <a:r>
              <a:rPr lang="en-US" sz="1867">
                <a:solidFill>
                  <a:srgbClr val="17232C"/>
                </a:solidFill>
                <a:latin typeface="Arial"/>
              </a:rPr>
              <a:t>Ask a peer to open the same URL.</a:t>
            </a:r>
            <a:endParaRPr lang="en-US" sz="1867"/>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71</a:t>
            </a:r>
            <a:endParaRPr lang="en-US" sz="100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Five checks before you call it finished</a:t>
            </a:r>
            <a:endParaRPr lang="en-US" sz="3500"/>
          </a:p>
        </p:txBody>
      </p:sp>
      <p:sp>
        <p:nvSpPr>
          <p:cNvPr id="4" name="Rule 4"/>
          <p:cNvSpPr/>
          <p:nvPr/>
        </p:nvSpPr>
        <p:spPr>
          <a:xfrm>
            <a:off x="731520" y="1700784"/>
            <a:ext cx="10698480" cy="0"/>
          </a:xfrm>
          <a:prstGeom prst="line">
            <a:avLst/>
          </a:prstGeom>
          <a:ln w="15240">
            <a:solidFill>
              <a:srgbClr val="526976"/>
            </a:solidFill>
          </a:ln>
        </p:spPr>
      </p:sp>
      <p:pic>
        <p:nvPicPr>
          <p:cNvPr id="5" name="Image 5"/>
          <p:cNvPicPr>
            <a:picLocks noChangeAspect="1"/>
          </p:cNvPicPr>
          <p:nvPr/>
        </p:nvPicPr>
        <p:blipFill>
          <a:blip r:embed="rId2"/>
          <a:stretch>
            <a:fillRect/>
          </a:stretch>
        </p:blipFill>
        <p:spPr>
          <a:xfrm>
            <a:off x="958994" y="1993392"/>
            <a:ext cx="5762971" cy="3840480"/>
          </a:xfrm>
          <a:prstGeom prst="rect">
            <a:avLst/>
          </a:prstGeom>
        </p:spPr>
      </p:pic>
      <p:sp>
        <p:nvSpPr>
          <p:cNvPr id="6" name="Text 6"/>
          <p:cNvSpPr txBox="1"/>
          <p:nvPr/>
        </p:nvSpPr>
        <p:spPr>
          <a:xfrm>
            <a:off x="7315200" y="2057400"/>
            <a:ext cx="4096512" cy="486918"/>
          </a:xfrm>
          <a:prstGeom prst="rect">
            <a:avLst/>
          </a:prstGeom>
          <a:noFill/>
          <a:ln>
            <a:noFill/>
          </a:ln>
        </p:spPr>
        <p:txBody>
          <a:bodyPr wrap="none" lIns="0" rIns="0" tIns="0" bIns="0" anchor="ctr"/>
          <a:lstStyle/>
          <a:p>
            <a:pPr algn="l"/>
            <a:r>
              <a:rPr lang="en-US" sz="2700" b="1">
                <a:solidFill>
                  <a:srgbClr val="D6EC9B"/>
                </a:solidFill>
                <a:latin typeface="Arial"/>
              </a:rPr>
              <a:t>Finished means usable</a:t>
            </a:r>
            <a:endParaRPr lang="en-US" sz="2700"/>
          </a:p>
        </p:txBody>
      </p:sp>
      <p:sp>
        <p:nvSpPr>
          <p:cNvPr id="7" name="Text 7"/>
          <p:cNvSpPr txBox="1"/>
          <p:nvPr/>
        </p:nvSpPr>
        <p:spPr>
          <a:xfrm>
            <a:off x="7315200" y="2761488"/>
            <a:ext cx="4096512" cy="396748"/>
          </a:xfrm>
          <a:prstGeom prst="rect">
            <a:avLst/>
          </a:prstGeom>
          <a:noFill/>
          <a:ln>
            <a:noFill/>
          </a:ln>
        </p:spPr>
        <p:txBody>
          <a:bodyPr wrap="none" lIns="0" rIns="0" tIns="0" bIns="0" anchor="ctr"/>
          <a:lstStyle/>
          <a:p>
            <a:pPr algn="l"/>
            <a:r>
              <a:rPr lang="en-US" sz="2200">
                <a:solidFill>
                  <a:srgbClr val="FFFFFF"/>
                </a:solidFill>
                <a:latin typeface="Arial"/>
              </a:rPr>
              <a:t>Open it on mobile.</a:t>
            </a:r>
            <a:endParaRPr lang="en-US" sz="2200"/>
          </a:p>
        </p:txBody>
      </p:sp>
      <p:sp>
        <p:nvSpPr>
          <p:cNvPr id="8" name="Text 8"/>
          <p:cNvSpPr txBox="1"/>
          <p:nvPr/>
        </p:nvSpPr>
        <p:spPr>
          <a:xfrm>
            <a:off x="7315200" y="3319272"/>
            <a:ext cx="4096512" cy="359077"/>
          </a:xfrm>
          <a:prstGeom prst="rect">
            <a:avLst/>
          </a:prstGeom>
          <a:noFill/>
          <a:ln>
            <a:noFill/>
          </a:ln>
        </p:spPr>
        <p:txBody>
          <a:bodyPr wrap="none" lIns="0" rIns="0" tIns="0" bIns="0" anchor="ctr"/>
          <a:lstStyle/>
          <a:p>
            <a:pPr algn="l"/>
            <a:r>
              <a:rPr lang="en-US" sz="1991">
                <a:solidFill>
                  <a:srgbClr val="FFFFFF"/>
                </a:solidFill>
                <a:latin typeface="Arial"/>
              </a:rPr>
              <a:t>Try the main action and links.</a:t>
            </a:r>
            <a:endParaRPr lang="en-US" sz="1991"/>
          </a:p>
        </p:txBody>
      </p:sp>
      <p:sp>
        <p:nvSpPr>
          <p:cNvPr id="9" name="Text 9"/>
          <p:cNvSpPr txBox="1"/>
          <p:nvPr/>
        </p:nvSpPr>
        <p:spPr>
          <a:xfrm>
            <a:off x="7315200" y="3877056"/>
            <a:ext cx="4096512" cy="326434"/>
          </a:xfrm>
          <a:prstGeom prst="rect">
            <a:avLst/>
          </a:prstGeom>
          <a:noFill/>
          <a:ln>
            <a:noFill/>
          </a:ln>
        </p:spPr>
        <p:txBody>
          <a:bodyPr wrap="none" lIns="0" rIns="0" tIns="0" bIns="0" anchor="ctr"/>
          <a:lstStyle/>
          <a:p>
            <a:pPr algn="l"/>
            <a:r>
              <a:rPr lang="en-US" sz="1810">
                <a:solidFill>
                  <a:srgbClr val="FFFFFF"/>
                </a:solidFill>
                <a:latin typeface="Arial"/>
              </a:rPr>
              <a:t>Check content, errors and access.</a:t>
            </a:r>
            <a:endParaRPr lang="en-US" sz="1810"/>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72</a:t>
            </a:r>
            <a:endParaRPr lang="en-US" sz="10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Which layer failed?</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Build log</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The platform could not prepare the deployment.</a:t>
            </a:r>
            <a:endParaRPr lang="en-US" sz="2100"/>
          </a:p>
        </p:txBody>
      </p:sp>
      <p:sp>
        <p:nvSpPr>
          <p:cNvPr id="7" name="Rule 7"/>
          <p:cNvSpPr/>
          <p:nvPr/>
        </p:nvSpPr>
        <p:spPr>
          <a:xfrm>
            <a:off x="804672" y="2798064"/>
            <a:ext cx="10579608" cy="0"/>
          </a:xfrm>
          <a:prstGeom prst="line">
            <a:avLst/>
          </a:prstGeom>
          <a:ln w="12700">
            <a:solidFill>
              <a:srgbClr val="BFC8C4"/>
            </a:solidFill>
          </a:ln>
        </p:spPr>
      </p:sp>
      <p:sp>
        <p:nvSpPr>
          <p:cNvPr id="8" name="Text 8"/>
          <p:cNvSpPr txBox="1"/>
          <p:nvPr/>
        </p:nvSpPr>
        <p:spPr>
          <a:xfrm>
            <a:off x="804672" y="2980944"/>
            <a:ext cx="3063240" cy="432816"/>
          </a:xfrm>
          <a:prstGeom prst="rect">
            <a:avLst/>
          </a:prstGeom>
          <a:noFill/>
          <a:ln>
            <a:noFill/>
          </a:ln>
        </p:spPr>
        <p:txBody>
          <a:bodyPr wrap="none" lIns="0" rIns="0" tIns="0" bIns="0" anchor="ctr"/>
          <a:lstStyle/>
          <a:p>
            <a:pPr algn="l"/>
            <a:r>
              <a:rPr lang="en-US" sz="2400" b="1">
                <a:solidFill>
                  <a:srgbClr val="326F60"/>
                </a:solidFill>
                <a:latin typeface="Arial"/>
              </a:rPr>
              <a:t>Browser console</a:t>
            </a:r>
            <a:endParaRPr lang="en-US" sz="2400"/>
          </a:p>
        </p:txBody>
      </p:sp>
      <p:sp>
        <p:nvSpPr>
          <p:cNvPr id="9" name="Text 9"/>
          <p:cNvSpPr txBox="1"/>
          <p:nvPr/>
        </p:nvSpPr>
        <p:spPr>
          <a:xfrm>
            <a:off x="4041648" y="3012948"/>
            <a:ext cx="7242048" cy="378714"/>
          </a:xfrm>
          <a:prstGeom prst="rect">
            <a:avLst/>
          </a:prstGeom>
          <a:noFill/>
          <a:ln>
            <a:noFill/>
          </a:ln>
        </p:spPr>
        <p:txBody>
          <a:bodyPr wrap="none" lIns="0" rIns="0" tIns="0" bIns="0" anchor="ctr"/>
          <a:lstStyle/>
          <a:p>
            <a:pPr algn="l"/>
            <a:r>
              <a:rPr lang="en-US" sz="2100">
                <a:solidFill>
                  <a:srgbClr val="17232C"/>
                </a:solidFill>
                <a:latin typeface="Arial"/>
              </a:rPr>
              <a:t>The page loaded but browser code failed.</a:t>
            </a:r>
            <a:endParaRPr lang="en-US" sz="2100"/>
          </a:p>
        </p:txBody>
      </p:sp>
      <p:sp>
        <p:nvSpPr>
          <p:cNvPr id="10" name="Rule 10"/>
          <p:cNvSpPr/>
          <p:nvPr/>
        </p:nvSpPr>
        <p:spPr>
          <a:xfrm>
            <a:off x="804672" y="3749040"/>
            <a:ext cx="10579608" cy="0"/>
          </a:xfrm>
          <a:prstGeom prst="line">
            <a:avLst/>
          </a:prstGeom>
          <a:ln w="12700">
            <a:solidFill>
              <a:srgbClr val="BFC8C4"/>
            </a:solidFill>
          </a:ln>
        </p:spPr>
      </p:sp>
      <p:sp>
        <p:nvSpPr>
          <p:cNvPr id="11" name="Text 11"/>
          <p:cNvSpPr txBox="1"/>
          <p:nvPr/>
        </p:nvSpPr>
        <p:spPr>
          <a:xfrm>
            <a:off x="804672" y="3931920"/>
            <a:ext cx="3063240" cy="432816"/>
          </a:xfrm>
          <a:prstGeom prst="rect">
            <a:avLst/>
          </a:prstGeom>
          <a:noFill/>
          <a:ln>
            <a:noFill/>
          </a:ln>
        </p:spPr>
        <p:txBody>
          <a:bodyPr wrap="none" lIns="0" rIns="0" tIns="0" bIns="0" anchor="ctr"/>
          <a:lstStyle/>
          <a:p>
            <a:pPr algn="l"/>
            <a:r>
              <a:rPr lang="en-US" sz="2400" b="1">
                <a:solidFill>
                  <a:srgbClr val="326F60"/>
                </a:solidFill>
                <a:latin typeface="Arial"/>
              </a:rPr>
              <a:t>Runtime log</a:t>
            </a:r>
            <a:endParaRPr lang="en-US" sz="2400"/>
          </a:p>
        </p:txBody>
      </p:sp>
      <p:sp>
        <p:nvSpPr>
          <p:cNvPr id="12" name="Text 12"/>
          <p:cNvSpPr txBox="1"/>
          <p:nvPr/>
        </p:nvSpPr>
        <p:spPr>
          <a:xfrm>
            <a:off x="4041648" y="3963924"/>
            <a:ext cx="7242048" cy="378714"/>
          </a:xfrm>
          <a:prstGeom prst="rect">
            <a:avLst/>
          </a:prstGeom>
          <a:noFill/>
          <a:ln>
            <a:noFill/>
          </a:ln>
        </p:spPr>
        <p:txBody>
          <a:bodyPr wrap="none" lIns="0" rIns="0" tIns="0" bIns="0" anchor="ctr"/>
          <a:lstStyle/>
          <a:p>
            <a:pPr algn="l"/>
            <a:r>
              <a:rPr lang="en-US" sz="2100">
                <a:solidFill>
                  <a:srgbClr val="17232C"/>
                </a:solidFill>
                <a:latin typeface="Arial"/>
              </a:rPr>
              <a:t>A server function failed while handling a request.</a:t>
            </a:r>
            <a:endParaRPr lang="en-US" sz="2100"/>
          </a:p>
        </p:txBody>
      </p:sp>
      <p:sp>
        <p:nvSpPr>
          <p:cNvPr id="13" name="Rule 13"/>
          <p:cNvSpPr/>
          <p:nvPr/>
        </p:nvSpPr>
        <p:spPr>
          <a:xfrm>
            <a:off x="804672" y="4700016"/>
            <a:ext cx="10579608" cy="0"/>
          </a:xfrm>
          <a:prstGeom prst="line">
            <a:avLst/>
          </a:prstGeom>
          <a:ln w="12700">
            <a:solidFill>
              <a:srgbClr val="BFC8C4"/>
            </a:solidFill>
          </a:ln>
        </p:spPr>
      </p:sp>
      <p:sp>
        <p:nvSpPr>
          <p:cNvPr id="14" name="Text 14"/>
          <p:cNvSpPr txBox="1"/>
          <p:nvPr/>
        </p:nvSpPr>
        <p:spPr>
          <a:xfrm>
            <a:off x="804672" y="4882896"/>
            <a:ext cx="3063240" cy="432816"/>
          </a:xfrm>
          <a:prstGeom prst="rect">
            <a:avLst/>
          </a:prstGeom>
          <a:noFill/>
          <a:ln>
            <a:noFill/>
          </a:ln>
        </p:spPr>
        <p:txBody>
          <a:bodyPr wrap="none" lIns="0" rIns="0" tIns="0" bIns="0" anchor="ctr"/>
          <a:lstStyle/>
          <a:p>
            <a:pPr algn="l"/>
            <a:r>
              <a:rPr lang="en-US" sz="2400" b="1">
                <a:solidFill>
                  <a:srgbClr val="326F60"/>
                </a:solidFill>
                <a:latin typeface="Arial"/>
              </a:rPr>
              <a:t>Network panel</a:t>
            </a:r>
            <a:endParaRPr lang="en-US" sz="2400"/>
          </a:p>
        </p:txBody>
      </p:sp>
      <p:sp>
        <p:nvSpPr>
          <p:cNvPr id="15" name="Text 15"/>
          <p:cNvSpPr txBox="1"/>
          <p:nvPr/>
        </p:nvSpPr>
        <p:spPr>
          <a:xfrm>
            <a:off x="4041648" y="4914900"/>
            <a:ext cx="7242048" cy="378714"/>
          </a:xfrm>
          <a:prstGeom prst="rect">
            <a:avLst/>
          </a:prstGeom>
          <a:noFill/>
          <a:ln>
            <a:noFill/>
          </a:ln>
        </p:spPr>
        <p:txBody>
          <a:bodyPr wrap="none" lIns="0" rIns="0" tIns="0" bIns="0" anchor="ctr"/>
          <a:lstStyle/>
          <a:p>
            <a:pPr algn="l"/>
            <a:r>
              <a:rPr lang="en-US" sz="2100">
                <a:solidFill>
                  <a:srgbClr val="17232C"/>
                </a:solidFill>
                <a:latin typeface="Arial"/>
              </a:rPr>
              <a:t>A requested file or service returned an error.</a:t>
            </a:r>
            <a:endParaRPr lang="en-US" sz="2100"/>
          </a:p>
        </p:txBody>
      </p:sp>
      <p:sp>
        <p:nvSpPr>
          <p:cNvPr id="16" name="Rule 16"/>
          <p:cNvSpPr/>
          <p:nvPr/>
        </p:nvSpPr>
        <p:spPr>
          <a:xfrm>
            <a:off x="804672" y="5650992"/>
            <a:ext cx="10579608" cy="0"/>
          </a:xfrm>
          <a:prstGeom prst="line">
            <a:avLst/>
          </a:prstGeom>
          <a:ln w="12700">
            <a:solidFill>
              <a:srgbClr val="BFC8C4"/>
            </a:solidFill>
          </a:ln>
        </p:spPr>
      </p:sp>
      <p:sp>
        <p:nvSpPr>
          <p:cNvPr id="17" name="Text 17"/>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73</a:t>
            </a:r>
            <a:endParaRPr lang="en-US" sz="100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Common failures and the first useful check</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404 / blank page</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Is index.html in the configured output folder?</a:t>
            </a:r>
            <a:endParaRPr lang="en-US" sz="2100"/>
          </a:p>
        </p:txBody>
      </p:sp>
      <p:sp>
        <p:nvSpPr>
          <p:cNvPr id="7" name="Rule 7"/>
          <p:cNvSpPr/>
          <p:nvPr/>
        </p:nvSpPr>
        <p:spPr>
          <a:xfrm>
            <a:off x="804672" y="2642616"/>
            <a:ext cx="10579608" cy="0"/>
          </a:xfrm>
          <a:prstGeom prst="line">
            <a:avLst/>
          </a:prstGeom>
          <a:ln w="12700">
            <a:solidFill>
              <a:srgbClr val="BFC8C4"/>
            </a:solidFill>
          </a:ln>
        </p:spPr>
      </p:sp>
      <p:sp>
        <p:nvSpPr>
          <p:cNvPr id="8" name="Text 8"/>
          <p:cNvSpPr txBox="1"/>
          <p:nvPr/>
        </p:nvSpPr>
        <p:spPr>
          <a:xfrm>
            <a:off x="804672" y="2825496"/>
            <a:ext cx="3063240" cy="432816"/>
          </a:xfrm>
          <a:prstGeom prst="rect">
            <a:avLst/>
          </a:prstGeom>
          <a:noFill/>
          <a:ln>
            <a:noFill/>
          </a:ln>
        </p:spPr>
        <p:txBody>
          <a:bodyPr wrap="none" lIns="0" rIns="0" tIns="0" bIns="0" anchor="ctr"/>
          <a:lstStyle/>
          <a:p>
            <a:pPr algn="l"/>
            <a:r>
              <a:rPr lang="en-US" sz="2400" b="1">
                <a:solidFill>
                  <a:srgbClr val="326F60"/>
                </a:solidFill>
                <a:latin typeface="Arial"/>
              </a:rPr>
              <a:t>Missing styles</a:t>
            </a:r>
            <a:endParaRPr lang="en-US" sz="2400"/>
          </a:p>
        </p:txBody>
      </p:sp>
      <p:sp>
        <p:nvSpPr>
          <p:cNvPr id="9" name="Text 9"/>
          <p:cNvSpPr txBox="1"/>
          <p:nvPr/>
        </p:nvSpPr>
        <p:spPr>
          <a:xfrm>
            <a:off x="4041648" y="2857500"/>
            <a:ext cx="7242048" cy="378714"/>
          </a:xfrm>
          <a:prstGeom prst="rect">
            <a:avLst/>
          </a:prstGeom>
          <a:noFill/>
          <a:ln>
            <a:noFill/>
          </a:ln>
        </p:spPr>
        <p:txBody>
          <a:bodyPr wrap="none" lIns="0" rIns="0" tIns="0" bIns="0" anchor="ctr"/>
          <a:lstStyle/>
          <a:p>
            <a:pPr algn="l"/>
            <a:r>
              <a:rPr lang="en-US" sz="2100">
                <a:solidFill>
                  <a:srgbClr val="17232C"/>
                </a:solidFill>
                <a:latin typeface="Arial"/>
              </a:rPr>
              <a:t>Does the file path match the deployed filename?</a:t>
            </a:r>
            <a:endParaRPr lang="en-US" sz="2100"/>
          </a:p>
        </p:txBody>
      </p:sp>
      <p:sp>
        <p:nvSpPr>
          <p:cNvPr id="10" name="Rule 10"/>
          <p:cNvSpPr/>
          <p:nvPr/>
        </p:nvSpPr>
        <p:spPr>
          <a:xfrm>
            <a:off x="804672" y="3438144"/>
            <a:ext cx="10579608" cy="0"/>
          </a:xfrm>
          <a:prstGeom prst="line">
            <a:avLst/>
          </a:prstGeom>
          <a:ln w="12700">
            <a:solidFill>
              <a:srgbClr val="BFC8C4"/>
            </a:solidFill>
          </a:ln>
        </p:spPr>
      </p:sp>
      <p:sp>
        <p:nvSpPr>
          <p:cNvPr id="11" name="Text 11"/>
          <p:cNvSpPr txBox="1"/>
          <p:nvPr/>
        </p:nvSpPr>
        <p:spPr>
          <a:xfrm>
            <a:off x="804672" y="3621024"/>
            <a:ext cx="3063240" cy="432816"/>
          </a:xfrm>
          <a:prstGeom prst="rect">
            <a:avLst/>
          </a:prstGeom>
          <a:noFill/>
          <a:ln>
            <a:noFill/>
          </a:ln>
        </p:spPr>
        <p:txBody>
          <a:bodyPr wrap="none" lIns="0" rIns="0" tIns="0" bIns="0" anchor="ctr"/>
          <a:lstStyle/>
          <a:p>
            <a:pPr algn="l"/>
            <a:r>
              <a:rPr lang="en-US" sz="2400" b="1">
                <a:solidFill>
                  <a:srgbClr val="326F60"/>
                </a:solidFill>
                <a:latin typeface="Arial"/>
              </a:rPr>
              <a:t>Build failed</a:t>
            </a:r>
            <a:endParaRPr lang="en-US" sz="2400"/>
          </a:p>
        </p:txBody>
      </p:sp>
      <p:sp>
        <p:nvSpPr>
          <p:cNvPr id="12" name="Text 12"/>
          <p:cNvSpPr txBox="1"/>
          <p:nvPr/>
        </p:nvSpPr>
        <p:spPr>
          <a:xfrm>
            <a:off x="4041648" y="3653028"/>
            <a:ext cx="7242048" cy="378714"/>
          </a:xfrm>
          <a:prstGeom prst="rect">
            <a:avLst/>
          </a:prstGeom>
          <a:noFill/>
          <a:ln>
            <a:noFill/>
          </a:ln>
        </p:spPr>
        <p:txBody>
          <a:bodyPr wrap="none" lIns="0" rIns="0" tIns="0" bIns="0" anchor="ctr"/>
          <a:lstStyle/>
          <a:p>
            <a:pPr algn="l"/>
            <a:r>
              <a:rPr lang="en-US" sz="2100">
                <a:solidFill>
                  <a:srgbClr val="17232C"/>
                </a:solidFill>
                <a:latin typeface="Arial"/>
              </a:rPr>
              <a:t>Read the first error and check the build command.</a:t>
            </a:r>
            <a:endParaRPr lang="en-US" sz="2100"/>
          </a:p>
        </p:txBody>
      </p:sp>
      <p:sp>
        <p:nvSpPr>
          <p:cNvPr id="13" name="Rule 13"/>
          <p:cNvSpPr/>
          <p:nvPr/>
        </p:nvSpPr>
        <p:spPr>
          <a:xfrm>
            <a:off x="804672" y="4233672"/>
            <a:ext cx="10579608" cy="0"/>
          </a:xfrm>
          <a:prstGeom prst="line">
            <a:avLst/>
          </a:prstGeom>
          <a:ln w="12700">
            <a:solidFill>
              <a:srgbClr val="BFC8C4"/>
            </a:solidFill>
          </a:ln>
        </p:spPr>
      </p:sp>
      <p:sp>
        <p:nvSpPr>
          <p:cNvPr id="14" name="Text 14"/>
          <p:cNvSpPr txBox="1"/>
          <p:nvPr/>
        </p:nvSpPr>
        <p:spPr>
          <a:xfrm>
            <a:off x="804672" y="4416552"/>
            <a:ext cx="3063240" cy="432816"/>
          </a:xfrm>
          <a:prstGeom prst="rect">
            <a:avLst/>
          </a:prstGeom>
          <a:noFill/>
          <a:ln>
            <a:noFill/>
          </a:ln>
        </p:spPr>
        <p:txBody>
          <a:bodyPr wrap="none" lIns="0" rIns="0" tIns="0" bIns="0" anchor="ctr"/>
          <a:lstStyle/>
          <a:p>
            <a:pPr algn="l"/>
            <a:r>
              <a:rPr lang="en-US" sz="2400" b="1">
                <a:solidFill>
                  <a:srgbClr val="326F60"/>
                </a:solidFill>
                <a:latin typeface="Arial"/>
              </a:rPr>
              <a:t>Old page</a:t>
            </a:r>
            <a:endParaRPr lang="en-US" sz="2400"/>
          </a:p>
        </p:txBody>
      </p:sp>
      <p:sp>
        <p:nvSpPr>
          <p:cNvPr id="15" name="Text 15"/>
          <p:cNvSpPr txBox="1"/>
          <p:nvPr/>
        </p:nvSpPr>
        <p:spPr>
          <a:xfrm>
            <a:off x="4041648" y="4448556"/>
            <a:ext cx="7242048" cy="378714"/>
          </a:xfrm>
          <a:prstGeom prst="rect">
            <a:avLst/>
          </a:prstGeom>
          <a:noFill/>
          <a:ln>
            <a:noFill/>
          </a:ln>
        </p:spPr>
        <p:txBody>
          <a:bodyPr wrap="none" lIns="0" rIns="0" tIns="0" bIns="0" anchor="ctr"/>
          <a:lstStyle/>
          <a:p>
            <a:pPr algn="l"/>
            <a:r>
              <a:rPr lang="en-US" sz="2100">
                <a:solidFill>
                  <a:srgbClr val="17232C"/>
                </a:solidFill>
                <a:latin typeface="Arial"/>
              </a:rPr>
              <a:t>Are you viewing the right deployment and branch?</a:t>
            </a:r>
            <a:endParaRPr lang="en-US" sz="2100"/>
          </a:p>
        </p:txBody>
      </p:sp>
      <p:sp>
        <p:nvSpPr>
          <p:cNvPr id="16" name="Rule 16"/>
          <p:cNvSpPr/>
          <p:nvPr/>
        </p:nvSpPr>
        <p:spPr>
          <a:xfrm>
            <a:off x="804672" y="5029200"/>
            <a:ext cx="10579608" cy="0"/>
          </a:xfrm>
          <a:prstGeom prst="line">
            <a:avLst/>
          </a:prstGeom>
          <a:ln w="12700">
            <a:solidFill>
              <a:srgbClr val="BFC8C4"/>
            </a:solidFill>
          </a:ln>
        </p:spPr>
      </p:sp>
      <p:sp>
        <p:nvSpPr>
          <p:cNvPr id="17" name="Text 17"/>
          <p:cNvSpPr txBox="1"/>
          <p:nvPr/>
        </p:nvSpPr>
        <p:spPr>
          <a:xfrm>
            <a:off x="804672" y="5212080"/>
            <a:ext cx="3063240" cy="432816"/>
          </a:xfrm>
          <a:prstGeom prst="rect">
            <a:avLst/>
          </a:prstGeom>
          <a:noFill/>
          <a:ln>
            <a:noFill/>
          </a:ln>
        </p:spPr>
        <p:txBody>
          <a:bodyPr wrap="none" lIns="0" rIns="0" tIns="0" bIns="0" anchor="ctr"/>
          <a:lstStyle/>
          <a:p>
            <a:pPr algn="l"/>
            <a:r>
              <a:rPr lang="en-US" sz="2400" b="1">
                <a:solidFill>
                  <a:srgbClr val="326F60"/>
                </a:solidFill>
                <a:latin typeface="Arial"/>
              </a:rPr>
              <a:t>Login wall</a:t>
            </a:r>
            <a:endParaRPr lang="en-US" sz="2400"/>
          </a:p>
        </p:txBody>
      </p:sp>
      <p:sp>
        <p:nvSpPr>
          <p:cNvPr id="18" name="Text 18"/>
          <p:cNvSpPr txBox="1"/>
          <p:nvPr/>
        </p:nvSpPr>
        <p:spPr>
          <a:xfrm>
            <a:off x="4041648" y="5244084"/>
            <a:ext cx="7242048" cy="378714"/>
          </a:xfrm>
          <a:prstGeom prst="rect">
            <a:avLst/>
          </a:prstGeom>
          <a:noFill/>
          <a:ln>
            <a:noFill/>
          </a:ln>
        </p:spPr>
        <p:txBody>
          <a:bodyPr wrap="none" lIns="0" rIns="0" tIns="0" bIns="0" anchor="ctr"/>
          <a:lstStyle/>
          <a:p>
            <a:pPr algn="l"/>
            <a:r>
              <a:rPr lang="en-US" sz="2100">
                <a:solidFill>
                  <a:srgbClr val="17232C"/>
                </a:solidFill>
                <a:latin typeface="Arial"/>
              </a:rPr>
              <a:t>Does your reviewer have access to this preview?</a:t>
            </a:r>
            <a:endParaRPr lang="en-US" sz="2100"/>
          </a:p>
        </p:txBody>
      </p:sp>
      <p:sp>
        <p:nvSpPr>
          <p:cNvPr id="19" name="Rule 19"/>
          <p:cNvSpPr/>
          <p:nvPr/>
        </p:nvSpPr>
        <p:spPr>
          <a:xfrm>
            <a:off x="804672" y="5824728"/>
            <a:ext cx="10579608" cy="0"/>
          </a:xfrm>
          <a:prstGeom prst="line">
            <a:avLst/>
          </a:prstGeom>
          <a:ln w="12700">
            <a:solidFill>
              <a:srgbClr val="BFC8C4"/>
            </a:solidFill>
          </a:ln>
        </p:spPr>
      </p:sp>
      <p:sp>
        <p:nvSpPr>
          <p:cNvPr id="20" name="Text 20"/>
          <p:cNvSpPr txBox="1"/>
          <p:nvPr/>
        </p:nvSpPr>
        <p:spPr>
          <a:xfrm>
            <a:off x="804672" y="6016752"/>
            <a:ext cx="10515600" cy="324612"/>
          </a:xfrm>
          <a:prstGeom prst="rect">
            <a:avLst/>
          </a:prstGeom>
          <a:noFill/>
          <a:ln>
            <a:noFill/>
          </a:ln>
        </p:spPr>
        <p:txBody>
          <a:bodyPr wrap="none" lIns="0" rIns="0" tIns="0" bIns="0" anchor="ctr"/>
          <a:lstStyle/>
          <a:p>
            <a:pPr algn="l"/>
            <a:r>
              <a:rPr lang="en-US" sz="1800" b="1">
                <a:solidFill>
                  <a:srgbClr val="326F60"/>
                </a:solidFill>
                <a:latin typeface="Arial"/>
              </a:rPr>
              <a:t>Give the agent the error, the environment and the expected result.</a:t>
            </a:r>
            <a:endParaRPr lang="en-US" sz="1800"/>
          </a:p>
        </p:txBody>
      </p:sp>
      <p:sp>
        <p:nvSpPr>
          <p:cNvPr id="21" name="Text 2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74</a:t>
            </a:r>
            <a:endParaRPr lang="en-US" sz="100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467" b="1">
                <a:solidFill>
                  <a:srgbClr val="17232C"/>
                </a:solidFill>
                <a:latin typeface="Arial"/>
              </a:rPr>
              <a:t>Environment variables are deployment settings</a:t>
            </a:r>
            <a:endParaRPr lang="en-US" sz="3467"/>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Purpose</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Provide configuration for the environment.</a:t>
            </a:r>
            <a:endParaRPr lang="en-US" sz="2100"/>
          </a:p>
        </p:txBody>
      </p:sp>
      <p:sp>
        <p:nvSpPr>
          <p:cNvPr id="7" name="Rule 7"/>
          <p:cNvSpPr/>
          <p:nvPr/>
        </p:nvSpPr>
        <p:spPr>
          <a:xfrm>
            <a:off x="804672" y="2798064"/>
            <a:ext cx="10579608" cy="0"/>
          </a:xfrm>
          <a:prstGeom prst="line">
            <a:avLst/>
          </a:prstGeom>
          <a:ln w="12700">
            <a:solidFill>
              <a:srgbClr val="BFC8C4"/>
            </a:solidFill>
          </a:ln>
        </p:spPr>
      </p:sp>
      <p:sp>
        <p:nvSpPr>
          <p:cNvPr id="8" name="Text 8"/>
          <p:cNvSpPr txBox="1"/>
          <p:nvPr/>
        </p:nvSpPr>
        <p:spPr>
          <a:xfrm>
            <a:off x="804672" y="2980944"/>
            <a:ext cx="3063240" cy="432816"/>
          </a:xfrm>
          <a:prstGeom prst="rect">
            <a:avLst/>
          </a:prstGeom>
          <a:noFill/>
          <a:ln>
            <a:noFill/>
          </a:ln>
        </p:spPr>
        <p:txBody>
          <a:bodyPr wrap="none" lIns="0" rIns="0" tIns="0" bIns="0" anchor="ctr"/>
          <a:lstStyle/>
          <a:p>
            <a:pPr algn="l"/>
            <a:r>
              <a:rPr lang="en-US" sz="2400" b="1">
                <a:solidFill>
                  <a:srgbClr val="326F60"/>
                </a:solidFill>
                <a:latin typeface="Arial"/>
              </a:rPr>
              <a:t>Example</a:t>
            </a:r>
            <a:endParaRPr lang="en-US" sz="2400"/>
          </a:p>
        </p:txBody>
      </p:sp>
      <p:sp>
        <p:nvSpPr>
          <p:cNvPr id="9" name="Text 9"/>
          <p:cNvSpPr txBox="1"/>
          <p:nvPr/>
        </p:nvSpPr>
        <p:spPr>
          <a:xfrm>
            <a:off x="4041648" y="3012948"/>
            <a:ext cx="7242048" cy="378714"/>
          </a:xfrm>
          <a:prstGeom prst="rect">
            <a:avLst/>
          </a:prstGeom>
          <a:noFill/>
          <a:ln>
            <a:noFill/>
          </a:ln>
        </p:spPr>
        <p:txBody>
          <a:bodyPr wrap="none" lIns="0" rIns="0" tIns="0" bIns="0" anchor="ctr"/>
          <a:lstStyle/>
          <a:p>
            <a:pPr algn="l"/>
            <a:r>
              <a:rPr lang="en-US" sz="2100">
                <a:solidFill>
                  <a:srgbClr val="17232C"/>
                </a:solidFill>
                <a:latin typeface="Arial"/>
              </a:rPr>
              <a:t>A server reads an API credential by variable name.</a:t>
            </a:r>
            <a:endParaRPr lang="en-US" sz="2100"/>
          </a:p>
        </p:txBody>
      </p:sp>
      <p:sp>
        <p:nvSpPr>
          <p:cNvPr id="10" name="Rule 10"/>
          <p:cNvSpPr/>
          <p:nvPr/>
        </p:nvSpPr>
        <p:spPr>
          <a:xfrm>
            <a:off x="804672" y="3749040"/>
            <a:ext cx="10579608" cy="0"/>
          </a:xfrm>
          <a:prstGeom prst="line">
            <a:avLst/>
          </a:prstGeom>
          <a:ln w="12700">
            <a:solidFill>
              <a:srgbClr val="BFC8C4"/>
            </a:solidFill>
          </a:ln>
        </p:spPr>
      </p:sp>
      <p:sp>
        <p:nvSpPr>
          <p:cNvPr id="11" name="Text 11"/>
          <p:cNvSpPr txBox="1"/>
          <p:nvPr/>
        </p:nvSpPr>
        <p:spPr>
          <a:xfrm>
            <a:off x="804672" y="3931920"/>
            <a:ext cx="3063240" cy="432816"/>
          </a:xfrm>
          <a:prstGeom prst="rect">
            <a:avLst/>
          </a:prstGeom>
          <a:noFill/>
          <a:ln>
            <a:noFill/>
          </a:ln>
        </p:spPr>
        <p:txBody>
          <a:bodyPr wrap="none" lIns="0" rIns="0" tIns="0" bIns="0" anchor="ctr"/>
          <a:lstStyle/>
          <a:p>
            <a:pPr algn="l"/>
            <a:r>
              <a:rPr lang="en-US" sz="2400" b="1">
                <a:solidFill>
                  <a:srgbClr val="326F60"/>
                </a:solidFill>
                <a:latin typeface="Arial"/>
              </a:rPr>
              <a:t>Scope</a:t>
            </a:r>
            <a:endParaRPr lang="en-US" sz="2400"/>
          </a:p>
        </p:txBody>
      </p:sp>
      <p:sp>
        <p:nvSpPr>
          <p:cNvPr id="12" name="Text 12"/>
          <p:cNvSpPr txBox="1"/>
          <p:nvPr/>
        </p:nvSpPr>
        <p:spPr>
          <a:xfrm>
            <a:off x="4041648" y="3963924"/>
            <a:ext cx="7242048" cy="378714"/>
          </a:xfrm>
          <a:prstGeom prst="rect">
            <a:avLst/>
          </a:prstGeom>
          <a:noFill/>
          <a:ln>
            <a:noFill/>
          </a:ln>
        </p:spPr>
        <p:txBody>
          <a:bodyPr wrap="none" lIns="0" rIns="0" tIns="0" bIns="0" anchor="ctr"/>
          <a:lstStyle/>
          <a:p>
            <a:pPr algn="l"/>
            <a:r>
              <a:rPr lang="en-US" sz="2100">
                <a:solidFill>
                  <a:srgbClr val="17232C"/>
                </a:solidFill>
                <a:latin typeface="Arial"/>
              </a:rPr>
              <a:t>Development, preview and production can differ.</a:t>
            </a:r>
            <a:endParaRPr lang="en-US" sz="2100"/>
          </a:p>
        </p:txBody>
      </p:sp>
      <p:sp>
        <p:nvSpPr>
          <p:cNvPr id="13" name="Rule 13"/>
          <p:cNvSpPr/>
          <p:nvPr/>
        </p:nvSpPr>
        <p:spPr>
          <a:xfrm>
            <a:off x="804672" y="4700016"/>
            <a:ext cx="10579608" cy="0"/>
          </a:xfrm>
          <a:prstGeom prst="line">
            <a:avLst/>
          </a:prstGeom>
          <a:ln w="12700">
            <a:solidFill>
              <a:srgbClr val="BFC8C4"/>
            </a:solidFill>
          </a:ln>
        </p:spPr>
      </p:sp>
      <p:sp>
        <p:nvSpPr>
          <p:cNvPr id="14" name="Text 14"/>
          <p:cNvSpPr txBox="1"/>
          <p:nvPr/>
        </p:nvSpPr>
        <p:spPr>
          <a:xfrm>
            <a:off x="804672" y="4882896"/>
            <a:ext cx="3063240" cy="432816"/>
          </a:xfrm>
          <a:prstGeom prst="rect">
            <a:avLst/>
          </a:prstGeom>
          <a:noFill/>
          <a:ln>
            <a:noFill/>
          </a:ln>
        </p:spPr>
        <p:txBody>
          <a:bodyPr wrap="none" lIns="0" rIns="0" tIns="0" bIns="0" anchor="ctr"/>
          <a:lstStyle/>
          <a:p>
            <a:pPr algn="l"/>
            <a:r>
              <a:rPr lang="en-US" sz="2400" b="1">
                <a:solidFill>
                  <a:srgbClr val="326F60"/>
                </a:solidFill>
                <a:latin typeface="Arial"/>
              </a:rPr>
              <a:t>After changes</a:t>
            </a:r>
            <a:endParaRPr lang="en-US" sz="2400"/>
          </a:p>
        </p:txBody>
      </p:sp>
      <p:sp>
        <p:nvSpPr>
          <p:cNvPr id="15" name="Text 15"/>
          <p:cNvSpPr txBox="1"/>
          <p:nvPr/>
        </p:nvSpPr>
        <p:spPr>
          <a:xfrm>
            <a:off x="4041648" y="4914900"/>
            <a:ext cx="7242048" cy="378714"/>
          </a:xfrm>
          <a:prstGeom prst="rect">
            <a:avLst/>
          </a:prstGeom>
          <a:noFill/>
          <a:ln>
            <a:noFill/>
          </a:ln>
        </p:spPr>
        <p:txBody>
          <a:bodyPr wrap="none" lIns="0" rIns="0" tIns="0" bIns="0" anchor="ctr"/>
          <a:lstStyle/>
          <a:p>
            <a:pPr algn="l"/>
            <a:r>
              <a:rPr lang="en-US" sz="2100">
                <a:solidFill>
                  <a:srgbClr val="17232C"/>
                </a:solidFill>
                <a:latin typeface="Arial"/>
              </a:rPr>
              <a:t>Create a new deployment to use the new values.</a:t>
            </a:r>
            <a:endParaRPr lang="en-US" sz="2100"/>
          </a:p>
        </p:txBody>
      </p:sp>
      <p:sp>
        <p:nvSpPr>
          <p:cNvPr id="16" name="Rule 16"/>
          <p:cNvSpPr/>
          <p:nvPr/>
        </p:nvSpPr>
        <p:spPr>
          <a:xfrm>
            <a:off x="804672" y="5650992"/>
            <a:ext cx="10579608" cy="0"/>
          </a:xfrm>
          <a:prstGeom prst="line">
            <a:avLst/>
          </a:prstGeom>
          <a:ln w="12700">
            <a:solidFill>
              <a:srgbClr val="BFC8C4"/>
            </a:solidFill>
          </a:ln>
        </p:spPr>
      </p:sp>
      <p:sp>
        <p:nvSpPr>
          <p:cNvPr id="17" name="Text 17"/>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75</a:t>
            </a:r>
            <a:endParaRPr lang="en-US" sz="100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Browser code is visible to the visitor</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371459"/>
          </a:xfrm>
          <a:prstGeom prst="rect">
            <a:avLst/>
          </a:prstGeom>
          <a:noFill/>
          <a:ln>
            <a:noFill/>
          </a:ln>
        </p:spPr>
        <p:txBody>
          <a:bodyPr wrap="none" lIns="0" rIns="0" tIns="0" bIns="0" anchor="ctr"/>
          <a:lstStyle/>
          <a:p>
            <a:pPr algn="l"/>
            <a:r>
              <a:rPr lang="en-US" sz="2060" b="1">
                <a:solidFill>
                  <a:srgbClr val="326F60"/>
                </a:solidFill>
                <a:latin typeface="Arial"/>
              </a:rPr>
              <a:t>A visitor can inspect browser</a:t>
            </a:r>
            <a:endParaRPr lang="en-US" sz="2060"/>
          </a:p>
        </p:txBody>
      </p:sp>
      <p:sp>
        <p:nvSpPr>
          <p:cNvPr id="7" name="Text 7"/>
          <p:cNvSpPr txBox="1"/>
          <p:nvPr/>
        </p:nvSpPr>
        <p:spPr>
          <a:xfrm>
            <a:off x="7315200" y="2450592"/>
            <a:ext cx="4096512" cy="486918"/>
          </a:xfrm>
          <a:prstGeom prst="rect">
            <a:avLst/>
          </a:prstGeom>
          <a:noFill/>
          <a:ln>
            <a:noFill/>
          </a:ln>
        </p:spPr>
        <p:txBody>
          <a:bodyPr wrap="none" lIns="0" rIns="0" tIns="0" bIns="0" anchor="ctr"/>
          <a:lstStyle/>
          <a:p>
            <a:pPr algn="l"/>
            <a:r>
              <a:rPr lang="en-US" sz="2700" b="1">
                <a:solidFill>
                  <a:srgbClr val="326F60"/>
                </a:solidFill>
                <a:latin typeface="Arial"/>
              </a:rPr>
              <a:t>code</a:t>
            </a:r>
            <a:endParaRPr lang="en-US" sz="2700"/>
          </a:p>
        </p:txBody>
      </p:sp>
      <p:sp>
        <p:nvSpPr>
          <p:cNvPr id="8" name="Text 8"/>
          <p:cNvSpPr txBox="1"/>
          <p:nvPr/>
        </p:nvSpPr>
        <p:spPr>
          <a:xfrm>
            <a:off x="7315200" y="3154680"/>
            <a:ext cx="4096512" cy="396748"/>
          </a:xfrm>
          <a:prstGeom prst="rect">
            <a:avLst/>
          </a:prstGeom>
          <a:noFill/>
          <a:ln>
            <a:noFill/>
          </a:ln>
        </p:spPr>
        <p:txBody>
          <a:bodyPr wrap="none" lIns="0" rIns="0" tIns="0" bIns="0" anchor="ctr"/>
          <a:lstStyle/>
          <a:p>
            <a:pPr algn="l"/>
            <a:r>
              <a:rPr lang="en-US" sz="2200">
                <a:solidFill>
                  <a:srgbClr val="17232C"/>
                </a:solidFill>
                <a:latin typeface="Arial"/>
              </a:rPr>
              <a:t>Keep secrets on the server.</a:t>
            </a:r>
            <a:endParaRPr lang="en-US" sz="2200"/>
          </a:p>
        </p:txBody>
      </p:sp>
      <p:sp>
        <p:nvSpPr>
          <p:cNvPr id="9" name="Text 9"/>
          <p:cNvSpPr txBox="1"/>
          <p:nvPr/>
        </p:nvSpPr>
        <p:spPr>
          <a:xfrm>
            <a:off x="7315200" y="3712464"/>
            <a:ext cx="4096512" cy="326434"/>
          </a:xfrm>
          <a:prstGeom prst="rect">
            <a:avLst/>
          </a:prstGeom>
          <a:noFill/>
          <a:ln>
            <a:noFill/>
          </a:ln>
        </p:spPr>
        <p:txBody>
          <a:bodyPr wrap="none" lIns="0" rIns="0" tIns="0" bIns="0" anchor="ctr"/>
          <a:lstStyle/>
          <a:p>
            <a:pPr algn="l"/>
            <a:r>
              <a:rPr lang="en-US" sz="1810">
                <a:solidFill>
                  <a:srgbClr val="17232C"/>
                </a:solidFill>
                <a:latin typeface="Arial"/>
              </a:rPr>
              <a:t>Use public keys only as intended.</a:t>
            </a:r>
            <a:endParaRPr lang="en-US" sz="1810"/>
          </a:p>
        </p:txBody>
      </p:sp>
      <p:sp>
        <p:nvSpPr>
          <p:cNvPr id="10" name="Text 10"/>
          <p:cNvSpPr txBox="1"/>
          <p:nvPr/>
        </p:nvSpPr>
        <p:spPr>
          <a:xfrm>
            <a:off x="7315200" y="4270248"/>
            <a:ext cx="4096512" cy="316833"/>
          </a:xfrm>
          <a:prstGeom prst="rect">
            <a:avLst/>
          </a:prstGeom>
          <a:noFill/>
          <a:ln>
            <a:noFill/>
          </a:ln>
        </p:spPr>
        <p:txBody>
          <a:bodyPr wrap="none" lIns="0" rIns="0" tIns="0" bIns="0" anchor="ctr"/>
          <a:lstStyle/>
          <a:p>
            <a:pPr algn="l"/>
            <a:r>
              <a:rPr lang="en-US" sz="1757">
                <a:solidFill>
                  <a:srgbClr val="17232C"/>
                </a:solidFill>
                <a:latin typeface="Arial"/>
              </a:rPr>
              <a:t>Check permissions as well as keys.</a:t>
            </a:r>
            <a:endParaRPr lang="en-US" sz="1757"/>
          </a:p>
        </p:txBody>
      </p:sp>
      <p:sp>
        <p:nvSpPr>
          <p:cNvPr id="11" name="Text 1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76</a:t>
            </a:r>
            <a:endParaRPr lang="en-US" sz="100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Publish the version you reviewed</a:t>
            </a:r>
            <a:endParaRPr lang="en-US" sz="3500"/>
          </a:p>
        </p:txBody>
      </p:sp>
      <p:sp>
        <p:nvSpPr>
          <p:cNvPr id="4" name="Rule 4"/>
          <p:cNvSpPr/>
          <p:nvPr/>
        </p:nvSpPr>
        <p:spPr>
          <a:xfrm>
            <a:off x="731520" y="1700784"/>
            <a:ext cx="10698480" cy="0"/>
          </a:xfrm>
          <a:prstGeom prst="line">
            <a:avLst/>
          </a:prstGeom>
          <a:ln w="15240">
            <a:solidFill>
              <a:srgbClr val="526976"/>
            </a:solidFill>
          </a:ln>
        </p:spPr>
      </p:sp>
      <p:sp>
        <p:nvSpPr>
          <p:cNvPr id="5" name="Text 5"/>
          <p:cNvSpPr txBox="1"/>
          <p:nvPr/>
        </p:nvSpPr>
        <p:spPr>
          <a:xfrm>
            <a:off x="8229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01</a:t>
            </a:r>
            <a:endParaRPr lang="en-US" sz="3700"/>
          </a:p>
        </p:txBody>
      </p:sp>
      <p:sp>
        <p:nvSpPr>
          <p:cNvPr id="6" name="Rule 6"/>
          <p:cNvSpPr/>
          <p:nvPr/>
        </p:nvSpPr>
        <p:spPr>
          <a:xfrm>
            <a:off x="822960" y="3054096"/>
            <a:ext cx="2281428" cy="0"/>
          </a:xfrm>
          <a:prstGeom prst="line">
            <a:avLst/>
          </a:prstGeom>
          <a:ln w="29210">
            <a:solidFill>
              <a:srgbClr val="7970AC"/>
            </a:solidFill>
          </a:ln>
        </p:spPr>
      </p:sp>
      <p:sp>
        <p:nvSpPr>
          <p:cNvPr id="7" name="Text 7"/>
          <p:cNvSpPr txBox="1"/>
          <p:nvPr/>
        </p:nvSpPr>
        <p:spPr>
          <a:xfrm>
            <a:off x="8229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Approve</a:t>
            </a:r>
            <a:endParaRPr lang="en-US" sz="2400"/>
          </a:p>
        </p:txBody>
      </p:sp>
      <p:sp>
        <p:nvSpPr>
          <p:cNvPr id="8" name="Text 8"/>
          <p:cNvSpPr txBox="1"/>
          <p:nvPr/>
        </p:nvSpPr>
        <p:spPr>
          <a:xfrm>
            <a:off x="822960" y="4023360"/>
            <a:ext cx="2336292" cy="324612"/>
          </a:xfrm>
          <a:prstGeom prst="rect">
            <a:avLst/>
          </a:prstGeom>
          <a:noFill/>
          <a:ln>
            <a:noFill/>
          </a:ln>
        </p:spPr>
        <p:txBody>
          <a:bodyPr wrap="none" lIns="0" rIns="0" tIns="0" bIns="0" anchor="ctr"/>
          <a:lstStyle/>
          <a:p>
            <a:pPr algn="l"/>
            <a:r>
              <a:rPr lang="en-US" sz="1800">
                <a:solidFill>
                  <a:srgbClr val="D4E3E3"/>
                </a:solidFill>
                <a:latin typeface="Arial"/>
              </a:rPr>
              <a:t>Check the diff</a:t>
            </a:r>
            <a:endParaRPr lang="en-US" sz="1800"/>
          </a:p>
        </p:txBody>
      </p:sp>
      <p:sp>
        <p:nvSpPr>
          <p:cNvPr id="9" name="Text 9"/>
          <p:cNvSpPr txBox="1"/>
          <p:nvPr/>
        </p:nvSpPr>
        <p:spPr>
          <a:xfrm>
            <a:off x="822960" y="4425696"/>
            <a:ext cx="2336292" cy="324612"/>
          </a:xfrm>
          <a:prstGeom prst="rect">
            <a:avLst/>
          </a:prstGeom>
          <a:noFill/>
          <a:ln>
            <a:noFill/>
          </a:ln>
        </p:spPr>
        <p:txBody>
          <a:bodyPr wrap="none" lIns="0" rIns="0" tIns="0" bIns="0" anchor="ctr"/>
          <a:lstStyle/>
          <a:p>
            <a:pPr algn="l"/>
            <a:r>
              <a:rPr lang="en-US" sz="1800">
                <a:solidFill>
                  <a:srgbClr val="D4E3E3"/>
                </a:solidFill>
                <a:latin typeface="Arial"/>
              </a:rPr>
              <a:t>and preview</a:t>
            </a:r>
            <a:endParaRPr lang="en-US" sz="1800"/>
          </a:p>
        </p:txBody>
      </p:sp>
      <p:sp>
        <p:nvSpPr>
          <p:cNvPr id="10" name="Text 10"/>
          <p:cNvSpPr txBox="1"/>
          <p:nvPr/>
        </p:nvSpPr>
        <p:spPr>
          <a:xfrm>
            <a:off x="34518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02</a:t>
            </a:r>
            <a:endParaRPr lang="en-US" sz="3700"/>
          </a:p>
        </p:txBody>
      </p:sp>
      <p:sp>
        <p:nvSpPr>
          <p:cNvPr id="11" name="Rule 11"/>
          <p:cNvSpPr/>
          <p:nvPr/>
        </p:nvSpPr>
        <p:spPr>
          <a:xfrm>
            <a:off x="3451860" y="3054096"/>
            <a:ext cx="2281428" cy="0"/>
          </a:xfrm>
          <a:prstGeom prst="line">
            <a:avLst/>
          </a:prstGeom>
          <a:ln w="29210">
            <a:solidFill>
              <a:srgbClr val="7970AC"/>
            </a:solidFill>
          </a:ln>
        </p:spPr>
      </p:sp>
      <p:sp>
        <p:nvSpPr>
          <p:cNvPr id="12" name="Text 12"/>
          <p:cNvSpPr txBox="1"/>
          <p:nvPr/>
        </p:nvSpPr>
        <p:spPr>
          <a:xfrm>
            <a:off x="34518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Merge</a:t>
            </a:r>
            <a:endParaRPr lang="en-US" sz="2400"/>
          </a:p>
        </p:txBody>
      </p:sp>
      <p:sp>
        <p:nvSpPr>
          <p:cNvPr id="13" name="Text 13"/>
          <p:cNvSpPr txBox="1"/>
          <p:nvPr/>
        </p:nvSpPr>
        <p:spPr>
          <a:xfrm>
            <a:off x="3451860" y="4023360"/>
            <a:ext cx="2336292" cy="323346"/>
          </a:xfrm>
          <a:prstGeom prst="rect">
            <a:avLst/>
          </a:prstGeom>
          <a:noFill/>
          <a:ln>
            <a:noFill/>
          </a:ln>
        </p:spPr>
        <p:txBody>
          <a:bodyPr wrap="none" lIns="0" rIns="0" tIns="0" bIns="0" anchor="ctr"/>
          <a:lstStyle/>
          <a:p>
            <a:pPr algn="l"/>
            <a:r>
              <a:rPr lang="en-US" sz="1793">
                <a:solidFill>
                  <a:srgbClr val="D4E3E3"/>
                </a:solidFill>
                <a:latin typeface="Arial"/>
              </a:rPr>
              <a:t>Into the configured</a:t>
            </a:r>
            <a:endParaRPr lang="en-US" sz="1793"/>
          </a:p>
        </p:txBody>
      </p:sp>
      <p:sp>
        <p:nvSpPr>
          <p:cNvPr id="14" name="Text 14"/>
          <p:cNvSpPr txBox="1"/>
          <p:nvPr/>
        </p:nvSpPr>
        <p:spPr>
          <a:xfrm>
            <a:off x="3451860" y="4425696"/>
            <a:ext cx="2336292" cy="324612"/>
          </a:xfrm>
          <a:prstGeom prst="rect">
            <a:avLst/>
          </a:prstGeom>
          <a:noFill/>
          <a:ln>
            <a:noFill/>
          </a:ln>
        </p:spPr>
        <p:txBody>
          <a:bodyPr wrap="none" lIns="0" rIns="0" tIns="0" bIns="0" anchor="ctr"/>
          <a:lstStyle/>
          <a:p>
            <a:pPr algn="l"/>
            <a:r>
              <a:rPr lang="en-US" sz="1800">
                <a:solidFill>
                  <a:srgbClr val="D4E3E3"/>
                </a:solidFill>
                <a:latin typeface="Arial"/>
              </a:rPr>
              <a:t>production branch</a:t>
            </a:r>
            <a:endParaRPr lang="en-US" sz="1800"/>
          </a:p>
        </p:txBody>
      </p:sp>
      <p:sp>
        <p:nvSpPr>
          <p:cNvPr id="15" name="Text 15"/>
          <p:cNvSpPr txBox="1"/>
          <p:nvPr/>
        </p:nvSpPr>
        <p:spPr>
          <a:xfrm>
            <a:off x="60807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03</a:t>
            </a:r>
            <a:endParaRPr lang="en-US" sz="3700"/>
          </a:p>
        </p:txBody>
      </p:sp>
      <p:sp>
        <p:nvSpPr>
          <p:cNvPr id="16" name="Rule 16"/>
          <p:cNvSpPr/>
          <p:nvPr/>
        </p:nvSpPr>
        <p:spPr>
          <a:xfrm>
            <a:off x="6080760" y="3054096"/>
            <a:ext cx="2281428" cy="0"/>
          </a:xfrm>
          <a:prstGeom prst="line">
            <a:avLst/>
          </a:prstGeom>
          <a:ln w="29210">
            <a:solidFill>
              <a:srgbClr val="7970AC"/>
            </a:solidFill>
          </a:ln>
        </p:spPr>
      </p:sp>
      <p:sp>
        <p:nvSpPr>
          <p:cNvPr id="17" name="Text 17"/>
          <p:cNvSpPr txBox="1"/>
          <p:nvPr/>
        </p:nvSpPr>
        <p:spPr>
          <a:xfrm>
            <a:off x="60807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Build</a:t>
            </a:r>
            <a:endParaRPr lang="en-US" sz="2400"/>
          </a:p>
        </p:txBody>
      </p:sp>
      <p:sp>
        <p:nvSpPr>
          <p:cNvPr id="18" name="Text 18"/>
          <p:cNvSpPr txBox="1"/>
          <p:nvPr/>
        </p:nvSpPr>
        <p:spPr>
          <a:xfrm>
            <a:off x="6080760" y="4023360"/>
            <a:ext cx="2336292" cy="324612"/>
          </a:xfrm>
          <a:prstGeom prst="rect">
            <a:avLst/>
          </a:prstGeom>
          <a:noFill/>
          <a:ln>
            <a:noFill/>
          </a:ln>
        </p:spPr>
        <p:txBody>
          <a:bodyPr wrap="none" lIns="0" rIns="0" tIns="0" bIns="0" anchor="ctr"/>
          <a:lstStyle/>
          <a:p>
            <a:pPr algn="l"/>
            <a:r>
              <a:rPr lang="en-US" sz="1800">
                <a:solidFill>
                  <a:srgbClr val="D4E3E3"/>
                </a:solidFill>
                <a:latin typeface="Arial"/>
              </a:rPr>
              <a:t>Wait for the new</a:t>
            </a:r>
            <a:endParaRPr lang="en-US" sz="1800"/>
          </a:p>
        </p:txBody>
      </p:sp>
      <p:sp>
        <p:nvSpPr>
          <p:cNvPr id="19" name="Text 19"/>
          <p:cNvSpPr txBox="1"/>
          <p:nvPr/>
        </p:nvSpPr>
        <p:spPr>
          <a:xfrm>
            <a:off x="6080760" y="4425696"/>
            <a:ext cx="2336292" cy="324612"/>
          </a:xfrm>
          <a:prstGeom prst="rect">
            <a:avLst/>
          </a:prstGeom>
          <a:noFill/>
          <a:ln>
            <a:noFill/>
          </a:ln>
        </p:spPr>
        <p:txBody>
          <a:bodyPr wrap="none" lIns="0" rIns="0" tIns="0" bIns="0" anchor="ctr"/>
          <a:lstStyle/>
          <a:p>
            <a:pPr algn="l"/>
            <a:r>
              <a:rPr lang="en-US" sz="1800">
                <a:solidFill>
                  <a:srgbClr val="D4E3E3"/>
                </a:solidFill>
                <a:latin typeface="Arial"/>
              </a:rPr>
              <a:t>deployment status</a:t>
            </a:r>
            <a:endParaRPr lang="en-US" sz="1800"/>
          </a:p>
        </p:txBody>
      </p:sp>
      <p:sp>
        <p:nvSpPr>
          <p:cNvPr id="20" name="Text 20"/>
          <p:cNvSpPr txBox="1"/>
          <p:nvPr/>
        </p:nvSpPr>
        <p:spPr>
          <a:xfrm>
            <a:off x="87096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04</a:t>
            </a:r>
            <a:endParaRPr lang="en-US" sz="3700"/>
          </a:p>
        </p:txBody>
      </p:sp>
      <p:sp>
        <p:nvSpPr>
          <p:cNvPr id="21" name="Rule 21"/>
          <p:cNvSpPr/>
          <p:nvPr/>
        </p:nvSpPr>
        <p:spPr>
          <a:xfrm>
            <a:off x="8709660" y="3054096"/>
            <a:ext cx="2281428" cy="0"/>
          </a:xfrm>
          <a:prstGeom prst="line">
            <a:avLst/>
          </a:prstGeom>
          <a:ln w="29210">
            <a:solidFill>
              <a:srgbClr val="7970AC"/>
            </a:solidFill>
          </a:ln>
        </p:spPr>
      </p:sp>
      <p:sp>
        <p:nvSpPr>
          <p:cNvPr id="22" name="Text 22"/>
          <p:cNvSpPr txBox="1"/>
          <p:nvPr/>
        </p:nvSpPr>
        <p:spPr>
          <a:xfrm>
            <a:off x="87096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Verify</a:t>
            </a:r>
            <a:endParaRPr lang="en-US" sz="2400"/>
          </a:p>
        </p:txBody>
      </p:sp>
      <p:sp>
        <p:nvSpPr>
          <p:cNvPr id="23" name="Text 23"/>
          <p:cNvSpPr txBox="1"/>
          <p:nvPr/>
        </p:nvSpPr>
        <p:spPr>
          <a:xfrm>
            <a:off x="8709660" y="4023360"/>
            <a:ext cx="2336292" cy="324612"/>
          </a:xfrm>
          <a:prstGeom prst="rect">
            <a:avLst/>
          </a:prstGeom>
          <a:noFill/>
          <a:ln>
            <a:noFill/>
          </a:ln>
        </p:spPr>
        <p:txBody>
          <a:bodyPr wrap="none" lIns="0" rIns="0" tIns="0" bIns="0" anchor="ctr"/>
          <a:lstStyle/>
          <a:p>
            <a:pPr algn="l"/>
            <a:r>
              <a:rPr lang="en-US" sz="1800">
                <a:solidFill>
                  <a:srgbClr val="D4E3E3"/>
                </a:solidFill>
                <a:latin typeface="Arial"/>
              </a:rPr>
              <a:t>Open production</a:t>
            </a:r>
            <a:endParaRPr lang="en-US" sz="1800"/>
          </a:p>
        </p:txBody>
      </p:sp>
      <p:sp>
        <p:nvSpPr>
          <p:cNvPr id="24" name="Text 24"/>
          <p:cNvSpPr txBox="1"/>
          <p:nvPr/>
        </p:nvSpPr>
        <p:spPr>
          <a:xfrm>
            <a:off x="8709660" y="4425696"/>
            <a:ext cx="2336292" cy="323346"/>
          </a:xfrm>
          <a:prstGeom prst="rect">
            <a:avLst/>
          </a:prstGeom>
          <a:noFill/>
          <a:ln>
            <a:noFill/>
          </a:ln>
        </p:spPr>
        <p:txBody>
          <a:bodyPr wrap="none" lIns="0" rIns="0" tIns="0" bIns="0" anchor="ctr"/>
          <a:lstStyle/>
          <a:p>
            <a:pPr algn="l"/>
            <a:r>
              <a:rPr lang="en-US" sz="1793">
                <a:solidFill>
                  <a:srgbClr val="D4E3E3"/>
                </a:solidFill>
                <a:latin typeface="Arial"/>
              </a:rPr>
              <a:t>and repeat the task</a:t>
            </a:r>
            <a:endParaRPr lang="en-US" sz="1793"/>
          </a:p>
        </p:txBody>
      </p:sp>
      <p:sp>
        <p:nvSpPr>
          <p:cNvPr id="25" name="Text 25"/>
          <p:cNvSpPr txBox="1"/>
          <p:nvPr/>
        </p:nvSpPr>
        <p:spPr>
          <a:xfrm>
            <a:off x="822960" y="5815584"/>
            <a:ext cx="10515600" cy="378714"/>
          </a:xfrm>
          <a:prstGeom prst="rect">
            <a:avLst/>
          </a:prstGeom>
          <a:noFill/>
          <a:ln>
            <a:noFill/>
          </a:ln>
        </p:spPr>
        <p:txBody>
          <a:bodyPr wrap="none" lIns="0" rIns="0" tIns="0" bIns="0" anchor="ctr"/>
          <a:lstStyle/>
          <a:p>
            <a:pPr algn="l"/>
            <a:r>
              <a:rPr lang="en-US" sz="2100" b="1">
                <a:solidFill>
                  <a:srgbClr val="D6EC9B"/>
                </a:solidFill>
                <a:latin typeface="Arial"/>
              </a:rPr>
              <a:t>Record the commit that production is serving.</a:t>
            </a:r>
            <a:endParaRPr lang="en-US" sz="2100"/>
          </a:p>
        </p:txBody>
      </p:sp>
      <p:sp>
        <p:nvSpPr>
          <p:cNvPr id="26" name="Text 26"/>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77</a:t>
            </a:r>
            <a:endParaRPr lang="en-US" sz="10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A URL, a domain and hosting</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Deployment URL</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The platform's address for a deployed version.</a:t>
            </a:r>
            <a:endParaRPr lang="en-US" sz="2100"/>
          </a:p>
        </p:txBody>
      </p:sp>
      <p:sp>
        <p:nvSpPr>
          <p:cNvPr id="7" name="Rule 7"/>
          <p:cNvSpPr/>
          <p:nvPr/>
        </p:nvSpPr>
        <p:spPr>
          <a:xfrm>
            <a:off x="804672" y="2798064"/>
            <a:ext cx="10579608" cy="0"/>
          </a:xfrm>
          <a:prstGeom prst="line">
            <a:avLst/>
          </a:prstGeom>
          <a:ln w="12700">
            <a:solidFill>
              <a:srgbClr val="BFC8C4"/>
            </a:solidFill>
          </a:ln>
        </p:spPr>
      </p:sp>
      <p:sp>
        <p:nvSpPr>
          <p:cNvPr id="8" name="Text 8"/>
          <p:cNvSpPr txBox="1"/>
          <p:nvPr/>
        </p:nvSpPr>
        <p:spPr>
          <a:xfrm>
            <a:off x="804672" y="2980944"/>
            <a:ext cx="3063240" cy="432816"/>
          </a:xfrm>
          <a:prstGeom prst="rect">
            <a:avLst/>
          </a:prstGeom>
          <a:noFill/>
          <a:ln>
            <a:noFill/>
          </a:ln>
        </p:spPr>
        <p:txBody>
          <a:bodyPr wrap="none" lIns="0" rIns="0" tIns="0" bIns="0" anchor="ctr"/>
          <a:lstStyle/>
          <a:p>
            <a:pPr algn="l"/>
            <a:r>
              <a:rPr lang="en-US" sz="2400" b="1">
                <a:solidFill>
                  <a:srgbClr val="326F60"/>
                </a:solidFill>
                <a:latin typeface="Arial"/>
              </a:rPr>
              <a:t>Custom domain</a:t>
            </a:r>
            <a:endParaRPr lang="en-US" sz="2400"/>
          </a:p>
        </p:txBody>
      </p:sp>
      <p:sp>
        <p:nvSpPr>
          <p:cNvPr id="9" name="Text 9"/>
          <p:cNvSpPr txBox="1"/>
          <p:nvPr/>
        </p:nvSpPr>
        <p:spPr>
          <a:xfrm>
            <a:off x="4041648" y="3012948"/>
            <a:ext cx="7242048" cy="378714"/>
          </a:xfrm>
          <a:prstGeom prst="rect">
            <a:avLst/>
          </a:prstGeom>
          <a:noFill/>
          <a:ln>
            <a:noFill/>
          </a:ln>
        </p:spPr>
        <p:txBody>
          <a:bodyPr wrap="none" lIns="0" rIns="0" tIns="0" bIns="0" anchor="ctr"/>
          <a:lstStyle/>
          <a:p>
            <a:pPr algn="l"/>
            <a:r>
              <a:rPr lang="en-US" sz="2100">
                <a:solidFill>
                  <a:srgbClr val="17232C"/>
                </a:solidFill>
                <a:latin typeface="Arial"/>
              </a:rPr>
              <a:t>A name you own, connected to the project.</a:t>
            </a:r>
            <a:endParaRPr lang="en-US" sz="2100"/>
          </a:p>
        </p:txBody>
      </p:sp>
      <p:sp>
        <p:nvSpPr>
          <p:cNvPr id="10" name="Rule 10"/>
          <p:cNvSpPr/>
          <p:nvPr/>
        </p:nvSpPr>
        <p:spPr>
          <a:xfrm>
            <a:off x="804672" y="3749040"/>
            <a:ext cx="10579608" cy="0"/>
          </a:xfrm>
          <a:prstGeom prst="line">
            <a:avLst/>
          </a:prstGeom>
          <a:ln w="12700">
            <a:solidFill>
              <a:srgbClr val="BFC8C4"/>
            </a:solidFill>
          </a:ln>
        </p:spPr>
      </p:sp>
      <p:sp>
        <p:nvSpPr>
          <p:cNvPr id="11" name="Text 11"/>
          <p:cNvSpPr txBox="1"/>
          <p:nvPr/>
        </p:nvSpPr>
        <p:spPr>
          <a:xfrm>
            <a:off x="804672" y="3931920"/>
            <a:ext cx="3063240" cy="432816"/>
          </a:xfrm>
          <a:prstGeom prst="rect">
            <a:avLst/>
          </a:prstGeom>
          <a:noFill/>
          <a:ln>
            <a:noFill/>
          </a:ln>
        </p:spPr>
        <p:txBody>
          <a:bodyPr wrap="none" lIns="0" rIns="0" tIns="0" bIns="0" anchor="ctr"/>
          <a:lstStyle/>
          <a:p>
            <a:pPr algn="l"/>
            <a:r>
              <a:rPr lang="en-US" sz="2400" b="1">
                <a:solidFill>
                  <a:srgbClr val="326F60"/>
                </a:solidFill>
                <a:latin typeface="Arial"/>
              </a:rPr>
              <a:t>DNS</a:t>
            </a:r>
            <a:endParaRPr lang="en-US" sz="2400"/>
          </a:p>
        </p:txBody>
      </p:sp>
      <p:sp>
        <p:nvSpPr>
          <p:cNvPr id="12" name="Text 12"/>
          <p:cNvSpPr txBox="1"/>
          <p:nvPr/>
        </p:nvSpPr>
        <p:spPr>
          <a:xfrm>
            <a:off x="4041648" y="3963924"/>
            <a:ext cx="7242048" cy="378714"/>
          </a:xfrm>
          <a:prstGeom prst="rect">
            <a:avLst/>
          </a:prstGeom>
          <a:noFill/>
          <a:ln>
            <a:noFill/>
          </a:ln>
        </p:spPr>
        <p:txBody>
          <a:bodyPr wrap="none" lIns="0" rIns="0" tIns="0" bIns="0" anchor="ctr"/>
          <a:lstStyle/>
          <a:p>
            <a:pPr algn="l"/>
            <a:r>
              <a:rPr lang="en-US" sz="2100">
                <a:solidFill>
                  <a:srgbClr val="17232C"/>
                </a:solidFill>
                <a:latin typeface="Arial"/>
              </a:rPr>
              <a:t>Records that direct the name to the right service.</a:t>
            </a:r>
            <a:endParaRPr lang="en-US" sz="2100"/>
          </a:p>
        </p:txBody>
      </p:sp>
      <p:sp>
        <p:nvSpPr>
          <p:cNvPr id="13" name="Rule 13"/>
          <p:cNvSpPr/>
          <p:nvPr/>
        </p:nvSpPr>
        <p:spPr>
          <a:xfrm>
            <a:off x="804672" y="4700016"/>
            <a:ext cx="10579608" cy="0"/>
          </a:xfrm>
          <a:prstGeom prst="line">
            <a:avLst/>
          </a:prstGeom>
          <a:ln w="12700">
            <a:solidFill>
              <a:srgbClr val="BFC8C4"/>
            </a:solidFill>
          </a:ln>
        </p:spPr>
      </p:sp>
      <p:sp>
        <p:nvSpPr>
          <p:cNvPr id="14" name="Text 14"/>
          <p:cNvSpPr txBox="1"/>
          <p:nvPr/>
        </p:nvSpPr>
        <p:spPr>
          <a:xfrm>
            <a:off x="804672" y="4882896"/>
            <a:ext cx="3063240" cy="432816"/>
          </a:xfrm>
          <a:prstGeom prst="rect">
            <a:avLst/>
          </a:prstGeom>
          <a:noFill/>
          <a:ln>
            <a:noFill/>
          </a:ln>
        </p:spPr>
        <p:txBody>
          <a:bodyPr wrap="none" lIns="0" rIns="0" tIns="0" bIns="0" anchor="ctr"/>
          <a:lstStyle/>
          <a:p>
            <a:pPr algn="l"/>
            <a:r>
              <a:rPr lang="en-US" sz="2400" b="1">
                <a:solidFill>
                  <a:srgbClr val="326F60"/>
                </a:solidFill>
                <a:latin typeface="Arial"/>
              </a:rPr>
              <a:t>Today</a:t>
            </a:r>
            <a:endParaRPr lang="en-US" sz="2400"/>
          </a:p>
        </p:txBody>
      </p:sp>
      <p:sp>
        <p:nvSpPr>
          <p:cNvPr id="15" name="Text 15"/>
          <p:cNvSpPr txBox="1"/>
          <p:nvPr/>
        </p:nvSpPr>
        <p:spPr>
          <a:xfrm>
            <a:off x="4041648" y="4914900"/>
            <a:ext cx="7242048" cy="373410"/>
          </a:xfrm>
          <a:prstGeom prst="rect">
            <a:avLst/>
          </a:prstGeom>
          <a:noFill/>
          <a:ln>
            <a:noFill/>
          </a:ln>
        </p:spPr>
        <p:txBody>
          <a:bodyPr wrap="none" lIns="0" rIns="0" tIns="0" bIns="0" anchor="ctr"/>
          <a:lstStyle/>
          <a:p>
            <a:pPr algn="l"/>
            <a:r>
              <a:rPr lang="en-US" sz="2071">
                <a:solidFill>
                  <a:srgbClr val="17232C"/>
                </a:solidFill>
                <a:latin typeface="Arial"/>
              </a:rPr>
              <a:t>Use the provided Vercel URL for your first release.</a:t>
            </a:r>
            <a:endParaRPr lang="en-US" sz="2071"/>
          </a:p>
        </p:txBody>
      </p:sp>
      <p:sp>
        <p:nvSpPr>
          <p:cNvPr id="16" name="Rule 16"/>
          <p:cNvSpPr/>
          <p:nvPr/>
        </p:nvSpPr>
        <p:spPr>
          <a:xfrm>
            <a:off x="804672" y="5650992"/>
            <a:ext cx="10579608" cy="0"/>
          </a:xfrm>
          <a:prstGeom prst="line">
            <a:avLst/>
          </a:prstGeom>
          <a:ln w="12700">
            <a:solidFill>
              <a:srgbClr val="BFC8C4"/>
            </a:solidFill>
          </a:ln>
        </p:spPr>
      </p:sp>
      <p:pic>
        <p:nvPicPr>
          <p:cNvPr id="17" name="Image 17"/>
          <p:cNvPicPr>
            <a:picLocks noChangeAspect="1"/>
          </p:cNvPicPr>
          <p:nvPr/>
        </p:nvPicPr>
        <p:blipFill>
          <a:blip r:embed="rId2"/>
          <a:stretch>
            <a:fillRect/>
          </a:stretch>
        </p:blipFill>
        <p:spPr>
          <a:xfrm>
            <a:off x="10945368" y="365760"/>
            <a:ext cx="347472" cy="347472"/>
          </a:xfrm>
          <a:prstGeom prst="rect">
            <a:avLst/>
          </a:prstGeom>
        </p:spPr>
      </p:pic>
      <p:sp>
        <p:nvSpPr>
          <p:cNvPr id="18" name="Text 1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78</a:t>
            </a:r>
            <a:endParaRPr lang="en-US" sz="100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Undo a bad release in two places</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Restore service</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Use a known-good deployment when available.</a:t>
            </a:r>
            <a:endParaRPr lang="en-US" sz="2100"/>
          </a:p>
        </p:txBody>
      </p:sp>
      <p:sp>
        <p:nvSpPr>
          <p:cNvPr id="7" name="Rule 7"/>
          <p:cNvSpPr/>
          <p:nvPr/>
        </p:nvSpPr>
        <p:spPr>
          <a:xfrm>
            <a:off x="804672" y="2798064"/>
            <a:ext cx="10579608" cy="0"/>
          </a:xfrm>
          <a:prstGeom prst="line">
            <a:avLst/>
          </a:prstGeom>
          <a:ln w="12700">
            <a:solidFill>
              <a:srgbClr val="BFC8C4"/>
            </a:solidFill>
          </a:ln>
        </p:spPr>
      </p:sp>
      <p:sp>
        <p:nvSpPr>
          <p:cNvPr id="8" name="Text 8"/>
          <p:cNvSpPr txBox="1"/>
          <p:nvPr/>
        </p:nvSpPr>
        <p:spPr>
          <a:xfrm>
            <a:off x="804672" y="2980944"/>
            <a:ext cx="3063240" cy="432816"/>
          </a:xfrm>
          <a:prstGeom prst="rect">
            <a:avLst/>
          </a:prstGeom>
          <a:noFill/>
          <a:ln>
            <a:noFill/>
          </a:ln>
        </p:spPr>
        <p:txBody>
          <a:bodyPr wrap="none" lIns="0" rIns="0" tIns="0" bIns="0" anchor="ctr"/>
          <a:lstStyle/>
          <a:p>
            <a:pPr algn="l"/>
            <a:r>
              <a:rPr lang="en-US" sz="2400" b="1">
                <a:solidFill>
                  <a:srgbClr val="326F60"/>
                </a:solidFill>
                <a:latin typeface="Arial"/>
              </a:rPr>
              <a:t>Fix the source</a:t>
            </a:r>
            <a:endParaRPr lang="en-US" sz="2400"/>
          </a:p>
        </p:txBody>
      </p:sp>
      <p:sp>
        <p:nvSpPr>
          <p:cNvPr id="9" name="Text 9"/>
          <p:cNvSpPr txBox="1"/>
          <p:nvPr/>
        </p:nvSpPr>
        <p:spPr>
          <a:xfrm>
            <a:off x="4041648" y="3012948"/>
            <a:ext cx="7242048" cy="378714"/>
          </a:xfrm>
          <a:prstGeom prst="rect">
            <a:avLst/>
          </a:prstGeom>
          <a:noFill/>
          <a:ln>
            <a:noFill/>
          </a:ln>
        </p:spPr>
        <p:txBody>
          <a:bodyPr wrap="none" lIns="0" rIns="0" tIns="0" bIns="0" anchor="ctr"/>
          <a:lstStyle/>
          <a:p>
            <a:pPr algn="l"/>
            <a:r>
              <a:rPr lang="en-US" sz="2100">
                <a:solidFill>
                  <a:srgbClr val="17232C"/>
                </a:solidFill>
                <a:latin typeface="Arial"/>
              </a:rPr>
              <a:t>Revert or correct the offending Git change.</a:t>
            </a:r>
            <a:endParaRPr lang="en-US" sz="2100"/>
          </a:p>
        </p:txBody>
      </p:sp>
      <p:sp>
        <p:nvSpPr>
          <p:cNvPr id="10" name="Rule 10"/>
          <p:cNvSpPr/>
          <p:nvPr/>
        </p:nvSpPr>
        <p:spPr>
          <a:xfrm>
            <a:off x="804672" y="3749040"/>
            <a:ext cx="10579608" cy="0"/>
          </a:xfrm>
          <a:prstGeom prst="line">
            <a:avLst/>
          </a:prstGeom>
          <a:ln w="12700">
            <a:solidFill>
              <a:srgbClr val="BFC8C4"/>
            </a:solidFill>
          </a:ln>
        </p:spPr>
      </p:sp>
      <p:sp>
        <p:nvSpPr>
          <p:cNvPr id="11" name="Text 11"/>
          <p:cNvSpPr txBox="1"/>
          <p:nvPr/>
        </p:nvSpPr>
        <p:spPr>
          <a:xfrm>
            <a:off x="804672" y="3931920"/>
            <a:ext cx="3063240" cy="432816"/>
          </a:xfrm>
          <a:prstGeom prst="rect">
            <a:avLst/>
          </a:prstGeom>
          <a:noFill/>
          <a:ln>
            <a:noFill/>
          </a:ln>
        </p:spPr>
        <p:txBody>
          <a:bodyPr wrap="none" lIns="0" rIns="0" tIns="0" bIns="0" anchor="ctr"/>
          <a:lstStyle/>
          <a:p>
            <a:pPr algn="l"/>
            <a:r>
              <a:rPr lang="en-US" sz="2400" b="1">
                <a:solidFill>
                  <a:srgbClr val="326F60"/>
                </a:solidFill>
                <a:latin typeface="Arial"/>
              </a:rPr>
              <a:t>Deploy again</a:t>
            </a:r>
            <a:endParaRPr lang="en-US" sz="2400"/>
          </a:p>
        </p:txBody>
      </p:sp>
      <p:sp>
        <p:nvSpPr>
          <p:cNvPr id="12" name="Text 12"/>
          <p:cNvSpPr txBox="1"/>
          <p:nvPr/>
        </p:nvSpPr>
        <p:spPr>
          <a:xfrm>
            <a:off x="4041648" y="3963924"/>
            <a:ext cx="7242048" cy="378714"/>
          </a:xfrm>
          <a:prstGeom prst="rect">
            <a:avLst/>
          </a:prstGeom>
          <a:noFill/>
          <a:ln>
            <a:noFill/>
          </a:ln>
        </p:spPr>
        <p:txBody>
          <a:bodyPr wrap="none" lIns="0" rIns="0" tIns="0" bIns="0" anchor="ctr"/>
          <a:lstStyle/>
          <a:p>
            <a:pPr algn="l"/>
            <a:r>
              <a:rPr lang="en-US" sz="2100">
                <a:solidFill>
                  <a:srgbClr val="17232C"/>
                </a:solidFill>
                <a:latin typeface="Arial"/>
              </a:rPr>
              <a:t>Make the repository and production agree.</a:t>
            </a:r>
            <a:endParaRPr lang="en-US" sz="2100"/>
          </a:p>
        </p:txBody>
      </p:sp>
      <p:sp>
        <p:nvSpPr>
          <p:cNvPr id="13" name="Rule 13"/>
          <p:cNvSpPr/>
          <p:nvPr/>
        </p:nvSpPr>
        <p:spPr>
          <a:xfrm>
            <a:off x="804672" y="4700016"/>
            <a:ext cx="10579608" cy="0"/>
          </a:xfrm>
          <a:prstGeom prst="line">
            <a:avLst/>
          </a:prstGeom>
          <a:ln w="12700">
            <a:solidFill>
              <a:srgbClr val="BFC8C4"/>
            </a:solidFill>
          </a:ln>
        </p:spPr>
      </p:sp>
      <p:sp>
        <p:nvSpPr>
          <p:cNvPr id="14" name="Text 14"/>
          <p:cNvSpPr txBox="1"/>
          <p:nvPr/>
        </p:nvSpPr>
        <p:spPr>
          <a:xfrm>
            <a:off x="804672" y="4882896"/>
            <a:ext cx="3063240" cy="432816"/>
          </a:xfrm>
          <a:prstGeom prst="rect">
            <a:avLst/>
          </a:prstGeom>
          <a:noFill/>
          <a:ln>
            <a:noFill/>
          </a:ln>
        </p:spPr>
        <p:txBody>
          <a:bodyPr wrap="none" lIns="0" rIns="0" tIns="0" bIns="0" anchor="ctr"/>
          <a:lstStyle/>
          <a:p>
            <a:pPr algn="l"/>
            <a:r>
              <a:rPr lang="en-US" sz="2400" b="1">
                <a:solidFill>
                  <a:srgbClr val="326F60"/>
                </a:solidFill>
                <a:latin typeface="Arial"/>
              </a:rPr>
              <a:t>Check</a:t>
            </a:r>
            <a:endParaRPr lang="en-US" sz="2400"/>
          </a:p>
        </p:txBody>
      </p:sp>
      <p:sp>
        <p:nvSpPr>
          <p:cNvPr id="15" name="Text 15"/>
          <p:cNvSpPr txBox="1"/>
          <p:nvPr/>
        </p:nvSpPr>
        <p:spPr>
          <a:xfrm>
            <a:off x="4041648" y="4914900"/>
            <a:ext cx="7242048" cy="378714"/>
          </a:xfrm>
          <a:prstGeom prst="rect">
            <a:avLst/>
          </a:prstGeom>
          <a:noFill/>
          <a:ln>
            <a:noFill/>
          </a:ln>
        </p:spPr>
        <p:txBody>
          <a:bodyPr wrap="none" lIns="0" rIns="0" tIns="0" bIns="0" anchor="ctr"/>
          <a:lstStyle/>
          <a:p>
            <a:pPr algn="l"/>
            <a:r>
              <a:rPr lang="en-US" sz="2100">
                <a:solidFill>
                  <a:srgbClr val="17232C"/>
                </a:solidFill>
                <a:latin typeface="Arial"/>
              </a:rPr>
              <a:t>Repeat the task and record the recovered version.</a:t>
            </a:r>
            <a:endParaRPr lang="en-US" sz="2100"/>
          </a:p>
        </p:txBody>
      </p:sp>
      <p:sp>
        <p:nvSpPr>
          <p:cNvPr id="16" name="Rule 16"/>
          <p:cNvSpPr/>
          <p:nvPr/>
        </p:nvSpPr>
        <p:spPr>
          <a:xfrm>
            <a:off x="804672" y="5650992"/>
            <a:ext cx="10579608" cy="0"/>
          </a:xfrm>
          <a:prstGeom prst="line">
            <a:avLst/>
          </a:prstGeom>
          <a:ln w="12700">
            <a:solidFill>
              <a:srgbClr val="BFC8C4"/>
            </a:solidFill>
          </a:ln>
        </p:spPr>
      </p:sp>
      <p:sp>
        <p:nvSpPr>
          <p:cNvPr id="17" name="Text 17"/>
          <p:cNvSpPr txBox="1"/>
          <p:nvPr/>
        </p:nvSpPr>
        <p:spPr>
          <a:xfrm>
            <a:off x="804672" y="6016752"/>
            <a:ext cx="10515600" cy="324612"/>
          </a:xfrm>
          <a:prstGeom prst="rect">
            <a:avLst/>
          </a:prstGeom>
          <a:noFill/>
          <a:ln>
            <a:noFill/>
          </a:ln>
        </p:spPr>
        <p:txBody>
          <a:bodyPr wrap="none" lIns="0" rIns="0" tIns="0" bIns="0" anchor="ctr"/>
          <a:lstStyle/>
          <a:p>
            <a:pPr algn="l"/>
            <a:r>
              <a:rPr lang="en-US" sz="1800" b="1">
                <a:solidFill>
                  <a:srgbClr val="326F60"/>
                </a:solidFill>
                <a:latin typeface="Arial"/>
              </a:rPr>
              <a:t>Do not leave a broken commit waiting to return on the next deploy.</a:t>
            </a:r>
            <a:endParaRPr lang="en-US" sz="1800"/>
          </a:p>
        </p:txBody>
      </p:sp>
      <p:pic>
        <p:nvPicPr>
          <p:cNvPr id="18" name="Image 18"/>
          <p:cNvPicPr>
            <a:picLocks noChangeAspect="1"/>
          </p:cNvPicPr>
          <p:nvPr/>
        </p:nvPicPr>
        <p:blipFill>
          <a:blip r:embed="rId2"/>
          <a:stretch>
            <a:fillRect/>
          </a:stretch>
        </p:blipFill>
        <p:spPr>
          <a:xfrm>
            <a:off x="10945368" y="365760"/>
            <a:ext cx="347472" cy="347472"/>
          </a:xfrm>
          <a:prstGeom prst="rect">
            <a:avLst/>
          </a:prstGeom>
        </p:spPr>
      </p:pic>
      <p:sp>
        <p:nvSpPr>
          <p:cNvPr id="19" name="Text 19"/>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79</a:t>
            </a:r>
            <a:endParaRPr lang="en-US" sz="100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DEPLOYMENT ESSENTIALS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Know what can create a bill</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384725"/>
          </a:xfrm>
          <a:prstGeom prst="rect">
            <a:avLst/>
          </a:prstGeom>
          <a:noFill/>
          <a:ln>
            <a:noFill/>
          </a:ln>
        </p:spPr>
        <p:txBody>
          <a:bodyPr wrap="none" lIns="0" rIns="0" tIns="0" bIns="0" anchor="ctr"/>
          <a:lstStyle/>
          <a:p>
            <a:pPr algn="l"/>
            <a:r>
              <a:rPr lang="en-US" sz="2133" b="1">
                <a:solidFill>
                  <a:srgbClr val="326F60"/>
                </a:solidFill>
                <a:latin typeface="Arial"/>
              </a:rPr>
              <a:t>Know what you are paying for</a:t>
            </a:r>
            <a:endParaRPr lang="en-US" sz="2133"/>
          </a:p>
        </p:txBody>
      </p:sp>
      <p:sp>
        <p:nvSpPr>
          <p:cNvPr id="7" name="Text 7"/>
          <p:cNvSpPr txBox="1"/>
          <p:nvPr/>
        </p:nvSpPr>
        <p:spPr>
          <a:xfrm>
            <a:off x="7315200" y="2761488"/>
            <a:ext cx="4096512" cy="347494"/>
          </a:xfrm>
          <a:prstGeom prst="rect">
            <a:avLst/>
          </a:prstGeom>
          <a:noFill/>
          <a:ln>
            <a:noFill/>
          </a:ln>
        </p:spPr>
        <p:txBody>
          <a:bodyPr wrap="none" lIns="0" rIns="0" tIns="0" bIns="0" anchor="ctr"/>
          <a:lstStyle/>
          <a:p>
            <a:pPr algn="l"/>
            <a:r>
              <a:rPr lang="en-US" sz="1927">
                <a:solidFill>
                  <a:srgbClr val="17232C"/>
                </a:solidFill>
                <a:latin typeface="Arial"/>
              </a:rPr>
              <a:t>Check usage limits and billing.</a:t>
            </a:r>
            <a:endParaRPr lang="en-US" sz="1927"/>
          </a:p>
        </p:txBody>
      </p:sp>
      <p:sp>
        <p:nvSpPr>
          <p:cNvPr id="8" name="Text 8"/>
          <p:cNvSpPr txBox="1"/>
          <p:nvPr/>
        </p:nvSpPr>
        <p:spPr>
          <a:xfrm>
            <a:off x="7315200" y="3319272"/>
            <a:ext cx="4096512" cy="336635"/>
          </a:xfrm>
          <a:prstGeom prst="rect">
            <a:avLst/>
          </a:prstGeom>
          <a:noFill/>
          <a:ln>
            <a:noFill/>
          </a:ln>
        </p:spPr>
        <p:txBody>
          <a:bodyPr wrap="none" lIns="0" rIns="0" tIns="0" bIns="0" anchor="ctr"/>
          <a:lstStyle/>
          <a:p>
            <a:pPr algn="l"/>
            <a:r>
              <a:rPr lang="en-US" sz="1867">
                <a:solidFill>
                  <a:srgbClr val="17232C"/>
                </a:solidFill>
                <a:latin typeface="Arial"/>
              </a:rPr>
              <a:t>Watch traffic, storage and model</a:t>
            </a:r>
            <a:endParaRPr lang="en-US" sz="1867"/>
          </a:p>
        </p:txBody>
      </p:sp>
      <p:sp>
        <p:nvSpPr>
          <p:cNvPr id="9" name="Text 9"/>
          <p:cNvSpPr txBox="1"/>
          <p:nvPr/>
        </p:nvSpPr>
        <p:spPr>
          <a:xfrm>
            <a:off x="7315200" y="3630168"/>
            <a:ext cx="4096512" cy="396748"/>
          </a:xfrm>
          <a:prstGeom prst="rect">
            <a:avLst/>
          </a:prstGeom>
          <a:noFill/>
          <a:ln>
            <a:noFill/>
          </a:ln>
        </p:spPr>
        <p:txBody>
          <a:bodyPr wrap="none" lIns="0" rIns="0" tIns="0" bIns="0" anchor="ctr"/>
          <a:lstStyle/>
          <a:p>
            <a:pPr algn="l"/>
            <a:r>
              <a:rPr lang="en-US" sz="2200">
                <a:solidFill>
                  <a:srgbClr val="17232C"/>
                </a:solidFill>
                <a:latin typeface="Arial"/>
              </a:rPr>
              <a:t>calls.</a:t>
            </a:r>
            <a:endParaRPr lang="en-US" sz="2200"/>
          </a:p>
        </p:txBody>
      </p:sp>
      <p:sp>
        <p:nvSpPr>
          <p:cNvPr id="10" name="Text 10"/>
          <p:cNvSpPr txBox="1"/>
          <p:nvPr/>
        </p:nvSpPr>
        <p:spPr>
          <a:xfrm>
            <a:off x="7315200" y="4187952"/>
            <a:ext cx="4096512" cy="396748"/>
          </a:xfrm>
          <a:prstGeom prst="rect">
            <a:avLst/>
          </a:prstGeom>
          <a:noFill/>
          <a:ln>
            <a:noFill/>
          </a:ln>
        </p:spPr>
        <p:txBody>
          <a:bodyPr wrap="none" lIns="0" rIns="0" tIns="0" bIns="0" anchor="ctr"/>
          <a:lstStyle/>
          <a:p>
            <a:pPr algn="l"/>
            <a:r>
              <a:rPr lang="en-US" sz="2200">
                <a:solidFill>
                  <a:srgbClr val="17232C"/>
                </a:solidFill>
                <a:latin typeface="Arial"/>
              </a:rPr>
              <a:t>Set alerts or caps where</a:t>
            </a:r>
            <a:endParaRPr lang="en-US" sz="2200"/>
          </a:p>
        </p:txBody>
      </p:sp>
      <p:sp>
        <p:nvSpPr>
          <p:cNvPr id="11" name="Text 11"/>
          <p:cNvSpPr txBox="1"/>
          <p:nvPr/>
        </p:nvSpPr>
        <p:spPr>
          <a:xfrm>
            <a:off x="7315200" y="4498848"/>
            <a:ext cx="4096512" cy="396748"/>
          </a:xfrm>
          <a:prstGeom prst="rect">
            <a:avLst/>
          </a:prstGeom>
          <a:noFill/>
          <a:ln>
            <a:noFill/>
          </a:ln>
        </p:spPr>
        <p:txBody>
          <a:bodyPr wrap="none" lIns="0" rIns="0" tIns="0" bIns="0" anchor="ctr"/>
          <a:lstStyle/>
          <a:p>
            <a:pPr algn="l"/>
            <a:r>
              <a:rPr lang="en-US" sz="2200">
                <a:solidFill>
                  <a:srgbClr val="17232C"/>
                </a:solidFill>
                <a:latin typeface="Arial"/>
              </a:rPr>
              <a:t>available.</a:t>
            </a:r>
            <a:endParaRPr lang="en-US" sz="2200"/>
          </a:p>
        </p:txBody>
      </p:sp>
      <p:sp>
        <p:nvSpPr>
          <p:cNvPr id="12" name="Text 1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80</a:t>
            </a:r>
            <a:endParaRPr lang="en-US" sz="100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YOUR MODULE WORK AND EVIDENCE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391" b="1">
                <a:solidFill>
                  <a:srgbClr val="17232C"/>
                </a:solidFill>
                <a:latin typeface="Arial"/>
              </a:rPr>
              <a:t>Start an evidence trail from the first session</a:t>
            </a:r>
            <a:endParaRPr lang="en-US" sz="3391"/>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430892"/>
          </a:xfrm>
          <a:prstGeom prst="rect">
            <a:avLst/>
          </a:prstGeom>
          <a:noFill/>
          <a:ln>
            <a:noFill/>
          </a:ln>
        </p:spPr>
        <p:txBody>
          <a:bodyPr wrap="none" lIns="0" rIns="0" tIns="0" bIns="0" anchor="ctr"/>
          <a:lstStyle/>
          <a:p>
            <a:pPr algn="l"/>
            <a:r>
              <a:rPr lang="en-US" sz="2389" b="1">
                <a:solidFill>
                  <a:srgbClr val="326F60"/>
                </a:solidFill>
                <a:latin typeface="Arial"/>
              </a:rPr>
              <a:t>Keep evidence as you work</a:t>
            </a:r>
            <a:endParaRPr lang="en-US" sz="2389"/>
          </a:p>
        </p:txBody>
      </p:sp>
      <p:sp>
        <p:nvSpPr>
          <p:cNvPr id="7" name="Text 7"/>
          <p:cNvSpPr txBox="1"/>
          <p:nvPr/>
        </p:nvSpPr>
        <p:spPr>
          <a:xfrm>
            <a:off x="7315200" y="2761488"/>
            <a:ext cx="4096512" cy="396748"/>
          </a:xfrm>
          <a:prstGeom prst="rect">
            <a:avLst/>
          </a:prstGeom>
          <a:noFill/>
          <a:ln>
            <a:noFill/>
          </a:ln>
        </p:spPr>
        <p:txBody>
          <a:bodyPr wrap="none" lIns="0" rIns="0" tIns="0" bIns="0" anchor="ctr"/>
          <a:lstStyle/>
          <a:p>
            <a:pPr algn="l"/>
            <a:r>
              <a:rPr lang="en-US" sz="2200">
                <a:solidFill>
                  <a:srgbClr val="17232C"/>
                </a:solidFill>
                <a:latin typeface="Arial"/>
              </a:rPr>
              <a:t>Customer + problem.</a:t>
            </a:r>
            <a:endParaRPr lang="en-US" sz="2200"/>
          </a:p>
        </p:txBody>
      </p:sp>
      <p:sp>
        <p:nvSpPr>
          <p:cNvPr id="8" name="Text 8"/>
          <p:cNvSpPr txBox="1"/>
          <p:nvPr/>
        </p:nvSpPr>
        <p:spPr>
          <a:xfrm>
            <a:off x="7315200" y="3319272"/>
            <a:ext cx="4096512" cy="396748"/>
          </a:xfrm>
          <a:prstGeom prst="rect">
            <a:avLst/>
          </a:prstGeom>
          <a:noFill/>
          <a:ln>
            <a:noFill/>
          </a:ln>
        </p:spPr>
        <p:txBody>
          <a:bodyPr wrap="none" lIns="0" rIns="0" tIns="0" bIns="0" anchor="ctr"/>
          <a:lstStyle/>
          <a:p>
            <a:pPr algn="l"/>
            <a:r>
              <a:rPr lang="en-US" sz="2200">
                <a:solidFill>
                  <a:srgbClr val="17232C"/>
                </a:solidFill>
                <a:latin typeface="Arial"/>
              </a:rPr>
              <a:t>Decision + experiment.</a:t>
            </a:r>
            <a:endParaRPr lang="en-US" sz="2200"/>
          </a:p>
        </p:txBody>
      </p:sp>
      <p:sp>
        <p:nvSpPr>
          <p:cNvPr id="9" name="Text 9"/>
          <p:cNvSpPr txBox="1"/>
          <p:nvPr/>
        </p:nvSpPr>
        <p:spPr>
          <a:xfrm>
            <a:off x="7315200" y="3877056"/>
            <a:ext cx="4096512" cy="396748"/>
          </a:xfrm>
          <a:prstGeom prst="rect">
            <a:avLst/>
          </a:prstGeom>
          <a:noFill/>
          <a:ln>
            <a:noFill/>
          </a:ln>
        </p:spPr>
        <p:txBody>
          <a:bodyPr wrap="none" lIns="0" rIns="0" tIns="0" bIns="0" anchor="ctr"/>
          <a:lstStyle/>
          <a:p>
            <a:pPr algn="l"/>
            <a:r>
              <a:rPr lang="en-US" sz="2200">
                <a:solidFill>
                  <a:srgbClr val="17232C"/>
                </a:solidFill>
                <a:latin typeface="Arial"/>
              </a:rPr>
              <a:t>Result + reflection.</a:t>
            </a:r>
            <a:endParaRPr lang="en-US" sz="2200"/>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81</a:t>
            </a:r>
            <a:endParaRPr lang="en-US" sz="10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326F60"/>
        </a:solidFill>
        <a:effectLst/>
      </p:bgPr>
    </p:bg>
    <p:spTree>
      <p:nvGrpSpPr>
        <p:cNvPr id="1" name=""/>
        <p:cNvGrpSpPr/>
        <p:nvPr/>
      </p:nvGrpSpPr>
      <p:grpSpPr>
        <a:xfrm>
          <a:off x="0" y="0"/>
          <a:ext cx="0" cy="0"/>
          <a:chOff x="0" y="0"/>
          <a:chExt cx="0" cy="0"/>
        </a:xfrm>
      </p:grpSpPr>
      <p:sp>
        <p:nvSpPr>
          <p:cNvPr id="2" name="Text 2"/>
          <p:cNvSpPr txBox="1"/>
          <p:nvPr/>
        </p:nvSpPr>
        <p:spPr>
          <a:xfrm>
            <a:off x="822960" y="548640"/>
            <a:ext cx="10515600" cy="292608"/>
          </a:xfrm>
          <a:prstGeom prst="rect">
            <a:avLst/>
          </a:prstGeom>
          <a:noFill/>
          <a:ln>
            <a:noFill/>
          </a:ln>
        </p:spPr>
        <p:txBody>
          <a:bodyPr wrap="none" lIns="0" rIns="0" tIns="0" bIns="0" anchor="ctr"/>
          <a:lstStyle/>
          <a:p>
            <a:pPr algn="l"/>
            <a:r>
              <a:rPr lang="en-US" sz="1500" b="1">
                <a:solidFill>
                  <a:srgbClr val="D6EC9B"/>
                </a:solidFill>
                <a:latin typeface="Arial"/>
              </a:rPr>
              <a:t>GUIDED LAB</a:t>
            </a:r>
            <a:endParaRPr lang="en-US" sz="1500"/>
          </a:p>
        </p:txBody>
      </p:sp>
      <p:sp>
        <p:nvSpPr>
          <p:cNvPr id="3" name="Text 3"/>
          <p:cNvSpPr txBox="1"/>
          <p:nvPr/>
        </p:nvSpPr>
        <p:spPr>
          <a:xfrm>
            <a:off x="822960" y="1828800"/>
            <a:ext cx="10515600" cy="991870"/>
          </a:xfrm>
          <a:prstGeom prst="rect">
            <a:avLst/>
          </a:prstGeom>
          <a:noFill/>
          <a:ln>
            <a:noFill/>
          </a:ln>
        </p:spPr>
        <p:txBody>
          <a:bodyPr wrap="none" lIns="0" rIns="0" tIns="0" bIns="0" anchor="ctr"/>
          <a:lstStyle/>
          <a:p>
            <a:pPr algn="l"/>
            <a:r>
              <a:rPr lang="en-US" sz="5500" b="1">
                <a:solidFill>
                  <a:srgbClr val="FFFFFF"/>
                </a:solidFill>
                <a:latin typeface="Arial"/>
              </a:rPr>
              <a:t>Publish. Change.</a:t>
            </a:r>
            <a:endParaRPr lang="en-US" sz="5500"/>
          </a:p>
        </p:txBody>
      </p:sp>
      <p:sp>
        <p:nvSpPr>
          <p:cNvPr id="4" name="Text 4"/>
          <p:cNvSpPr txBox="1"/>
          <p:nvPr/>
        </p:nvSpPr>
        <p:spPr>
          <a:xfrm>
            <a:off x="822960" y="2788920"/>
            <a:ext cx="10515600" cy="991870"/>
          </a:xfrm>
          <a:prstGeom prst="rect">
            <a:avLst/>
          </a:prstGeom>
          <a:noFill/>
          <a:ln>
            <a:noFill/>
          </a:ln>
        </p:spPr>
        <p:txBody>
          <a:bodyPr wrap="none" lIns="0" rIns="0" tIns="0" bIns="0" anchor="ctr"/>
          <a:lstStyle/>
          <a:p>
            <a:pPr algn="l"/>
            <a:r>
              <a:rPr lang="en-US" sz="5500" b="1">
                <a:solidFill>
                  <a:srgbClr val="FFFFFF"/>
                </a:solidFill>
                <a:latin typeface="Arial"/>
              </a:rPr>
              <a:t>Review. Recover.</a:t>
            </a:r>
            <a:endParaRPr lang="en-US" sz="5500"/>
          </a:p>
        </p:txBody>
      </p:sp>
      <p:sp>
        <p:nvSpPr>
          <p:cNvPr id="5" name="Text 5"/>
          <p:cNvSpPr txBox="1"/>
          <p:nvPr/>
        </p:nvSpPr>
        <p:spPr>
          <a:xfrm>
            <a:off x="859536" y="5230368"/>
            <a:ext cx="10241280" cy="414782"/>
          </a:xfrm>
          <a:prstGeom prst="rect">
            <a:avLst/>
          </a:prstGeom>
          <a:noFill/>
          <a:ln>
            <a:noFill/>
          </a:ln>
        </p:spPr>
        <p:txBody>
          <a:bodyPr wrap="none" lIns="0" rIns="0" tIns="0" bIns="0" anchor="ctr"/>
          <a:lstStyle/>
          <a:p>
            <a:pPr algn="l"/>
            <a:r>
              <a:rPr lang="en-US" sz="2300">
                <a:solidFill>
                  <a:srgbClr val="D6EC9B"/>
                </a:solidFill>
                <a:latin typeface="Arial"/>
              </a:rPr>
              <a:t>Leave with a live URL and the confidence to change it again.</a:t>
            </a:r>
            <a:endParaRPr lang="en-US" sz="2300"/>
          </a:p>
        </p:txBody>
      </p:sp>
      <p:sp>
        <p:nvSpPr>
          <p:cNvPr id="6" name="Text 6"/>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82</a:t>
            </a:r>
            <a:endParaRPr lang="en-US" sz="100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BUILD, TEST AND PUBLISH</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Write the page before choosing the tool</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486918"/>
          </a:xfrm>
          <a:prstGeom prst="rect">
            <a:avLst/>
          </a:prstGeom>
          <a:noFill/>
          <a:ln>
            <a:noFill/>
          </a:ln>
        </p:spPr>
        <p:txBody>
          <a:bodyPr wrap="none" lIns="0" rIns="0" tIns="0" bIns="0" anchor="ctr"/>
          <a:lstStyle/>
          <a:p>
            <a:pPr algn="l"/>
            <a:r>
              <a:rPr lang="en-US" sz="2700" b="1">
                <a:solidFill>
                  <a:srgbClr val="326F60"/>
                </a:solidFill>
                <a:latin typeface="Arial"/>
              </a:rPr>
              <a:t>Write the offer first</a:t>
            </a:r>
            <a:endParaRPr lang="en-US" sz="2700"/>
          </a:p>
        </p:txBody>
      </p:sp>
      <p:sp>
        <p:nvSpPr>
          <p:cNvPr id="7" name="Text 7"/>
          <p:cNvSpPr txBox="1"/>
          <p:nvPr/>
        </p:nvSpPr>
        <p:spPr>
          <a:xfrm>
            <a:off x="7315200" y="2761488"/>
            <a:ext cx="4096512" cy="396748"/>
          </a:xfrm>
          <a:prstGeom prst="rect">
            <a:avLst/>
          </a:prstGeom>
          <a:noFill/>
          <a:ln>
            <a:noFill/>
          </a:ln>
        </p:spPr>
        <p:txBody>
          <a:bodyPr wrap="none" lIns="0" rIns="0" tIns="0" bIns="0" anchor="ctr"/>
          <a:lstStyle/>
          <a:p>
            <a:pPr algn="l"/>
            <a:r>
              <a:rPr lang="en-US" sz="2200">
                <a:solidFill>
                  <a:srgbClr val="17232C"/>
                </a:solidFill>
                <a:latin typeface="Arial"/>
              </a:rPr>
              <a:t>Who is it for?</a:t>
            </a:r>
            <a:endParaRPr lang="en-US" sz="2200"/>
          </a:p>
        </p:txBody>
      </p:sp>
      <p:sp>
        <p:nvSpPr>
          <p:cNvPr id="8" name="Text 8"/>
          <p:cNvSpPr txBox="1"/>
          <p:nvPr/>
        </p:nvSpPr>
        <p:spPr>
          <a:xfrm>
            <a:off x="7315200" y="3319272"/>
            <a:ext cx="4096512" cy="396748"/>
          </a:xfrm>
          <a:prstGeom prst="rect">
            <a:avLst/>
          </a:prstGeom>
          <a:noFill/>
          <a:ln>
            <a:noFill/>
          </a:ln>
        </p:spPr>
        <p:txBody>
          <a:bodyPr wrap="none" lIns="0" rIns="0" tIns="0" bIns="0" anchor="ctr"/>
          <a:lstStyle/>
          <a:p>
            <a:pPr algn="l"/>
            <a:r>
              <a:rPr lang="en-US" sz="2200">
                <a:solidFill>
                  <a:srgbClr val="17232C"/>
                </a:solidFill>
                <a:latin typeface="Arial"/>
              </a:rPr>
              <a:t>What value does it promise?</a:t>
            </a:r>
            <a:endParaRPr lang="en-US" sz="2200"/>
          </a:p>
        </p:txBody>
      </p:sp>
      <p:sp>
        <p:nvSpPr>
          <p:cNvPr id="9" name="Text 9"/>
          <p:cNvSpPr txBox="1"/>
          <p:nvPr/>
        </p:nvSpPr>
        <p:spPr>
          <a:xfrm>
            <a:off x="7315200" y="3877056"/>
            <a:ext cx="4096512" cy="396748"/>
          </a:xfrm>
          <a:prstGeom prst="rect">
            <a:avLst/>
          </a:prstGeom>
          <a:noFill/>
          <a:ln>
            <a:noFill/>
          </a:ln>
        </p:spPr>
        <p:txBody>
          <a:bodyPr wrap="none" lIns="0" rIns="0" tIns="0" bIns="0" anchor="ctr"/>
          <a:lstStyle/>
          <a:p>
            <a:pPr algn="l"/>
            <a:r>
              <a:rPr lang="en-US" sz="2200">
                <a:solidFill>
                  <a:srgbClr val="17232C"/>
                </a:solidFill>
                <a:latin typeface="Arial"/>
              </a:rPr>
              <a:t>What is the next action?</a:t>
            </a:r>
            <a:endParaRPr lang="en-US" sz="2200"/>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83</a:t>
            </a:r>
            <a:endParaRPr lang="en-US" sz="100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BUILD, TEST AND PUBLISH</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Checkpoint 1: get the starter online</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229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01</a:t>
            </a:r>
            <a:endParaRPr lang="en-US" sz="3700"/>
          </a:p>
        </p:txBody>
      </p:sp>
      <p:sp>
        <p:nvSpPr>
          <p:cNvPr id="6" name="Rule 6"/>
          <p:cNvSpPr/>
          <p:nvPr/>
        </p:nvSpPr>
        <p:spPr>
          <a:xfrm>
            <a:off x="822960" y="3054096"/>
            <a:ext cx="2281428" cy="0"/>
          </a:xfrm>
          <a:prstGeom prst="line">
            <a:avLst/>
          </a:prstGeom>
          <a:ln w="29210">
            <a:solidFill>
              <a:srgbClr val="7970AC"/>
            </a:solidFill>
          </a:ln>
        </p:spPr>
      </p:sp>
      <p:sp>
        <p:nvSpPr>
          <p:cNvPr id="7" name="Text 7"/>
          <p:cNvSpPr txBox="1"/>
          <p:nvPr/>
        </p:nvSpPr>
        <p:spPr>
          <a:xfrm>
            <a:off x="8229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Download</a:t>
            </a:r>
            <a:endParaRPr lang="en-US" sz="2400"/>
          </a:p>
        </p:txBody>
      </p:sp>
      <p:sp>
        <p:nvSpPr>
          <p:cNvPr id="8" name="Text 8"/>
          <p:cNvSpPr txBox="1"/>
          <p:nvPr/>
        </p:nvSpPr>
        <p:spPr>
          <a:xfrm>
            <a:off x="822960" y="4023360"/>
            <a:ext cx="2336292" cy="324612"/>
          </a:xfrm>
          <a:prstGeom prst="rect">
            <a:avLst/>
          </a:prstGeom>
          <a:noFill/>
          <a:ln>
            <a:noFill/>
          </a:ln>
        </p:spPr>
        <p:txBody>
          <a:bodyPr wrap="none" lIns="0" rIns="0" tIns="0" bIns="0" anchor="ctr"/>
          <a:lstStyle/>
          <a:p>
            <a:pPr algn="l"/>
            <a:r>
              <a:rPr lang="en-US" sz="1800">
                <a:solidFill>
                  <a:srgbClr val="5F6B70"/>
                </a:solidFill>
                <a:latin typeface="Arial"/>
              </a:rPr>
              <a:t>Unzip the starter</a:t>
            </a:r>
            <a:endParaRPr lang="en-US" sz="1800"/>
          </a:p>
        </p:txBody>
      </p:sp>
      <p:sp>
        <p:nvSpPr>
          <p:cNvPr id="9" name="Text 9"/>
          <p:cNvSpPr txBox="1"/>
          <p:nvPr/>
        </p:nvSpPr>
        <p:spPr>
          <a:xfrm>
            <a:off x="822960" y="4425696"/>
            <a:ext cx="2336292" cy="324612"/>
          </a:xfrm>
          <a:prstGeom prst="rect">
            <a:avLst/>
          </a:prstGeom>
          <a:noFill/>
          <a:ln>
            <a:noFill/>
          </a:ln>
        </p:spPr>
        <p:txBody>
          <a:bodyPr wrap="none" lIns="0" rIns="0" tIns="0" bIns="0" anchor="ctr"/>
          <a:lstStyle/>
          <a:p>
            <a:pPr algn="l"/>
            <a:r>
              <a:rPr lang="en-US" sz="1800">
                <a:solidFill>
                  <a:srgbClr val="5F6B70"/>
                </a:solidFill>
                <a:latin typeface="Arial"/>
              </a:rPr>
              <a:t>Read README</a:t>
            </a:r>
            <a:endParaRPr lang="en-US" sz="1800"/>
          </a:p>
        </p:txBody>
      </p:sp>
      <p:sp>
        <p:nvSpPr>
          <p:cNvPr id="10" name="Text 10"/>
          <p:cNvSpPr txBox="1"/>
          <p:nvPr/>
        </p:nvSpPr>
        <p:spPr>
          <a:xfrm>
            <a:off x="34518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02</a:t>
            </a:r>
            <a:endParaRPr lang="en-US" sz="3700"/>
          </a:p>
        </p:txBody>
      </p:sp>
      <p:sp>
        <p:nvSpPr>
          <p:cNvPr id="11" name="Rule 11"/>
          <p:cNvSpPr/>
          <p:nvPr/>
        </p:nvSpPr>
        <p:spPr>
          <a:xfrm>
            <a:off x="3451860" y="3054096"/>
            <a:ext cx="2281428" cy="0"/>
          </a:xfrm>
          <a:prstGeom prst="line">
            <a:avLst/>
          </a:prstGeom>
          <a:ln w="29210">
            <a:solidFill>
              <a:srgbClr val="7970AC"/>
            </a:solidFill>
          </a:ln>
        </p:spPr>
      </p:sp>
      <p:sp>
        <p:nvSpPr>
          <p:cNvPr id="12" name="Text 12"/>
          <p:cNvSpPr txBox="1"/>
          <p:nvPr/>
        </p:nvSpPr>
        <p:spPr>
          <a:xfrm>
            <a:off x="34518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Open</a:t>
            </a:r>
            <a:endParaRPr lang="en-US" sz="2400"/>
          </a:p>
        </p:txBody>
      </p:sp>
      <p:sp>
        <p:nvSpPr>
          <p:cNvPr id="13" name="Text 13"/>
          <p:cNvSpPr txBox="1"/>
          <p:nvPr/>
        </p:nvSpPr>
        <p:spPr>
          <a:xfrm>
            <a:off x="3451860" y="4023360"/>
            <a:ext cx="2336292" cy="324612"/>
          </a:xfrm>
          <a:prstGeom prst="rect">
            <a:avLst/>
          </a:prstGeom>
          <a:noFill/>
          <a:ln>
            <a:noFill/>
          </a:ln>
        </p:spPr>
        <p:txBody>
          <a:bodyPr wrap="none" lIns="0" rIns="0" tIns="0" bIns="0" anchor="ctr"/>
          <a:lstStyle/>
          <a:p>
            <a:pPr algn="l"/>
            <a:r>
              <a:rPr lang="en-US" sz="1800">
                <a:solidFill>
                  <a:srgbClr val="5F6B70"/>
                </a:solidFill>
                <a:latin typeface="Arial"/>
              </a:rPr>
              <a:t>Try it locally</a:t>
            </a:r>
            <a:endParaRPr lang="en-US" sz="1800"/>
          </a:p>
        </p:txBody>
      </p:sp>
      <p:sp>
        <p:nvSpPr>
          <p:cNvPr id="14" name="Text 14"/>
          <p:cNvSpPr txBox="1"/>
          <p:nvPr/>
        </p:nvSpPr>
        <p:spPr>
          <a:xfrm>
            <a:off x="3451860" y="4425696"/>
            <a:ext cx="2336292" cy="307179"/>
          </a:xfrm>
          <a:prstGeom prst="rect">
            <a:avLst/>
          </a:prstGeom>
          <a:noFill/>
          <a:ln>
            <a:noFill/>
          </a:ln>
        </p:spPr>
        <p:txBody>
          <a:bodyPr wrap="none" lIns="0" rIns="0" tIns="0" bIns="0" anchor="ctr"/>
          <a:lstStyle/>
          <a:p>
            <a:pPr algn="l"/>
            <a:r>
              <a:rPr lang="en-US" sz="1703">
                <a:solidFill>
                  <a:srgbClr val="5F6B70"/>
                </a:solidFill>
                <a:latin typeface="Arial"/>
              </a:rPr>
              <a:t>Find the three files</a:t>
            </a:r>
            <a:endParaRPr lang="en-US" sz="1703"/>
          </a:p>
        </p:txBody>
      </p:sp>
      <p:sp>
        <p:nvSpPr>
          <p:cNvPr id="15" name="Text 15"/>
          <p:cNvSpPr txBox="1"/>
          <p:nvPr/>
        </p:nvSpPr>
        <p:spPr>
          <a:xfrm>
            <a:off x="60807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03</a:t>
            </a:r>
            <a:endParaRPr lang="en-US" sz="3700"/>
          </a:p>
        </p:txBody>
      </p:sp>
      <p:sp>
        <p:nvSpPr>
          <p:cNvPr id="16" name="Rule 16"/>
          <p:cNvSpPr/>
          <p:nvPr/>
        </p:nvSpPr>
        <p:spPr>
          <a:xfrm>
            <a:off x="6080760" y="3054096"/>
            <a:ext cx="2281428" cy="0"/>
          </a:xfrm>
          <a:prstGeom prst="line">
            <a:avLst/>
          </a:prstGeom>
          <a:ln w="29210">
            <a:solidFill>
              <a:srgbClr val="7970AC"/>
            </a:solidFill>
          </a:ln>
        </p:spPr>
      </p:sp>
      <p:sp>
        <p:nvSpPr>
          <p:cNvPr id="17" name="Text 17"/>
          <p:cNvSpPr txBox="1"/>
          <p:nvPr/>
        </p:nvSpPr>
        <p:spPr>
          <a:xfrm>
            <a:off x="60807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Import</a:t>
            </a:r>
            <a:endParaRPr lang="en-US" sz="2400"/>
          </a:p>
        </p:txBody>
      </p:sp>
      <p:sp>
        <p:nvSpPr>
          <p:cNvPr id="18" name="Text 18"/>
          <p:cNvSpPr txBox="1"/>
          <p:nvPr/>
        </p:nvSpPr>
        <p:spPr>
          <a:xfrm>
            <a:off x="6080760" y="4023360"/>
            <a:ext cx="2336292" cy="324612"/>
          </a:xfrm>
          <a:prstGeom prst="rect">
            <a:avLst/>
          </a:prstGeom>
          <a:noFill/>
          <a:ln>
            <a:noFill/>
          </a:ln>
        </p:spPr>
        <p:txBody>
          <a:bodyPr wrap="none" lIns="0" rIns="0" tIns="0" bIns="0" anchor="ctr"/>
          <a:lstStyle/>
          <a:p>
            <a:pPr algn="l"/>
            <a:r>
              <a:rPr lang="en-US" sz="1800">
                <a:solidFill>
                  <a:srgbClr val="5F6B70"/>
                </a:solidFill>
                <a:latin typeface="Arial"/>
              </a:rPr>
              <a:t>Put it on GitHub</a:t>
            </a:r>
            <a:endParaRPr lang="en-US" sz="1800"/>
          </a:p>
        </p:txBody>
      </p:sp>
      <p:sp>
        <p:nvSpPr>
          <p:cNvPr id="19" name="Text 19"/>
          <p:cNvSpPr txBox="1"/>
          <p:nvPr/>
        </p:nvSpPr>
        <p:spPr>
          <a:xfrm>
            <a:off x="6080760" y="4425696"/>
            <a:ext cx="2336292" cy="324612"/>
          </a:xfrm>
          <a:prstGeom prst="rect">
            <a:avLst/>
          </a:prstGeom>
          <a:noFill/>
          <a:ln>
            <a:noFill/>
          </a:ln>
        </p:spPr>
        <p:txBody>
          <a:bodyPr wrap="none" lIns="0" rIns="0" tIns="0" bIns="0" anchor="ctr"/>
          <a:lstStyle/>
          <a:p>
            <a:pPr algn="l"/>
            <a:r>
              <a:rPr lang="en-US" sz="1800">
                <a:solidFill>
                  <a:srgbClr val="5F6B70"/>
                </a:solidFill>
                <a:latin typeface="Arial"/>
              </a:rPr>
              <a:t>Connect Vercel</a:t>
            </a:r>
            <a:endParaRPr lang="en-US" sz="1800"/>
          </a:p>
        </p:txBody>
      </p:sp>
      <p:sp>
        <p:nvSpPr>
          <p:cNvPr id="20" name="Text 20"/>
          <p:cNvSpPr txBox="1"/>
          <p:nvPr/>
        </p:nvSpPr>
        <p:spPr>
          <a:xfrm>
            <a:off x="8709660" y="2286000"/>
            <a:ext cx="2372868" cy="667258"/>
          </a:xfrm>
          <a:prstGeom prst="rect">
            <a:avLst/>
          </a:prstGeom>
          <a:noFill/>
          <a:ln>
            <a:noFill/>
          </a:ln>
        </p:spPr>
        <p:txBody>
          <a:bodyPr wrap="none" lIns="0" rIns="0" tIns="0" bIns="0" anchor="ctr"/>
          <a:lstStyle/>
          <a:p>
            <a:pPr algn="l"/>
            <a:r>
              <a:rPr lang="en-US" sz="3700" b="1">
                <a:solidFill>
                  <a:srgbClr val="326F60"/>
                </a:solidFill>
                <a:latin typeface="Arial"/>
              </a:rPr>
              <a:t>04</a:t>
            </a:r>
            <a:endParaRPr lang="en-US" sz="3700"/>
          </a:p>
        </p:txBody>
      </p:sp>
      <p:sp>
        <p:nvSpPr>
          <p:cNvPr id="21" name="Rule 21"/>
          <p:cNvSpPr/>
          <p:nvPr/>
        </p:nvSpPr>
        <p:spPr>
          <a:xfrm>
            <a:off x="8709660" y="3054096"/>
            <a:ext cx="2281428" cy="0"/>
          </a:xfrm>
          <a:prstGeom prst="line">
            <a:avLst/>
          </a:prstGeom>
          <a:ln w="29210">
            <a:solidFill>
              <a:srgbClr val="7970AC"/>
            </a:solidFill>
          </a:ln>
        </p:spPr>
      </p:sp>
      <p:sp>
        <p:nvSpPr>
          <p:cNvPr id="22" name="Text 22"/>
          <p:cNvSpPr txBox="1"/>
          <p:nvPr/>
        </p:nvSpPr>
        <p:spPr>
          <a:xfrm>
            <a:off x="8709660" y="3410712"/>
            <a:ext cx="2336292" cy="432816"/>
          </a:xfrm>
          <a:prstGeom prst="rect">
            <a:avLst/>
          </a:prstGeom>
          <a:noFill/>
          <a:ln>
            <a:noFill/>
          </a:ln>
        </p:spPr>
        <p:txBody>
          <a:bodyPr wrap="none" lIns="0" rIns="0" tIns="0" bIns="0" anchor="ctr"/>
          <a:lstStyle/>
          <a:p>
            <a:pPr algn="l"/>
            <a:r>
              <a:rPr lang="en-US" sz="2400" b="1">
                <a:solidFill>
                  <a:srgbClr val="17232C"/>
                </a:solidFill>
                <a:latin typeface="Arial"/>
              </a:rPr>
              <a:t>Show</a:t>
            </a:r>
            <a:endParaRPr lang="en-US" sz="2400"/>
          </a:p>
        </p:txBody>
      </p:sp>
      <p:sp>
        <p:nvSpPr>
          <p:cNvPr id="23" name="Text 23"/>
          <p:cNvSpPr txBox="1"/>
          <p:nvPr/>
        </p:nvSpPr>
        <p:spPr>
          <a:xfrm>
            <a:off x="8709660" y="4023360"/>
            <a:ext cx="2336292" cy="324612"/>
          </a:xfrm>
          <a:prstGeom prst="rect">
            <a:avLst/>
          </a:prstGeom>
          <a:noFill/>
          <a:ln>
            <a:noFill/>
          </a:ln>
        </p:spPr>
        <p:txBody>
          <a:bodyPr wrap="none" lIns="0" rIns="0" tIns="0" bIns="0" anchor="ctr"/>
          <a:lstStyle/>
          <a:p>
            <a:pPr algn="l"/>
            <a:r>
              <a:rPr lang="en-US" sz="1800">
                <a:solidFill>
                  <a:srgbClr val="5F6B70"/>
                </a:solidFill>
                <a:latin typeface="Arial"/>
              </a:rPr>
              <a:t>Open the first URL</a:t>
            </a:r>
            <a:endParaRPr lang="en-US" sz="1800"/>
          </a:p>
        </p:txBody>
      </p:sp>
      <p:sp>
        <p:nvSpPr>
          <p:cNvPr id="24" name="Text 24"/>
          <p:cNvSpPr txBox="1"/>
          <p:nvPr/>
        </p:nvSpPr>
        <p:spPr>
          <a:xfrm>
            <a:off x="8709660" y="4425696"/>
            <a:ext cx="2336292" cy="324612"/>
          </a:xfrm>
          <a:prstGeom prst="rect">
            <a:avLst/>
          </a:prstGeom>
          <a:noFill/>
          <a:ln>
            <a:noFill/>
          </a:ln>
        </p:spPr>
        <p:txBody>
          <a:bodyPr wrap="none" lIns="0" rIns="0" tIns="0" bIns="0" anchor="ctr"/>
          <a:lstStyle/>
          <a:p>
            <a:pPr algn="l"/>
            <a:r>
              <a:rPr lang="en-US" sz="1800">
                <a:solidFill>
                  <a:srgbClr val="5F6B70"/>
                </a:solidFill>
                <a:latin typeface="Arial"/>
              </a:rPr>
              <a:t>with your partner</a:t>
            </a:r>
            <a:endParaRPr lang="en-US" sz="1800"/>
          </a:p>
        </p:txBody>
      </p:sp>
      <p:sp>
        <p:nvSpPr>
          <p:cNvPr id="25" name="Text 25"/>
          <p:cNvSpPr txBox="1"/>
          <p:nvPr/>
        </p:nvSpPr>
        <p:spPr>
          <a:xfrm>
            <a:off x="822960" y="5815584"/>
            <a:ext cx="10515600" cy="378714"/>
          </a:xfrm>
          <a:prstGeom prst="rect">
            <a:avLst/>
          </a:prstGeom>
          <a:noFill/>
          <a:ln>
            <a:noFill/>
          </a:ln>
        </p:spPr>
        <p:txBody>
          <a:bodyPr wrap="none" lIns="0" rIns="0" tIns="0" bIns="0" anchor="ctr"/>
          <a:lstStyle/>
          <a:p>
            <a:pPr algn="l"/>
            <a:r>
              <a:rPr lang="en-US" sz="2100" b="1">
                <a:solidFill>
                  <a:srgbClr val="326F60"/>
                </a:solidFill>
                <a:latin typeface="Arial"/>
              </a:rPr>
              <a:t>Expected time: 20-30 minutes.</a:t>
            </a:r>
            <a:endParaRPr lang="en-US" sz="2100"/>
          </a:p>
        </p:txBody>
      </p:sp>
      <p:pic>
        <p:nvPicPr>
          <p:cNvPr id="26" name="Image 26"/>
          <p:cNvPicPr>
            <a:picLocks noChangeAspect="1"/>
          </p:cNvPicPr>
          <p:nvPr/>
        </p:nvPicPr>
        <p:blipFill>
          <a:blip r:embed="rId2"/>
          <a:stretch>
            <a:fillRect/>
          </a:stretch>
        </p:blipFill>
        <p:spPr>
          <a:xfrm>
            <a:off x="10506456" y="365760"/>
            <a:ext cx="347472" cy="347472"/>
          </a:xfrm>
          <a:prstGeom prst="rect">
            <a:avLst/>
          </a:prstGeom>
        </p:spPr>
      </p:pic>
      <p:pic>
        <p:nvPicPr>
          <p:cNvPr id="27" name="Image 27"/>
          <p:cNvPicPr>
            <a:picLocks noChangeAspect="1"/>
          </p:cNvPicPr>
          <p:nvPr/>
        </p:nvPicPr>
        <p:blipFill>
          <a:blip r:embed="rId3"/>
          <a:stretch>
            <a:fillRect/>
          </a:stretch>
        </p:blipFill>
        <p:spPr>
          <a:xfrm>
            <a:off x="10945368" y="365760"/>
            <a:ext cx="347472" cy="347472"/>
          </a:xfrm>
          <a:prstGeom prst="rect">
            <a:avLst/>
          </a:prstGeom>
        </p:spPr>
      </p:pic>
      <p:sp>
        <p:nvSpPr>
          <p:cNvPr id="28" name="Text 2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84</a:t>
            </a:r>
            <a:endParaRPr lang="en-US" sz="100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BUILD, TEST AND PUBLISH</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Checkpoint 2: make a reviewed change</a:t>
            </a:r>
            <a:endParaRPr lang="en-US" sz="3500"/>
          </a:p>
        </p:txBody>
      </p:sp>
      <p:sp>
        <p:nvSpPr>
          <p:cNvPr id="4" name="Rule 4"/>
          <p:cNvSpPr/>
          <p:nvPr/>
        </p:nvSpPr>
        <p:spPr>
          <a:xfrm>
            <a:off x="731520" y="1700784"/>
            <a:ext cx="10698480" cy="0"/>
          </a:xfrm>
          <a:prstGeom prst="line">
            <a:avLst/>
          </a:prstGeom>
          <a:ln w="15240">
            <a:solidFill>
              <a:srgbClr val="526976"/>
            </a:solidFill>
          </a:ln>
        </p:spPr>
      </p:sp>
      <p:sp>
        <p:nvSpPr>
          <p:cNvPr id="5" name="Text 5"/>
          <p:cNvSpPr txBox="1"/>
          <p:nvPr/>
        </p:nvSpPr>
        <p:spPr>
          <a:xfrm>
            <a:off x="8229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01</a:t>
            </a:r>
            <a:endParaRPr lang="en-US" sz="3700"/>
          </a:p>
        </p:txBody>
      </p:sp>
      <p:sp>
        <p:nvSpPr>
          <p:cNvPr id="6" name="Rule 6"/>
          <p:cNvSpPr/>
          <p:nvPr/>
        </p:nvSpPr>
        <p:spPr>
          <a:xfrm>
            <a:off x="822960" y="3054096"/>
            <a:ext cx="2281428" cy="0"/>
          </a:xfrm>
          <a:prstGeom prst="line">
            <a:avLst/>
          </a:prstGeom>
          <a:ln w="29210">
            <a:solidFill>
              <a:srgbClr val="7970AC"/>
            </a:solidFill>
          </a:ln>
        </p:spPr>
      </p:sp>
      <p:sp>
        <p:nvSpPr>
          <p:cNvPr id="7" name="Text 7"/>
          <p:cNvSpPr txBox="1"/>
          <p:nvPr/>
        </p:nvSpPr>
        <p:spPr>
          <a:xfrm>
            <a:off x="8229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Branch</a:t>
            </a:r>
            <a:endParaRPr lang="en-US" sz="2400"/>
          </a:p>
        </p:txBody>
      </p:sp>
      <p:sp>
        <p:nvSpPr>
          <p:cNvPr id="8" name="Text 8"/>
          <p:cNvSpPr txBox="1"/>
          <p:nvPr/>
        </p:nvSpPr>
        <p:spPr>
          <a:xfrm>
            <a:off x="822960" y="4023360"/>
            <a:ext cx="2336292" cy="324612"/>
          </a:xfrm>
          <a:prstGeom prst="rect">
            <a:avLst/>
          </a:prstGeom>
          <a:noFill/>
          <a:ln>
            <a:noFill/>
          </a:ln>
        </p:spPr>
        <p:txBody>
          <a:bodyPr wrap="none" lIns="0" rIns="0" tIns="0" bIns="0" anchor="ctr"/>
          <a:lstStyle/>
          <a:p>
            <a:pPr algn="l"/>
            <a:r>
              <a:rPr lang="en-US" sz="1800">
                <a:solidFill>
                  <a:srgbClr val="D4E3E3"/>
                </a:solidFill>
                <a:latin typeface="Arial"/>
              </a:rPr>
              <a:t>improve-headline</a:t>
            </a:r>
            <a:endParaRPr lang="en-US" sz="1800"/>
          </a:p>
        </p:txBody>
      </p:sp>
      <p:sp>
        <p:nvSpPr>
          <p:cNvPr id="9" name="Text 9"/>
          <p:cNvSpPr txBox="1"/>
          <p:nvPr/>
        </p:nvSpPr>
        <p:spPr>
          <a:xfrm>
            <a:off x="822960" y="4425696"/>
            <a:ext cx="2336292" cy="324612"/>
          </a:xfrm>
          <a:prstGeom prst="rect">
            <a:avLst/>
          </a:prstGeom>
          <a:noFill/>
          <a:ln>
            <a:noFill/>
          </a:ln>
        </p:spPr>
        <p:txBody>
          <a:bodyPr wrap="none" lIns="0" rIns="0" tIns="0" bIns="0" anchor="ctr"/>
          <a:lstStyle/>
          <a:p>
            <a:pPr algn="l"/>
            <a:r>
              <a:rPr lang="en-US" sz="1800">
                <a:solidFill>
                  <a:srgbClr val="D4E3E3"/>
                </a:solidFill>
                <a:latin typeface="Arial"/>
              </a:rPr>
              <a:t>One purpose</a:t>
            </a:r>
            <a:endParaRPr lang="en-US" sz="1800"/>
          </a:p>
        </p:txBody>
      </p:sp>
      <p:sp>
        <p:nvSpPr>
          <p:cNvPr id="10" name="Text 10"/>
          <p:cNvSpPr txBox="1"/>
          <p:nvPr/>
        </p:nvSpPr>
        <p:spPr>
          <a:xfrm>
            <a:off x="34518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02</a:t>
            </a:r>
            <a:endParaRPr lang="en-US" sz="3700"/>
          </a:p>
        </p:txBody>
      </p:sp>
      <p:sp>
        <p:nvSpPr>
          <p:cNvPr id="11" name="Rule 11"/>
          <p:cNvSpPr/>
          <p:nvPr/>
        </p:nvSpPr>
        <p:spPr>
          <a:xfrm>
            <a:off x="3451860" y="3054096"/>
            <a:ext cx="2281428" cy="0"/>
          </a:xfrm>
          <a:prstGeom prst="line">
            <a:avLst/>
          </a:prstGeom>
          <a:ln w="29210">
            <a:solidFill>
              <a:srgbClr val="7970AC"/>
            </a:solidFill>
          </a:ln>
        </p:spPr>
      </p:sp>
      <p:sp>
        <p:nvSpPr>
          <p:cNvPr id="12" name="Text 12"/>
          <p:cNvSpPr txBox="1"/>
          <p:nvPr/>
        </p:nvSpPr>
        <p:spPr>
          <a:xfrm>
            <a:off x="34518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Change</a:t>
            </a:r>
            <a:endParaRPr lang="en-US" sz="2400"/>
          </a:p>
        </p:txBody>
      </p:sp>
      <p:sp>
        <p:nvSpPr>
          <p:cNvPr id="13" name="Text 13"/>
          <p:cNvSpPr txBox="1"/>
          <p:nvPr/>
        </p:nvSpPr>
        <p:spPr>
          <a:xfrm>
            <a:off x="3451860" y="4023360"/>
            <a:ext cx="2336292" cy="324612"/>
          </a:xfrm>
          <a:prstGeom prst="rect">
            <a:avLst/>
          </a:prstGeom>
          <a:noFill/>
          <a:ln>
            <a:noFill/>
          </a:ln>
        </p:spPr>
        <p:txBody>
          <a:bodyPr wrap="none" lIns="0" rIns="0" tIns="0" bIns="0" anchor="ctr"/>
          <a:lstStyle/>
          <a:p>
            <a:pPr algn="l"/>
            <a:r>
              <a:rPr lang="en-US" sz="1800">
                <a:solidFill>
                  <a:srgbClr val="D4E3E3"/>
                </a:solidFill>
                <a:latin typeface="Arial"/>
              </a:rPr>
              <a:t>Audience, promise</a:t>
            </a:r>
            <a:endParaRPr lang="en-US" sz="1800"/>
          </a:p>
        </p:txBody>
      </p:sp>
      <p:sp>
        <p:nvSpPr>
          <p:cNvPr id="14" name="Text 14"/>
          <p:cNvSpPr txBox="1"/>
          <p:nvPr/>
        </p:nvSpPr>
        <p:spPr>
          <a:xfrm>
            <a:off x="3451860" y="4425696"/>
            <a:ext cx="2336292" cy="324612"/>
          </a:xfrm>
          <a:prstGeom prst="rect">
            <a:avLst/>
          </a:prstGeom>
          <a:noFill/>
          <a:ln>
            <a:noFill/>
          </a:ln>
        </p:spPr>
        <p:txBody>
          <a:bodyPr wrap="none" lIns="0" rIns="0" tIns="0" bIns="0" anchor="ctr"/>
          <a:lstStyle/>
          <a:p>
            <a:pPr algn="l"/>
            <a:r>
              <a:rPr lang="en-US" sz="1800">
                <a:solidFill>
                  <a:srgbClr val="D4E3E3"/>
                </a:solidFill>
                <a:latin typeface="Arial"/>
              </a:rPr>
              <a:t>and next action</a:t>
            </a:r>
            <a:endParaRPr lang="en-US" sz="1800"/>
          </a:p>
        </p:txBody>
      </p:sp>
      <p:sp>
        <p:nvSpPr>
          <p:cNvPr id="15" name="Text 15"/>
          <p:cNvSpPr txBox="1"/>
          <p:nvPr/>
        </p:nvSpPr>
        <p:spPr>
          <a:xfrm>
            <a:off x="60807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03</a:t>
            </a:r>
            <a:endParaRPr lang="en-US" sz="3700"/>
          </a:p>
        </p:txBody>
      </p:sp>
      <p:sp>
        <p:nvSpPr>
          <p:cNvPr id="16" name="Rule 16"/>
          <p:cNvSpPr/>
          <p:nvPr/>
        </p:nvSpPr>
        <p:spPr>
          <a:xfrm>
            <a:off x="6080760" y="3054096"/>
            <a:ext cx="2281428" cy="0"/>
          </a:xfrm>
          <a:prstGeom prst="line">
            <a:avLst/>
          </a:prstGeom>
          <a:ln w="29210">
            <a:solidFill>
              <a:srgbClr val="7970AC"/>
            </a:solidFill>
          </a:ln>
        </p:spPr>
      </p:sp>
      <p:sp>
        <p:nvSpPr>
          <p:cNvPr id="17" name="Text 17"/>
          <p:cNvSpPr txBox="1"/>
          <p:nvPr/>
        </p:nvSpPr>
        <p:spPr>
          <a:xfrm>
            <a:off x="60807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Inspect</a:t>
            </a:r>
            <a:endParaRPr lang="en-US" sz="2400"/>
          </a:p>
        </p:txBody>
      </p:sp>
      <p:sp>
        <p:nvSpPr>
          <p:cNvPr id="18" name="Text 18"/>
          <p:cNvSpPr txBox="1"/>
          <p:nvPr/>
        </p:nvSpPr>
        <p:spPr>
          <a:xfrm>
            <a:off x="6080760" y="4023360"/>
            <a:ext cx="2336292" cy="324612"/>
          </a:xfrm>
          <a:prstGeom prst="rect">
            <a:avLst/>
          </a:prstGeom>
          <a:noFill/>
          <a:ln>
            <a:noFill/>
          </a:ln>
        </p:spPr>
        <p:txBody>
          <a:bodyPr wrap="none" lIns="0" rIns="0" tIns="0" bIns="0" anchor="ctr"/>
          <a:lstStyle/>
          <a:p>
            <a:pPr algn="l"/>
            <a:r>
              <a:rPr lang="en-US" sz="1800">
                <a:solidFill>
                  <a:srgbClr val="D4E3E3"/>
                </a:solidFill>
                <a:latin typeface="Arial"/>
              </a:rPr>
              <a:t>Read the diff</a:t>
            </a:r>
            <a:endParaRPr lang="en-US" sz="1800"/>
          </a:p>
        </p:txBody>
      </p:sp>
      <p:sp>
        <p:nvSpPr>
          <p:cNvPr id="19" name="Text 19"/>
          <p:cNvSpPr txBox="1"/>
          <p:nvPr/>
        </p:nvSpPr>
        <p:spPr>
          <a:xfrm>
            <a:off x="6080760" y="4425696"/>
            <a:ext cx="2336292" cy="324612"/>
          </a:xfrm>
          <a:prstGeom prst="rect">
            <a:avLst/>
          </a:prstGeom>
          <a:noFill/>
          <a:ln>
            <a:noFill/>
          </a:ln>
        </p:spPr>
        <p:txBody>
          <a:bodyPr wrap="none" lIns="0" rIns="0" tIns="0" bIns="0" anchor="ctr"/>
          <a:lstStyle/>
          <a:p>
            <a:pPr algn="l"/>
            <a:r>
              <a:rPr lang="en-US" sz="1800">
                <a:solidFill>
                  <a:srgbClr val="D4E3E3"/>
                </a:solidFill>
                <a:latin typeface="Arial"/>
              </a:rPr>
              <a:t>Test locally</a:t>
            </a:r>
            <a:endParaRPr lang="en-US" sz="1800"/>
          </a:p>
        </p:txBody>
      </p:sp>
      <p:sp>
        <p:nvSpPr>
          <p:cNvPr id="20" name="Text 20"/>
          <p:cNvSpPr txBox="1"/>
          <p:nvPr/>
        </p:nvSpPr>
        <p:spPr>
          <a:xfrm>
            <a:off x="8709660" y="2286000"/>
            <a:ext cx="2372868" cy="667258"/>
          </a:xfrm>
          <a:prstGeom prst="rect">
            <a:avLst/>
          </a:prstGeom>
          <a:noFill/>
          <a:ln>
            <a:noFill/>
          </a:ln>
        </p:spPr>
        <p:txBody>
          <a:bodyPr wrap="none" lIns="0" rIns="0" tIns="0" bIns="0" anchor="ctr"/>
          <a:lstStyle/>
          <a:p>
            <a:pPr algn="l"/>
            <a:r>
              <a:rPr lang="en-US" sz="3700" b="1">
                <a:solidFill>
                  <a:srgbClr val="D6EC9B"/>
                </a:solidFill>
                <a:latin typeface="Arial"/>
              </a:rPr>
              <a:t>04</a:t>
            </a:r>
            <a:endParaRPr lang="en-US" sz="3700"/>
          </a:p>
        </p:txBody>
      </p:sp>
      <p:sp>
        <p:nvSpPr>
          <p:cNvPr id="21" name="Rule 21"/>
          <p:cNvSpPr/>
          <p:nvPr/>
        </p:nvSpPr>
        <p:spPr>
          <a:xfrm>
            <a:off x="8709660" y="3054096"/>
            <a:ext cx="2281428" cy="0"/>
          </a:xfrm>
          <a:prstGeom prst="line">
            <a:avLst/>
          </a:prstGeom>
          <a:ln w="29210">
            <a:solidFill>
              <a:srgbClr val="7970AC"/>
            </a:solidFill>
          </a:ln>
        </p:spPr>
      </p:sp>
      <p:sp>
        <p:nvSpPr>
          <p:cNvPr id="22" name="Text 22"/>
          <p:cNvSpPr txBox="1"/>
          <p:nvPr/>
        </p:nvSpPr>
        <p:spPr>
          <a:xfrm>
            <a:off x="8709660" y="3410712"/>
            <a:ext cx="2336292" cy="432816"/>
          </a:xfrm>
          <a:prstGeom prst="rect">
            <a:avLst/>
          </a:prstGeom>
          <a:noFill/>
          <a:ln>
            <a:noFill/>
          </a:ln>
        </p:spPr>
        <p:txBody>
          <a:bodyPr wrap="none" lIns="0" rIns="0" tIns="0" bIns="0" anchor="ctr"/>
          <a:lstStyle/>
          <a:p>
            <a:pPr algn="l"/>
            <a:r>
              <a:rPr lang="en-US" sz="2400" b="1">
                <a:solidFill>
                  <a:srgbClr val="FFFFFF"/>
                </a:solidFill>
                <a:latin typeface="Arial"/>
              </a:rPr>
              <a:t>Preview</a:t>
            </a:r>
            <a:endParaRPr lang="en-US" sz="2400"/>
          </a:p>
        </p:txBody>
      </p:sp>
      <p:sp>
        <p:nvSpPr>
          <p:cNvPr id="23" name="Text 23"/>
          <p:cNvSpPr txBox="1"/>
          <p:nvPr/>
        </p:nvSpPr>
        <p:spPr>
          <a:xfrm>
            <a:off x="8709660" y="4023360"/>
            <a:ext cx="2336292" cy="324612"/>
          </a:xfrm>
          <a:prstGeom prst="rect">
            <a:avLst/>
          </a:prstGeom>
          <a:noFill/>
          <a:ln>
            <a:noFill/>
          </a:ln>
        </p:spPr>
        <p:txBody>
          <a:bodyPr wrap="none" lIns="0" rIns="0" tIns="0" bIns="0" anchor="ctr"/>
          <a:lstStyle/>
          <a:p>
            <a:pPr algn="l"/>
            <a:r>
              <a:rPr lang="en-US" sz="1800">
                <a:solidFill>
                  <a:srgbClr val="D4E3E3"/>
                </a:solidFill>
                <a:latin typeface="Arial"/>
              </a:rPr>
              <a:t>Push the branch</a:t>
            </a:r>
            <a:endParaRPr lang="en-US" sz="1800"/>
          </a:p>
        </p:txBody>
      </p:sp>
      <p:sp>
        <p:nvSpPr>
          <p:cNvPr id="24" name="Text 24"/>
          <p:cNvSpPr txBox="1"/>
          <p:nvPr/>
        </p:nvSpPr>
        <p:spPr>
          <a:xfrm>
            <a:off x="8709660" y="4425696"/>
            <a:ext cx="2336292" cy="324612"/>
          </a:xfrm>
          <a:prstGeom prst="rect">
            <a:avLst/>
          </a:prstGeom>
          <a:noFill/>
          <a:ln>
            <a:noFill/>
          </a:ln>
        </p:spPr>
        <p:txBody>
          <a:bodyPr wrap="none" lIns="0" rIns="0" tIns="0" bIns="0" anchor="ctr"/>
          <a:lstStyle/>
          <a:p>
            <a:pPr algn="l"/>
            <a:r>
              <a:rPr lang="en-US" sz="1800">
                <a:solidFill>
                  <a:srgbClr val="D4E3E3"/>
                </a:solidFill>
                <a:latin typeface="Arial"/>
              </a:rPr>
              <a:t>Open the new URL</a:t>
            </a:r>
            <a:endParaRPr lang="en-US" sz="1800"/>
          </a:p>
        </p:txBody>
      </p:sp>
      <p:sp>
        <p:nvSpPr>
          <p:cNvPr id="25" name="Text 25"/>
          <p:cNvSpPr txBox="1"/>
          <p:nvPr/>
        </p:nvSpPr>
        <p:spPr>
          <a:xfrm>
            <a:off x="822960" y="5815584"/>
            <a:ext cx="10515600" cy="378714"/>
          </a:xfrm>
          <a:prstGeom prst="rect">
            <a:avLst/>
          </a:prstGeom>
          <a:noFill/>
          <a:ln>
            <a:noFill/>
          </a:ln>
        </p:spPr>
        <p:txBody>
          <a:bodyPr wrap="none" lIns="0" rIns="0" tIns="0" bIns="0" anchor="ctr"/>
          <a:lstStyle/>
          <a:p>
            <a:pPr algn="l"/>
            <a:r>
              <a:rPr lang="en-US" sz="2100" b="1">
                <a:solidFill>
                  <a:srgbClr val="D6EC9B"/>
                </a:solidFill>
                <a:latin typeface="Arial"/>
              </a:rPr>
              <a:t>Expected time: 20-25 minutes.</a:t>
            </a:r>
            <a:endParaRPr lang="en-US" sz="2100"/>
          </a:p>
        </p:txBody>
      </p:sp>
      <p:sp>
        <p:nvSpPr>
          <p:cNvPr id="26" name="Text 26"/>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85</a:t>
            </a:r>
            <a:endParaRPr lang="en-US" sz="100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BUILD, TEST AND PUBLISH</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Checkpoint 3: watch a peer use it</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486918"/>
          </a:xfrm>
          <a:prstGeom prst="rect">
            <a:avLst/>
          </a:prstGeom>
          <a:noFill/>
          <a:ln>
            <a:noFill/>
          </a:ln>
        </p:spPr>
        <p:txBody>
          <a:bodyPr wrap="none" lIns="0" rIns="0" tIns="0" bIns="0" anchor="ctr"/>
          <a:lstStyle/>
          <a:p>
            <a:pPr algn="l"/>
            <a:r>
              <a:rPr lang="en-US" sz="2700" b="1">
                <a:solidFill>
                  <a:srgbClr val="326F60"/>
                </a:solidFill>
                <a:latin typeface="Arial"/>
              </a:rPr>
              <a:t>Observe. Don’t coach.</a:t>
            </a:r>
            <a:endParaRPr lang="en-US" sz="2700"/>
          </a:p>
        </p:txBody>
      </p:sp>
      <p:sp>
        <p:nvSpPr>
          <p:cNvPr id="7" name="Text 7"/>
          <p:cNvSpPr txBox="1"/>
          <p:nvPr/>
        </p:nvSpPr>
        <p:spPr>
          <a:xfrm>
            <a:off x="731520" y="2761488"/>
            <a:ext cx="4096512" cy="396748"/>
          </a:xfrm>
          <a:prstGeom prst="rect">
            <a:avLst/>
          </a:prstGeom>
          <a:noFill/>
          <a:ln>
            <a:noFill/>
          </a:ln>
        </p:spPr>
        <p:txBody>
          <a:bodyPr wrap="none" lIns="0" rIns="0" tIns="0" bIns="0" anchor="ctr"/>
          <a:lstStyle/>
          <a:p>
            <a:pPr algn="l"/>
            <a:r>
              <a:rPr lang="en-US" sz="2200">
                <a:solidFill>
                  <a:srgbClr val="17232C"/>
                </a:solidFill>
                <a:latin typeface="Arial"/>
              </a:rPr>
              <a:t>Give a peer the live link.</a:t>
            </a:r>
            <a:endParaRPr lang="en-US" sz="2200"/>
          </a:p>
        </p:txBody>
      </p:sp>
      <p:sp>
        <p:nvSpPr>
          <p:cNvPr id="8" name="Text 8"/>
          <p:cNvSpPr txBox="1"/>
          <p:nvPr/>
        </p:nvSpPr>
        <p:spPr>
          <a:xfrm>
            <a:off x="731520" y="3319272"/>
            <a:ext cx="4096512" cy="371459"/>
          </a:xfrm>
          <a:prstGeom prst="rect">
            <a:avLst/>
          </a:prstGeom>
          <a:noFill/>
          <a:ln>
            <a:noFill/>
          </a:ln>
        </p:spPr>
        <p:txBody>
          <a:bodyPr wrap="none" lIns="0" rIns="0" tIns="0" bIns="0" anchor="ctr"/>
          <a:lstStyle/>
          <a:p>
            <a:pPr algn="l"/>
            <a:r>
              <a:rPr lang="en-US" sz="2060">
                <a:solidFill>
                  <a:srgbClr val="17232C"/>
                </a:solidFill>
                <a:latin typeface="Arial"/>
              </a:rPr>
              <a:t>Watch them try the main task.</a:t>
            </a:r>
            <a:endParaRPr lang="en-US" sz="2060"/>
          </a:p>
        </p:txBody>
      </p:sp>
      <p:sp>
        <p:nvSpPr>
          <p:cNvPr id="9" name="Text 9"/>
          <p:cNvSpPr txBox="1"/>
          <p:nvPr/>
        </p:nvSpPr>
        <p:spPr>
          <a:xfrm>
            <a:off x="731520" y="3877056"/>
            <a:ext cx="4096512" cy="384725"/>
          </a:xfrm>
          <a:prstGeom prst="rect">
            <a:avLst/>
          </a:prstGeom>
          <a:noFill/>
          <a:ln>
            <a:noFill/>
          </a:ln>
        </p:spPr>
        <p:txBody>
          <a:bodyPr wrap="none" lIns="0" rIns="0" tIns="0" bIns="0" anchor="ctr"/>
          <a:lstStyle/>
          <a:p>
            <a:pPr algn="l"/>
            <a:r>
              <a:rPr lang="en-US" sz="2133">
                <a:solidFill>
                  <a:srgbClr val="17232C"/>
                </a:solidFill>
                <a:latin typeface="Arial"/>
              </a:rPr>
              <a:t>Record one change their test</a:t>
            </a:r>
            <a:endParaRPr lang="en-US" sz="2133"/>
          </a:p>
        </p:txBody>
      </p:sp>
      <p:sp>
        <p:nvSpPr>
          <p:cNvPr id="10" name="Text 10"/>
          <p:cNvSpPr txBox="1"/>
          <p:nvPr/>
        </p:nvSpPr>
        <p:spPr>
          <a:xfrm>
            <a:off x="731520" y="4187952"/>
            <a:ext cx="4096512" cy="396748"/>
          </a:xfrm>
          <a:prstGeom prst="rect">
            <a:avLst/>
          </a:prstGeom>
          <a:noFill/>
          <a:ln>
            <a:noFill/>
          </a:ln>
        </p:spPr>
        <p:txBody>
          <a:bodyPr wrap="none" lIns="0" rIns="0" tIns="0" bIns="0" anchor="ctr"/>
          <a:lstStyle/>
          <a:p>
            <a:pPr algn="l"/>
            <a:r>
              <a:rPr lang="en-US" sz="2200">
                <a:solidFill>
                  <a:srgbClr val="17232C"/>
                </a:solidFill>
                <a:latin typeface="Arial"/>
              </a:rPr>
              <a:t>suggests.</a:t>
            </a:r>
            <a:endParaRPr lang="en-US" sz="2200"/>
          </a:p>
        </p:txBody>
      </p:sp>
      <p:sp>
        <p:nvSpPr>
          <p:cNvPr id="11" name="Text 1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86</a:t>
            </a:r>
            <a:endParaRPr lang="en-US" sz="10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BUILD, TEST AND PUBLISH</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Checkpoint 4: release and recover</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Release</a:t>
            </a:r>
            <a:endParaRPr lang="en-US" sz="2400"/>
          </a:p>
        </p:txBody>
      </p:sp>
      <p:sp>
        <p:nvSpPr>
          <p:cNvPr id="6" name="Text 6"/>
          <p:cNvSpPr txBox="1"/>
          <p:nvPr/>
        </p:nvSpPr>
        <p:spPr>
          <a:xfrm>
            <a:off x="4041648" y="2061972"/>
            <a:ext cx="7242048" cy="366229"/>
          </a:xfrm>
          <a:prstGeom prst="rect">
            <a:avLst/>
          </a:prstGeom>
          <a:noFill/>
          <a:ln>
            <a:noFill/>
          </a:ln>
        </p:spPr>
        <p:txBody>
          <a:bodyPr wrap="none" lIns="0" rIns="0" tIns="0" bIns="0" anchor="ctr"/>
          <a:lstStyle/>
          <a:p>
            <a:pPr algn="l"/>
            <a:r>
              <a:rPr lang="en-US" sz="2031">
                <a:solidFill>
                  <a:srgbClr val="17232C"/>
                </a:solidFill>
                <a:latin typeface="Arial"/>
              </a:rPr>
              <a:t>Merge the checked change into the production branch.</a:t>
            </a:r>
            <a:endParaRPr lang="en-US" sz="2031"/>
          </a:p>
        </p:txBody>
      </p:sp>
      <p:sp>
        <p:nvSpPr>
          <p:cNvPr id="7" name="Rule 7"/>
          <p:cNvSpPr/>
          <p:nvPr/>
        </p:nvSpPr>
        <p:spPr>
          <a:xfrm>
            <a:off x="804672" y="2798064"/>
            <a:ext cx="10579608" cy="0"/>
          </a:xfrm>
          <a:prstGeom prst="line">
            <a:avLst/>
          </a:prstGeom>
          <a:ln w="12700">
            <a:solidFill>
              <a:srgbClr val="BFC8C4"/>
            </a:solidFill>
          </a:ln>
        </p:spPr>
      </p:sp>
      <p:sp>
        <p:nvSpPr>
          <p:cNvPr id="8" name="Text 8"/>
          <p:cNvSpPr txBox="1"/>
          <p:nvPr/>
        </p:nvSpPr>
        <p:spPr>
          <a:xfrm>
            <a:off x="804672" y="2980944"/>
            <a:ext cx="3063240" cy="432816"/>
          </a:xfrm>
          <a:prstGeom prst="rect">
            <a:avLst/>
          </a:prstGeom>
          <a:noFill/>
          <a:ln>
            <a:noFill/>
          </a:ln>
        </p:spPr>
        <p:txBody>
          <a:bodyPr wrap="none" lIns="0" rIns="0" tIns="0" bIns="0" anchor="ctr"/>
          <a:lstStyle/>
          <a:p>
            <a:pPr algn="l"/>
            <a:r>
              <a:rPr lang="en-US" sz="2400" b="1">
                <a:solidFill>
                  <a:srgbClr val="326F60"/>
                </a:solidFill>
                <a:latin typeface="Arial"/>
              </a:rPr>
              <a:t>Verify</a:t>
            </a:r>
            <a:endParaRPr lang="en-US" sz="2400"/>
          </a:p>
        </p:txBody>
      </p:sp>
      <p:sp>
        <p:nvSpPr>
          <p:cNvPr id="9" name="Text 9"/>
          <p:cNvSpPr txBox="1"/>
          <p:nvPr/>
        </p:nvSpPr>
        <p:spPr>
          <a:xfrm>
            <a:off x="4041648" y="3012948"/>
            <a:ext cx="7242048" cy="378714"/>
          </a:xfrm>
          <a:prstGeom prst="rect">
            <a:avLst/>
          </a:prstGeom>
          <a:noFill/>
          <a:ln>
            <a:noFill/>
          </a:ln>
        </p:spPr>
        <p:txBody>
          <a:bodyPr wrap="none" lIns="0" rIns="0" tIns="0" bIns="0" anchor="ctr"/>
          <a:lstStyle/>
          <a:p>
            <a:pPr algn="l"/>
            <a:r>
              <a:rPr lang="en-US" sz="2100">
                <a:solidFill>
                  <a:srgbClr val="17232C"/>
                </a:solidFill>
                <a:latin typeface="Arial"/>
              </a:rPr>
              <a:t>Test the production URL in a fresh session.</a:t>
            </a:r>
            <a:endParaRPr lang="en-US" sz="2100"/>
          </a:p>
        </p:txBody>
      </p:sp>
      <p:sp>
        <p:nvSpPr>
          <p:cNvPr id="10" name="Rule 10"/>
          <p:cNvSpPr/>
          <p:nvPr/>
        </p:nvSpPr>
        <p:spPr>
          <a:xfrm>
            <a:off x="804672" y="3749040"/>
            <a:ext cx="10579608" cy="0"/>
          </a:xfrm>
          <a:prstGeom prst="line">
            <a:avLst/>
          </a:prstGeom>
          <a:ln w="12700">
            <a:solidFill>
              <a:srgbClr val="BFC8C4"/>
            </a:solidFill>
          </a:ln>
        </p:spPr>
      </p:sp>
      <p:sp>
        <p:nvSpPr>
          <p:cNvPr id="11" name="Text 11"/>
          <p:cNvSpPr txBox="1"/>
          <p:nvPr/>
        </p:nvSpPr>
        <p:spPr>
          <a:xfrm>
            <a:off x="804672" y="3931920"/>
            <a:ext cx="3063240" cy="432816"/>
          </a:xfrm>
          <a:prstGeom prst="rect">
            <a:avLst/>
          </a:prstGeom>
          <a:noFill/>
          <a:ln>
            <a:noFill/>
          </a:ln>
        </p:spPr>
        <p:txBody>
          <a:bodyPr wrap="none" lIns="0" rIns="0" tIns="0" bIns="0" anchor="ctr"/>
          <a:lstStyle/>
          <a:p>
            <a:pPr algn="l"/>
            <a:r>
              <a:rPr lang="en-US" sz="2400" b="1">
                <a:solidFill>
                  <a:srgbClr val="326F60"/>
                </a:solidFill>
                <a:latin typeface="Arial"/>
              </a:rPr>
              <a:t>Rehearse</a:t>
            </a:r>
            <a:endParaRPr lang="en-US" sz="2400"/>
          </a:p>
        </p:txBody>
      </p:sp>
      <p:sp>
        <p:nvSpPr>
          <p:cNvPr id="12" name="Text 12"/>
          <p:cNvSpPr txBox="1"/>
          <p:nvPr/>
        </p:nvSpPr>
        <p:spPr>
          <a:xfrm>
            <a:off x="4041648" y="3963924"/>
            <a:ext cx="7242048" cy="373410"/>
          </a:xfrm>
          <a:prstGeom prst="rect">
            <a:avLst/>
          </a:prstGeom>
          <a:noFill/>
          <a:ln>
            <a:noFill/>
          </a:ln>
        </p:spPr>
        <p:txBody>
          <a:bodyPr wrap="none" lIns="0" rIns="0" tIns="0" bIns="0" anchor="ctr"/>
          <a:lstStyle/>
          <a:p>
            <a:pPr algn="l"/>
            <a:r>
              <a:rPr lang="en-US" sz="2071">
                <a:solidFill>
                  <a:srgbClr val="17232C"/>
                </a:solidFill>
                <a:latin typeface="Arial"/>
              </a:rPr>
              <a:t>Revert a harmless text change in a practice branch.</a:t>
            </a:r>
            <a:endParaRPr lang="en-US" sz="2071"/>
          </a:p>
        </p:txBody>
      </p:sp>
      <p:sp>
        <p:nvSpPr>
          <p:cNvPr id="13" name="Rule 13"/>
          <p:cNvSpPr/>
          <p:nvPr/>
        </p:nvSpPr>
        <p:spPr>
          <a:xfrm>
            <a:off x="804672" y="4700016"/>
            <a:ext cx="10579608" cy="0"/>
          </a:xfrm>
          <a:prstGeom prst="line">
            <a:avLst/>
          </a:prstGeom>
          <a:ln w="12700">
            <a:solidFill>
              <a:srgbClr val="BFC8C4"/>
            </a:solidFill>
          </a:ln>
        </p:spPr>
      </p:sp>
      <p:sp>
        <p:nvSpPr>
          <p:cNvPr id="14" name="Text 14"/>
          <p:cNvSpPr txBox="1"/>
          <p:nvPr/>
        </p:nvSpPr>
        <p:spPr>
          <a:xfrm>
            <a:off x="804672" y="4882896"/>
            <a:ext cx="3063240" cy="432816"/>
          </a:xfrm>
          <a:prstGeom prst="rect">
            <a:avLst/>
          </a:prstGeom>
          <a:noFill/>
          <a:ln>
            <a:noFill/>
          </a:ln>
        </p:spPr>
        <p:txBody>
          <a:bodyPr wrap="none" lIns="0" rIns="0" tIns="0" bIns="0" anchor="ctr"/>
          <a:lstStyle/>
          <a:p>
            <a:pPr algn="l"/>
            <a:r>
              <a:rPr lang="en-US" sz="2400" b="1">
                <a:solidFill>
                  <a:srgbClr val="326F60"/>
                </a:solidFill>
                <a:latin typeface="Arial"/>
              </a:rPr>
              <a:t>Explain</a:t>
            </a:r>
            <a:endParaRPr lang="en-US" sz="2400"/>
          </a:p>
        </p:txBody>
      </p:sp>
      <p:sp>
        <p:nvSpPr>
          <p:cNvPr id="15" name="Text 15"/>
          <p:cNvSpPr txBox="1"/>
          <p:nvPr/>
        </p:nvSpPr>
        <p:spPr>
          <a:xfrm>
            <a:off x="4041648" y="4914900"/>
            <a:ext cx="7242048" cy="378714"/>
          </a:xfrm>
          <a:prstGeom prst="rect">
            <a:avLst/>
          </a:prstGeom>
          <a:noFill/>
          <a:ln>
            <a:noFill/>
          </a:ln>
        </p:spPr>
        <p:txBody>
          <a:bodyPr wrap="none" lIns="0" rIns="0" tIns="0" bIns="0" anchor="ctr"/>
          <a:lstStyle/>
          <a:p>
            <a:pPr algn="l"/>
            <a:r>
              <a:rPr lang="en-US" sz="2100">
                <a:solidFill>
                  <a:srgbClr val="17232C"/>
                </a:solidFill>
                <a:latin typeface="Arial"/>
              </a:rPr>
              <a:t>Which version would you restore, and why?</a:t>
            </a:r>
            <a:endParaRPr lang="en-US" sz="2100"/>
          </a:p>
        </p:txBody>
      </p:sp>
      <p:sp>
        <p:nvSpPr>
          <p:cNvPr id="16" name="Rule 16"/>
          <p:cNvSpPr/>
          <p:nvPr/>
        </p:nvSpPr>
        <p:spPr>
          <a:xfrm>
            <a:off x="804672" y="5650992"/>
            <a:ext cx="10579608" cy="0"/>
          </a:xfrm>
          <a:prstGeom prst="line">
            <a:avLst/>
          </a:prstGeom>
          <a:ln w="12700">
            <a:solidFill>
              <a:srgbClr val="BFC8C4"/>
            </a:solidFill>
          </a:ln>
        </p:spPr>
      </p:sp>
      <p:sp>
        <p:nvSpPr>
          <p:cNvPr id="17" name="Text 17"/>
          <p:cNvSpPr txBox="1"/>
          <p:nvPr/>
        </p:nvSpPr>
        <p:spPr>
          <a:xfrm>
            <a:off x="804672" y="6016752"/>
            <a:ext cx="10515600" cy="324612"/>
          </a:xfrm>
          <a:prstGeom prst="rect">
            <a:avLst/>
          </a:prstGeom>
          <a:noFill/>
          <a:ln>
            <a:noFill/>
          </a:ln>
        </p:spPr>
        <p:txBody>
          <a:bodyPr wrap="none" lIns="0" rIns="0" tIns="0" bIns="0" anchor="ctr"/>
          <a:lstStyle/>
          <a:p>
            <a:pPr algn="l"/>
            <a:r>
              <a:rPr lang="en-US" sz="1800" b="1">
                <a:solidFill>
                  <a:srgbClr val="326F60"/>
                </a:solidFill>
                <a:latin typeface="Arial"/>
              </a:rPr>
              <a:t>Expected time: 15-20 minutes.</a:t>
            </a:r>
            <a:endParaRPr lang="en-US" sz="1800"/>
          </a:p>
        </p:txBody>
      </p:sp>
      <p:sp>
        <p:nvSpPr>
          <p:cNvPr id="18" name="Text 1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87</a:t>
            </a:r>
            <a:endParaRPr lang="en-US" sz="100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BUILD, TEST AND PUBLISH</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Diagnose the problem before asking for a fix</a:t>
            </a:r>
            <a:endParaRPr lang="en-US" sz="3500"/>
          </a:p>
        </p:txBody>
      </p:sp>
      <p:sp>
        <p:nvSpPr>
          <p:cNvPr id="4" name="Rule 4"/>
          <p:cNvSpPr/>
          <p:nvPr/>
        </p:nvSpPr>
        <p:spPr>
          <a:xfrm>
            <a:off x="731520" y="1700784"/>
            <a:ext cx="10698480" cy="0"/>
          </a:xfrm>
          <a:prstGeom prst="line">
            <a:avLst/>
          </a:prstGeom>
          <a:ln w="15240">
            <a:solidFill>
              <a:srgbClr val="526976"/>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371459"/>
          </a:xfrm>
          <a:prstGeom prst="rect">
            <a:avLst/>
          </a:prstGeom>
          <a:noFill/>
          <a:ln>
            <a:noFill/>
          </a:ln>
        </p:spPr>
        <p:txBody>
          <a:bodyPr wrap="none" lIns="0" rIns="0" tIns="0" bIns="0" anchor="ctr"/>
          <a:lstStyle/>
          <a:p>
            <a:pPr algn="l"/>
            <a:r>
              <a:rPr lang="en-US" sz="2060" b="1">
                <a:solidFill>
                  <a:srgbClr val="D6EC9B"/>
                </a:solidFill>
                <a:latin typeface="Arial"/>
              </a:rPr>
              <a:t>Bring evidence to the problem</a:t>
            </a:r>
            <a:endParaRPr lang="en-US" sz="2060"/>
          </a:p>
        </p:txBody>
      </p:sp>
      <p:sp>
        <p:nvSpPr>
          <p:cNvPr id="7" name="Text 7"/>
          <p:cNvSpPr txBox="1"/>
          <p:nvPr/>
        </p:nvSpPr>
        <p:spPr>
          <a:xfrm>
            <a:off x="731520" y="2761488"/>
            <a:ext cx="4096512" cy="396748"/>
          </a:xfrm>
          <a:prstGeom prst="rect">
            <a:avLst/>
          </a:prstGeom>
          <a:noFill/>
          <a:ln>
            <a:noFill/>
          </a:ln>
        </p:spPr>
        <p:txBody>
          <a:bodyPr wrap="none" lIns="0" rIns="0" tIns="0" bIns="0" anchor="ctr"/>
          <a:lstStyle/>
          <a:p>
            <a:pPr algn="l"/>
            <a:r>
              <a:rPr lang="en-US" sz="2200">
                <a:solidFill>
                  <a:srgbClr val="FFFFFF"/>
                </a:solidFill>
                <a:latin typeface="Arial"/>
              </a:rPr>
              <a:t>What did you expect?</a:t>
            </a:r>
            <a:endParaRPr lang="en-US" sz="2200"/>
          </a:p>
        </p:txBody>
      </p:sp>
      <p:sp>
        <p:nvSpPr>
          <p:cNvPr id="8" name="Text 8"/>
          <p:cNvSpPr txBox="1"/>
          <p:nvPr/>
        </p:nvSpPr>
        <p:spPr>
          <a:xfrm>
            <a:off x="731520" y="3319272"/>
            <a:ext cx="4096512" cy="396748"/>
          </a:xfrm>
          <a:prstGeom prst="rect">
            <a:avLst/>
          </a:prstGeom>
          <a:noFill/>
          <a:ln>
            <a:noFill/>
          </a:ln>
        </p:spPr>
        <p:txBody>
          <a:bodyPr wrap="none" lIns="0" rIns="0" tIns="0" bIns="0" anchor="ctr"/>
          <a:lstStyle/>
          <a:p>
            <a:pPr algn="l"/>
            <a:r>
              <a:rPr lang="en-US" sz="2200">
                <a:solidFill>
                  <a:srgbClr val="FFFFFF"/>
                </a:solidFill>
                <a:latin typeface="Arial"/>
              </a:rPr>
              <a:t>What happened instead?</a:t>
            </a:r>
            <a:endParaRPr lang="en-US" sz="2200"/>
          </a:p>
        </p:txBody>
      </p:sp>
      <p:sp>
        <p:nvSpPr>
          <p:cNvPr id="9" name="Text 9"/>
          <p:cNvSpPr txBox="1"/>
          <p:nvPr/>
        </p:nvSpPr>
        <p:spPr>
          <a:xfrm>
            <a:off x="731520" y="3877056"/>
            <a:ext cx="4096512" cy="326434"/>
          </a:xfrm>
          <a:prstGeom prst="rect">
            <a:avLst/>
          </a:prstGeom>
          <a:noFill/>
          <a:ln>
            <a:noFill/>
          </a:ln>
        </p:spPr>
        <p:txBody>
          <a:bodyPr wrap="none" lIns="0" rIns="0" tIns="0" bIns="0" anchor="ctr"/>
          <a:lstStyle/>
          <a:p>
            <a:pPr algn="l"/>
            <a:r>
              <a:rPr lang="en-US" sz="1810">
                <a:solidFill>
                  <a:srgbClr val="FFFFFF"/>
                </a:solidFill>
                <a:latin typeface="Arial"/>
              </a:rPr>
              <a:t>Which log or screenshot shows it?</a:t>
            </a:r>
            <a:endParaRPr lang="en-US" sz="1810"/>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88</a:t>
            </a:r>
            <a:endParaRPr lang="en-US" sz="100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658368" y="365760"/>
            <a:ext cx="9875520" cy="292608"/>
          </a:xfrm>
          <a:prstGeom prst="rect">
            <a:avLst/>
          </a:prstGeom>
          <a:noFill/>
          <a:ln>
            <a:noFill/>
          </a:ln>
        </p:spPr>
        <p:txBody>
          <a:bodyPr wrap="none" lIns="0" rIns="0" tIns="0" bIns="0" anchor="ctr"/>
          <a:lstStyle/>
          <a:p>
            <a:pPr algn="l"/>
            <a:r>
              <a:rPr lang="en-US" sz="1200" b="1">
                <a:solidFill>
                  <a:srgbClr val="326F60"/>
                </a:solidFill>
                <a:latin typeface="Arial"/>
              </a:rPr>
              <a:t>SHOW YOUR WORK</a:t>
            </a:r>
            <a:endParaRPr lang="en-US" sz="1200"/>
          </a:p>
        </p:txBody>
      </p:sp>
      <p:sp>
        <p:nvSpPr>
          <p:cNvPr id="3" name="Text 3"/>
          <p:cNvSpPr txBox="1"/>
          <p:nvPr/>
        </p:nvSpPr>
        <p:spPr>
          <a:xfrm>
            <a:off x="658368" y="804672"/>
            <a:ext cx="10881360" cy="566928"/>
          </a:xfrm>
          <a:prstGeom prst="rect">
            <a:avLst/>
          </a:prstGeom>
          <a:noFill/>
          <a:ln>
            <a:noFill/>
          </a:ln>
        </p:spPr>
        <p:txBody>
          <a:bodyPr wrap="none" lIns="0" rIns="0" tIns="0" bIns="0" anchor="ctr"/>
          <a:lstStyle/>
          <a:p>
            <a:pPr algn="l"/>
            <a:r>
              <a:rPr lang="en-US" sz="3200" b="1">
                <a:solidFill>
                  <a:srgbClr val="17232C"/>
                </a:solidFill>
                <a:latin typeface="Arial"/>
              </a:rPr>
              <a:t>Leave with four links and one lesson</a:t>
            </a:r>
            <a:endParaRPr lang="en-US" sz="3200"/>
          </a:p>
        </p:txBody>
      </p:sp>
      <p:sp>
        <p:nvSpPr>
          <p:cNvPr id="4" name="Rule 4"/>
          <p:cNvSpPr/>
          <p:nvPr/>
        </p:nvSpPr>
        <p:spPr>
          <a:xfrm>
            <a:off x="658368" y="1517904"/>
            <a:ext cx="10863072" cy="0"/>
          </a:xfrm>
          <a:prstGeom prst="line">
            <a:avLst/>
          </a:prstGeom>
          <a:ln w="17780">
            <a:solidFill>
              <a:srgbClr val="BFC8C4"/>
            </a:solidFill>
          </a:ln>
        </p:spPr>
      </p:sp>
      <p:sp>
        <p:nvSpPr>
          <p:cNvPr id="5" name="Text 5"/>
          <p:cNvSpPr txBox="1"/>
          <p:nvPr/>
        </p:nvSpPr>
        <p:spPr>
          <a:xfrm>
            <a:off x="749808" y="1929384"/>
            <a:ext cx="566928" cy="324612"/>
          </a:xfrm>
          <a:prstGeom prst="rect">
            <a:avLst/>
          </a:prstGeom>
          <a:noFill/>
          <a:ln>
            <a:noFill/>
          </a:ln>
        </p:spPr>
        <p:txBody>
          <a:bodyPr wrap="none" lIns="0" rIns="0" tIns="0" bIns="0" anchor="ctr"/>
          <a:lstStyle/>
          <a:p>
            <a:pPr algn="l"/>
            <a:r>
              <a:rPr lang="en-US" sz="1800" b="1">
                <a:solidFill>
                  <a:srgbClr val="326F60"/>
                </a:solidFill>
                <a:latin typeface="Arial"/>
              </a:rPr>
              <a:t>01</a:t>
            </a:r>
            <a:endParaRPr lang="en-US" sz="1800"/>
          </a:p>
        </p:txBody>
      </p:sp>
      <p:sp>
        <p:nvSpPr>
          <p:cNvPr id="6" name="Text 6"/>
          <p:cNvSpPr txBox="1"/>
          <p:nvPr/>
        </p:nvSpPr>
        <p:spPr>
          <a:xfrm>
            <a:off x="1435608" y="1883664"/>
            <a:ext cx="3246120" cy="414782"/>
          </a:xfrm>
          <a:prstGeom prst="rect">
            <a:avLst/>
          </a:prstGeom>
          <a:noFill/>
          <a:ln>
            <a:noFill/>
          </a:ln>
        </p:spPr>
        <p:txBody>
          <a:bodyPr wrap="none" lIns="0" rIns="0" tIns="0" bIns="0" anchor="ctr"/>
          <a:lstStyle/>
          <a:p>
            <a:pPr algn="l"/>
            <a:r>
              <a:rPr lang="en-US" sz="2300" b="1">
                <a:solidFill>
                  <a:srgbClr val="17232C"/>
                </a:solidFill>
                <a:latin typeface="Arial"/>
              </a:rPr>
              <a:t>Repository</a:t>
            </a:r>
            <a:endParaRPr lang="en-US" sz="2300"/>
          </a:p>
        </p:txBody>
      </p:sp>
      <p:sp>
        <p:nvSpPr>
          <p:cNvPr id="7" name="Text 7"/>
          <p:cNvSpPr txBox="1"/>
          <p:nvPr/>
        </p:nvSpPr>
        <p:spPr>
          <a:xfrm>
            <a:off x="4663440" y="1938528"/>
            <a:ext cx="6446520" cy="324612"/>
          </a:xfrm>
          <a:prstGeom prst="rect">
            <a:avLst/>
          </a:prstGeom>
          <a:noFill/>
          <a:ln>
            <a:noFill/>
          </a:ln>
        </p:spPr>
        <p:txBody>
          <a:bodyPr wrap="none" lIns="0" rIns="0" tIns="0" bIns="0" anchor="ctr"/>
          <a:lstStyle/>
          <a:p>
            <a:pPr algn="l"/>
            <a:r>
              <a:rPr lang="en-US" sz="1800">
                <a:solidFill>
                  <a:srgbClr val="5F6B70"/>
                </a:solidFill>
                <a:latin typeface="Arial"/>
              </a:rPr>
              <a:t>Where the source and change history live.</a:t>
            </a:r>
            <a:endParaRPr lang="en-US" sz="1800"/>
          </a:p>
        </p:txBody>
      </p:sp>
      <p:sp>
        <p:nvSpPr>
          <p:cNvPr id="8" name="Rule 8"/>
          <p:cNvSpPr/>
          <p:nvPr/>
        </p:nvSpPr>
        <p:spPr>
          <a:xfrm>
            <a:off x="749808" y="2752344"/>
            <a:ext cx="10634472" cy="0"/>
          </a:xfrm>
          <a:prstGeom prst="line">
            <a:avLst/>
          </a:prstGeom>
          <a:ln w="17780">
            <a:solidFill>
              <a:srgbClr val="BFC8C4"/>
            </a:solidFill>
          </a:ln>
        </p:spPr>
      </p:sp>
      <p:sp>
        <p:nvSpPr>
          <p:cNvPr id="9" name="Text 9"/>
          <p:cNvSpPr txBox="1"/>
          <p:nvPr/>
        </p:nvSpPr>
        <p:spPr>
          <a:xfrm>
            <a:off x="749808" y="2990088"/>
            <a:ext cx="566928" cy="324612"/>
          </a:xfrm>
          <a:prstGeom prst="rect">
            <a:avLst/>
          </a:prstGeom>
          <a:noFill/>
          <a:ln>
            <a:noFill/>
          </a:ln>
        </p:spPr>
        <p:txBody>
          <a:bodyPr wrap="none" lIns="0" rIns="0" tIns="0" bIns="0" anchor="ctr"/>
          <a:lstStyle/>
          <a:p>
            <a:pPr algn="l"/>
            <a:r>
              <a:rPr lang="en-US" sz="1800" b="1">
                <a:solidFill>
                  <a:srgbClr val="326F60"/>
                </a:solidFill>
                <a:latin typeface="Arial"/>
              </a:rPr>
              <a:t>02</a:t>
            </a:r>
            <a:endParaRPr lang="en-US" sz="1800"/>
          </a:p>
        </p:txBody>
      </p:sp>
      <p:sp>
        <p:nvSpPr>
          <p:cNvPr id="10" name="Text 10"/>
          <p:cNvSpPr txBox="1"/>
          <p:nvPr/>
        </p:nvSpPr>
        <p:spPr>
          <a:xfrm>
            <a:off x="1435608" y="2944368"/>
            <a:ext cx="3246120" cy="414782"/>
          </a:xfrm>
          <a:prstGeom prst="rect">
            <a:avLst/>
          </a:prstGeom>
          <a:noFill/>
          <a:ln>
            <a:noFill/>
          </a:ln>
        </p:spPr>
        <p:txBody>
          <a:bodyPr wrap="none" lIns="0" rIns="0" tIns="0" bIns="0" anchor="ctr"/>
          <a:lstStyle/>
          <a:p>
            <a:pPr algn="l"/>
            <a:r>
              <a:rPr lang="en-US" sz="2300" b="1">
                <a:solidFill>
                  <a:srgbClr val="17232C"/>
                </a:solidFill>
                <a:latin typeface="Arial"/>
              </a:rPr>
              <a:t>Commit</a:t>
            </a:r>
            <a:endParaRPr lang="en-US" sz="2300"/>
          </a:p>
        </p:txBody>
      </p:sp>
      <p:sp>
        <p:nvSpPr>
          <p:cNvPr id="11" name="Text 11"/>
          <p:cNvSpPr txBox="1"/>
          <p:nvPr/>
        </p:nvSpPr>
        <p:spPr>
          <a:xfrm>
            <a:off x="4663440" y="2999232"/>
            <a:ext cx="6446520" cy="324612"/>
          </a:xfrm>
          <a:prstGeom prst="rect">
            <a:avLst/>
          </a:prstGeom>
          <a:noFill/>
          <a:ln>
            <a:noFill/>
          </a:ln>
        </p:spPr>
        <p:txBody>
          <a:bodyPr wrap="none" lIns="0" rIns="0" tIns="0" bIns="0" anchor="ctr"/>
          <a:lstStyle/>
          <a:p>
            <a:pPr algn="l"/>
            <a:r>
              <a:rPr lang="en-US" sz="1800">
                <a:solidFill>
                  <a:srgbClr val="5F6B70"/>
                </a:solidFill>
                <a:latin typeface="Arial"/>
              </a:rPr>
              <a:t>Which change you made and why.</a:t>
            </a:r>
            <a:endParaRPr lang="en-US" sz="1800"/>
          </a:p>
        </p:txBody>
      </p:sp>
      <p:sp>
        <p:nvSpPr>
          <p:cNvPr id="12" name="Rule 12"/>
          <p:cNvSpPr/>
          <p:nvPr/>
        </p:nvSpPr>
        <p:spPr>
          <a:xfrm>
            <a:off x="749808" y="3813048"/>
            <a:ext cx="10634472" cy="0"/>
          </a:xfrm>
          <a:prstGeom prst="line">
            <a:avLst/>
          </a:prstGeom>
          <a:ln w="17780">
            <a:solidFill>
              <a:srgbClr val="BFC8C4"/>
            </a:solidFill>
          </a:ln>
        </p:spPr>
      </p:sp>
      <p:sp>
        <p:nvSpPr>
          <p:cNvPr id="13" name="Text 13"/>
          <p:cNvSpPr txBox="1"/>
          <p:nvPr/>
        </p:nvSpPr>
        <p:spPr>
          <a:xfrm>
            <a:off x="749808" y="4050792"/>
            <a:ext cx="566928" cy="324612"/>
          </a:xfrm>
          <a:prstGeom prst="rect">
            <a:avLst/>
          </a:prstGeom>
          <a:noFill/>
          <a:ln>
            <a:noFill/>
          </a:ln>
        </p:spPr>
        <p:txBody>
          <a:bodyPr wrap="none" lIns="0" rIns="0" tIns="0" bIns="0" anchor="ctr"/>
          <a:lstStyle/>
          <a:p>
            <a:pPr algn="l"/>
            <a:r>
              <a:rPr lang="en-US" sz="1800" b="1">
                <a:solidFill>
                  <a:srgbClr val="326F60"/>
                </a:solidFill>
                <a:latin typeface="Arial"/>
              </a:rPr>
              <a:t>03</a:t>
            </a:r>
            <a:endParaRPr lang="en-US" sz="1800"/>
          </a:p>
        </p:txBody>
      </p:sp>
      <p:sp>
        <p:nvSpPr>
          <p:cNvPr id="14" name="Text 14"/>
          <p:cNvSpPr txBox="1"/>
          <p:nvPr/>
        </p:nvSpPr>
        <p:spPr>
          <a:xfrm>
            <a:off x="1435608" y="4005072"/>
            <a:ext cx="3246120" cy="414782"/>
          </a:xfrm>
          <a:prstGeom prst="rect">
            <a:avLst/>
          </a:prstGeom>
          <a:noFill/>
          <a:ln>
            <a:noFill/>
          </a:ln>
        </p:spPr>
        <p:txBody>
          <a:bodyPr wrap="none" lIns="0" rIns="0" tIns="0" bIns="0" anchor="ctr"/>
          <a:lstStyle/>
          <a:p>
            <a:pPr algn="l"/>
            <a:r>
              <a:rPr lang="en-US" sz="2300" b="1">
                <a:solidFill>
                  <a:srgbClr val="17232C"/>
                </a:solidFill>
                <a:latin typeface="Arial"/>
              </a:rPr>
              <a:t>Preview</a:t>
            </a:r>
            <a:endParaRPr lang="en-US" sz="2300"/>
          </a:p>
        </p:txBody>
      </p:sp>
      <p:sp>
        <p:nvSpPr>
          <p:cNvPr id="15" name="Text 15"/>
          <p:cNvSpPr txBox="1"/>
          <p:nvPr/>
        </p:nvSpPr>
        <p:spPr>
          <a:xfrm>
            <a:off x="4663440" y="4059936"/>
            <a:ext cx="6446520" cy="324612"/>
          </a:xfrm>
          <a:prstGeom prst="rect">
            <a:avLst/>
          </a:prstGeom>
          <a:noFill/>
          <a:ln>
            <a:noFill/>
          </a:ln>
        </p:spPr>
        <p:txBody>
          <a:bodyPr wrap="none" lIns="0" rIns="0" tIns="0" bIns="0" anchor="ctr"/>
          <a:lstStyle/>
          <a:p>
            <a:pPr algn="l"/>
            <a:r>
              <a:rPr lang="en-US" sz="1800">
                <a:solidFill>
                  <a:srgbClr val="5F6B70"/>
                </a:solidFill>
                <a:latin typeface="Arial"/>
              </a:rPr>
              <a:t>The version you checked before release.</a:t>
            </a:r>
            <a:endParaRPr lang="en-US" sz="1800"/>
          </a:p>
        </p:txBody>
      </p:sp>
      <p:sp>
        <p:nvSpPr>
          <p:cNvPr id="16" name="Rule 16"/>
          <p:cNvSpPr/>
          <p:nvPr/>
        </p:nvSpPr>
        <p:spPr>
          <a:xfrm>
            <a:off x="749808" y="4873752"/>
            <a:ext cx="10634472" cy="0"/>
          </a:xfrm>
          <a:prstGeom prst="line">
            <a:avLst/>
          </a:prstGeom>
          <a:ln w="17780">
            <a:solidFill>
              <a:srgbClr val="BFC8C4"/>
            </a:solidFill>
          </a:ln>
        </p:spPr>
      </p:sp>
      <p:sp>
        <p:nvSpPr>
          <p:cNvPr id="17" name="Text 17"/>
          <p:cNvSpPr txBox="1"/>
          <p:nvPr/>
        </p:nvSpPr>
        <p:spPr>
          <a:xfrm>
            <a:off x="749808" y="5111496"/>
            <a:ext cx="566928" cy="324612"/>
          </a:xfrm>
          <a:prstGeom prst="rect">
            <a:avLst/>
          </a:prstGeom>
          <a:noFill/>
          <a:ln>
            <a:noFill/>
          </a:ln>
        </p:spPr>
        <p:txBody>
          <a:bodyPr wrap="none" lIns="0" rIns="0" tIns="0" bIns="0" anchor="ctr"/>
          <a:lstStyle/>
          <a:p>
            <a:pPr algn="l"/>
            <a:r>
              <a:rPr lang="en-US" sz="1800" b="1">
                <a:solidFill>
                  <a:srgbClr val="326F60"/>
                </a:solidFill>
                <a:latin typeface="Arial"/>
              </a:rPr>
              <a:t>04</a:t>
            </a:r>
            <a:endParaRPr lang="en-US" sz="1800"/>
          </a:p>
        </p:txBody>
      </p:sp>
      <p:sp>
        <p:nvSpPr>
          <p:cNvPr id="18" name="Text 18"/>
          <p:cNvSpPr txBox="1"/>
          <p:nvPr/>
        </p:nvSpPr>
        <p:spPr>
          <a:xfrm>
            <a:off x="1435608" y="5065776"/>
            <a:ext cx="3246120" cy="414782"/>
          </a:xfrm>
          <a:prstGeom prst="rect">
            <a:avLst/>
          </a:prstGeom>
          <a:noFill/>
          <a:ln>
            <a:noFill/>
          </a:ln>
        </p:spPr>
        <p:txBody>
          <a:bodyPr wrap="none" lIns="0" rIns="0" tIns="0" bIns="0" anchor="ctr"/>
          <a:lstStyle/>
          <a:p>
            <a:pPr algn="l"/>
            <a:r>
              <a:rPr lang="en-US" sz="2300" b="1">
                <a:solidFill>
                  <a:srgbClr val="17232C"/>
                </a:solidFill>
                <a:latin typeface="Arial"/>
              </a:rPr>
              <a:t>Production</a:t>
            </a:r>
            <a:endParaRPr lang="en-US" sz="2300"/>
          </a:p>
        </p:txBody>
      </p:sp>
      <p:sp>
        <p:nvSpPr>
          <p:cNvPr id="19" name="Text 19"/>
          <p:cNvSpPr txBox="1"/>
          <p:nvPr/>
        </p:nvSpPr>
        <p:spPr>
          <a:xfrm>
            <a:off x="4663440" y="5120640"/>
            <a:ext cx="6446520" cy="324612"/>
          </a:xfrm>
          <a:prstGeom prst="rect">
            <a:avLst/>
          </a:prstGeom>
          <a:noFill/>
          <a:ln>
            <a:noFill/>
          </a:ln>
        </p:spPr>
        <p:txBody>
          <a:bodyPr wrap="none" lIns="0" rIns="0" tIns="0" bIns="0" anchor="ctr"/>
          <a:lstStyle/>
          <a:p>
            <a:pPr algn="l"/>
            <a:r>
              <a:rPr lang="en-US" sz="1800">
                <a:solidFill>
                  <a:srgbClr val="5F6B70"/>
                </a:solidFill>
                <a:latin typeface="Arial"/>
              </a:rPr>
              <a:t>The public page and commit behind it.</a:t>
            </a:r>
            <a:endParaRPr lang="en-US" sz="1800"/>
          </a:p>
        </p:txBody>
      </p:sp>
      <p:sp>
        <p:nvSpPr>
          <p:cNvPr id="20" name="Rule 20"/>
          <p:cNvSpPr/>
          <p:nvPr/>
        </p:nvSpPr>
        <p:spPr>
          <a:xfrm>
            <a:off x="749808" y="5934456"/>
            <a:ext cx="10634472" cy="0"/>
          </a:xfrm>
          <a:prstGeom prst="line">
            <a:avLst/>
          </a:prstGeom>
          <a:ln w="17780">
            <a:solidFill>
              <a:srgbClr val="BFC8C4"/>
            </a:solidFill>
          </a:ln>
        </p:spPr>
      </p:sp>
      <p:sp>
        <p:nvSpPr>
          <p:cNvPr id="21" name="Text 21"/>
          <p:cNvSpPr txBox="1"/>
          <p:nvPr/>
        </p:nvSpPr>
        <p:spPr>
          <a:xfrm>
            <a:off x="768096" y="6071616"/>
            <a:ext cx="10561320" cy="292608"/>
          </a:xfrm>
          <a:prstGeom prst="rect">
            <a:avLst/>
          </a:prstGeom>
          <a:noFill/>
          <a:ln>
            <a:noFill/>
          </a:ln>
        </p:spPr>
        <p:txBody>
          <a:bodyPr wrap="none" lIns="0" rIns="0" tIns="0" bIns="0" anchor="ctr"/>
          <a:lstStyle/>
          <a:p>
            <a:pPr algn="l"/>
            <a:r>
              <a:rPr lang="en-US" sz="1500" b="1">
                <a:solidFill>
                  <a:srgbClr val="326F60"/>
                </a:solidFill>
                <a:latin typeface="Arial"/>
              </a:rPr>
              <a:t>Next course: use an agent to build one useful feature on this foundation.</a:t>
            </a:r>
            <a:endParaRPr lang="en-US" sz="1500"/>
          </a:p>
        </p:txBody>
      </p:sp>
      <p:sp>
        <p:nvSpPr>
          <p:cNvPr id="22" name="Text 2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89</a:t>
            </a:r>
            <a:endParaRPr lang="en-US" sz="100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BUILD, TEST AND PUBLISH</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467" b="1">
                <a:solidFill>
                  <a:srgbClr val="17232C"/>
                </a:solidFill>
                <a:latin typeface="Arial"/>
              </a:rPr>
              <a:t>Can you explain the system without the agent?</a:t>
            </a:r>
            <a:endParaRPr lang="en-US" sz="3467"/>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1</a:t>
            </a:r>
            <a:endParaRPr lang="en-US" sz="2400"/>
          </a:p>
        </p:txBody>
      </p:sp>
      <p:sp>
        <p:nvSpPr>
          <p:cNvPr id="6" name="Text 6"/>
          <p:cNvSpPr txBox="1"/>
          <p:nvPr/>
        </p:nvSpPr>
        <p:spPr>
          <a:xfrm>
            <a:off x="4041648" y="2061972"/>
            <a:ext cx="7242048" cy="359319"/>
          </a:xfrm>
          <a:prstGeom prst="rect">
            <a:avLst/>
          </a:prstGeom>
          <a:noFill/>
          <a:ln>
            <a:noFill/>
          </a:ln>
        </p:spPr>
        <p:txBody>
          <a:bodyPr wrap="none" lIns="0" rIns="0" tIns="0" bIns="0" anchor="ctr"/>
          <a:lstStyle/>
          <a:p>
            <a:pPr algn="l"/>
            <a:r>
              <a:rPr lang="en-US" sz="1992">
                <a:solidFill>
                  <a:srgbClr val="17232C"/>
                </a:solidFill>
                <a:latin typeface="Arial"/>
              </a:rPr>
              <a:t>What is the difference between saving and committing?</a:t>
            </a:r>
            <a:endParaRPr lang="en-US" sz="1992"/>
          </a:p>
        </p:txBody>
      </p:sp>
      <p:sp>
        <p:nvSpPr>
          <p:cNvPr id="7" name="Rule 7"/>
          <p:cNvSpPr/>
          <p:nvPr/>
        </p:nvSpPr>
        <p:spPr>
          <a:xfrm>
            <a:off x="804672" y="2642616"/>
            <a:ext cx="10579608" cy="0"/>
          </a:xfrm>
          <a:prstGeom prst="line">
            <a:avLst/>
          </a:prstGeom>
          <a:ln w="12700">
            <a:solidFill>
              <a:srgbClr val="BFC8C4"/>
            </a:solidFill>
          </a:ln>
        </p:spPr>
      </p:sp>
      <p:sp>
        <p:nvSpPr>
          <p:cNvPr id="8" name="Text 8"/>
          <p:cNvSpPr txBox="1"/>
          <p:nvPr/>
        </p:nvSpPr>
        <p:spPr>
          <a:xfrm>
            <a:off x="804672" y="2825496"/>
            <a:ext cx="3063240" cy="432816"/>
          </a:xfrm>
          <a:prstGeom prst="rect">
            <a:avLst/>
          </a:prstGeom>
          <a:noFill/>
          <a:ln>
            <a:noFill/>
          </a:ln>
        </p:spPr>
        <p:txBody>
          <a:bodyPr wrap="none" lIns="0" rIns="0" tIns="0" bIns="0" anchor="ctr"/>
          <a:lstStyle/>
          <a:p>
            <a:pPr algn="l"/>
            <a:r>
              <a:rPr lang="en-US" sz="2400" b="1">
                <a:solidFill>
                  <a:srgbClr val="326F60"/>
                </a:solidFill>
                <a:latin typeface="Arial"/>
              </a:rPr>
              <a:t>2</a:t>
            </a:r>
            <a:endParaRPr lang="en-US" sz="2400"/>
          </a:p>
        </p:txBody>
      </p:sp>
      <p:sp>
        <p:nvSpPr>
          <p:cNvPr id="9" name="Text 9"/>
          <p:cNvSpPr txBox="1"/>
          <p:nvPr/>
        </p:nvSpPr>
        <p:spPr>
          <a:xfrm>
            <a:off x="4041648" y="2857500"/>
            <a:ext cx="7242048" cy="366229"/>
          </a:xfrm>
          <a:prstGeom prst="rect">
            <a:avLst/>
          </a:prstGeom>
          <a:noFill/>
          <a:ln>
            <a:noFill/>
          </a:ln>
        </p:spPr>
        <p:txBody>
          <a:bodyPr wrap="none" lIns="0" rIns="0" tIns="0" bIns="0" anchor="ctr"/>
          <a:lstStyle/>
          <a:p>
            <a:pPr algn="l"/>
            <a:r>
              <a:rPr lang="en-US" sz="2031">
                <a:solidFill>
                  <a:srgbClr val="17232C"/>
                </a:solidFill>
                <a:latin typeface="Arial"/>
              </a:rPr>
              <a:t>Which tool stores history, and which hosts the site?</a:t>
            </a:r>
            <a:endParaRPr lang="en-US" sz="2031"/>
          </a:p>
        </p:txBody>
      </p:sp>
      <p:sp>
        <p:nvSpPr>
          <p:cNvPr id="10" name="Rule 10"/>
          <p:cNvSpPr/>
          <p:nvPr/>
        </p:nvSpPr>
        <p:spPr>
          <a:xfrm>
            <a:off x="804672" y="3438144"/>
            <a:ext cx="10579608" cy="0"/>
          </a:xfrm>
          <a:prstGeom prst="line">
            <a:avLst/>
          </a:prstGeom>
          <a:ln w="12700">
            <a:solidFill>
              <a:srgbClr val="BFC8C4"/>
            </a:solidFill>
          </a:ln>
        </p:spPr>
      </p:sp>
      <p:sp>
        <p:nvSpPr>
          <p:cNvPr id="11" name="Text 11"/>
          <p:cNvSpPr txBox="1"/>
          <p:nvPr/>
        </p:nvSpPr>
        <p:spPr>
          <a:xfrm>
            <a:off x="804672" y="3621024"/>
            <a:ext cx="3063240" cy="432816"/>
          </a:xfrm>
          <a:prstGeom prst="rect">
            <a:avLst/>
          </a:prstGeom>
          <a:noFill/>
          <a:ln>
            <a:noFill/>
          </a:ln>
        </p:spPr>
        <p:txBody>
          <a:bodyPr wrap="none" lIns="0" rIns="0" tIns="0" bIns="0" anchor="ctr"/>
          <a:lstStyle/>
          <a:p>
            <a:pPr algn="l"/>
            <a:r>
              <a:rPr lang="en-US" sz="2400" b="1">
                <a:solidFill>
                  <a:srgbClr val="326F60"/>
                </a:solidFill>
                <a:latin typeface="Arial"/>
              </a:rPr>
              <a:t>3</a:t>
            </a:r>
            <a:endParaRPr lang="en-US" sz="2400"/>
          </a:p>
        </p:txBody>
      </p:sp>
      <p:sp>
        <p:nvSpPr>
          <p:cNvPr id="12" name="Text 12"/>
          <p:cNvSpPr txBox="1"/>
          <p:nvPr/>
        </p:nvSpPr>
        <p:spPr>
          <a:xfrm>
            <a:off x="4041648" y="3653028"/>
            <a:ext cx="7242048" cy="378714"/>
          </a:xfrm>
          <a:prstGeom prst="rect">
            <a:avLst/>
          </a:prstGeom>
          <a:noFill/>
          <a:ln>
            <a:noFill/>
          </a:ln>
        </p:spPr>
        <p:txBody>
          <a:bodyPr wrap="none" lIns="0" rIns="0" tIns="0" bIns="0" anchor="ctr"/>
          <a:lstStyle/>
          <a:p>
            <a:pPr algn="l"/>
            <a:r>
              <a:rPr lang="en-US" sz="2100">
                <a:solidFill>
                  <a:srgbClr val="17232C"/>
                </a:solidFill>
                <a:latin typeface="Arial"/>
              </a:rPr>
              <a:t>Why review a preview before merging?</a:t>
            </a:r>
            <a:endParaRPr lang="en-US" sz="2100"/>
          </a:p>
        </p:txBody>
      </p:sp>
      <p:sp>
        <p:nvSpPr>
          <p:cNvPr id="13" name="Rule 13"/>
          <p:cNvSpPr/>
          <p:nvPr/>
        </p:nvSpPr>
        <p:spPr>
          <a:xfrm>
            <a:off x="804672" y="4233672"/>
            <a:ext cx="10579608" cy="0"/>
          </a:xfrm>
          <a:prstGeom prst="line">
            <a:avLst/>
          </a:prstGeom>
          <a:ln w="12700">
            <a:solidFill>
              <a:srgbClr val="BFC8C4"/>
            </a:solidFill>
          </a:ln>
        </p:spPr>
      </p:sp>
      <p:sp>
        <p:nvSpPr>
          <p:cNvPr id="14" name="Text 14"/>
          <p:cNvSpPr txBox="1"/>
          <p:nvPr/>
        </p:nvSpPr>
        <p:spPr>
          <a:xfrm>
            <a:off x="804672" y="4416552"/>
            <a:ext cx="3063240" cy="432816"/>
          </a:xfrm>
          <a:prstGeom prst="rect">
            <a:avLst/>
          </a:prstGeom>
          <a:noFill/>
          <a:ln>
            <a:noFill/>
          </a:ln>
        </p:spPr>
        <p:txBody>
          <a:bodyPr wrap="none" lIns="0" rIns="0" tIns="0" bIns="0" anchor="ctr"/>
          <a:lstStyle/>
          <a:p>
            <a:pPr algn="l"/>
            <a:r>
              <a:rPr lang="en-US" sz="2400" b="1">
                <a:solidFill>
                  <a:srgbClr val="326F60"/>
                </a:solidFill>
                <a:latin typeface="Arial"/>
              </a:rPr>
              <a:t>4</a:t>
            </a:r>
            <a:endParaRPr lang="en-US" sz="2400"/>
          </a:p>
        </p:txBody>
      </p:sp>
      <p:sp>
        <p:nvSpPr>
          <p:cNvPr id="15" name="Text 15"/>
          <p:cNvSpPr txBox="1"/>
          <p:nvPr/>
        </p:nvSpPr>
        <p:spPr>
          <a:xfrm>
            <a:off x="4041648" y="4448556"/>
            <a:ext cx="7242048" cy="378714"/>
          </a:xfrm>
          <a:prstGeom prst="rect">
            <a:avLst/>
          </a:prstGeom>
          <a:noFill/>
          <a:ln>
            <a:noFill/>
          </a:ln>
        </p:spPr>
        <p:txBody>
          <a:bodyPr wrap="none" lIns="0" rIns="0" tIns="0" bIns="0" anchor="ctr"/>
          <a:lstStyle/>
          <a:p>
            <a:pPr algn="l"/>
            <a:r>
              <a:rPr lang="en-US" sz="2100">
                <a:solidFill>
                  <a:srgbClr val="17232C"/>
                </a:solidFill>
                <a:latin typeface="Arial"/>
              </a:rPr>
              <a:t>Where should a private API key live?</a:t>
            </a:r>
            <a:endParaRPr lang="en-US" sz="2100"/>
          </a:p>
        </p:txBody>
      </p:sp>
      <p:sp>
        <p:nvSpPr>
          <p:cNvPr id="16" name="Rule 16"/>
          <p:cNvSpPr/>
          <p:nvPr/>
        </p:nvSpPr>
        <p:spPr>
          <a:xfrm>
            <a:off x="804672" y="5029200"/>
            <a:ext cx="10579608" cy="0"/>
          </a:xfrm>
          <a:prstGeom prst="line">
            <a:avLst/>
          </a:prstGeom>
          <a:ln w="12700">
            <a:solidFill>
              <a:srgbClr val="BFC8C4"/>
            </a:solidFill>
          </a:ln>
        </p:spPr>
      </p:sp>
      <p:sp>
        <p:nvSpPr>
          <p:cNvPr id="17" name="Text 17"/>
          <p:cNvSpPr txBox="1"/>
          <p:nvPr/>
        </p:nvSpPr>
        <p:spPr>
          <a:xfrm>
            <a:off x="804672" y="5212080"/>
            <a:ext cx="3063240" cy="432816"/>
          </a:xfrm>
          <a:prstGeom prst="rect">
            <a:avLst/>
          </a:prstGeom>
          <a:noFill/>
          <a:ln>
            <a:noFill/>
          </a:ln>
        </p:spPr>
        <p:txBody>
          <a:bodyPr wrap="none" lIns="0" rIns="0" tIns="0" bIns="0" anchor="ctr"/>
          <a:lstStyle/>
          <a:p>
            <a:pPr algn="l"/>
            <a:r>
              <a:rPr lang="en-US" sz="2400" b="1">
                <a:solidFill>
                  <a:srgbClr val="326F60"/>
                </a:solidFill>
                <a:latin typeface="Arial"/>
              </a:rPr>
              <a:t>5</a:t>
            </a:r>
            <a:endParaRPr lang="en-US" sz="2400"/>
          </a:p>
        </p:txBody>
      </p:sp>
      <p:sp>
        <p:nvSpPr>
          <p:cNvPr id="18" name="Text 18"/>
          <p:cNvSpPr txBox="1"/>
          <p:nvPr/>
        </p:nvSpPr>
        <p:spPr>
          <a:xfrm>
            <a:off x="4041648" y="5244084"/>
            <a:ext cx="7242048" cy="378714"/>
          </a:xfrm>
          <a:prstGeom prst="rect">
            <a:avLst/>
          </a:prstGeom>
          <a:noFill/>
          <a:ln>
            <a:noFill/>
          </a:ln>
        </p:spPr>
        <p:txBody>
          <a:bodyPr wrap="none" lIns="0" rIns="0" tIns="0" bIns="0" anchor="ctr"/>
          <a:lstStyle/>
          <a:p>
            <a:pPr algn="l"/>
            <a:r>
              <a:rPr lang="en-US" sz="2100">
                <a:solidFill>
                  <a:srgbClr val="17232C"/>
                </a:solidFill>
                <a:latin typeface="Arial"/>
              </a:rPr>
              <a:t>What does a deployment rollback leave unchanged?</a:t>
            </a:r>
            <a:endParaRPr lang="en-US" sz="2100"/>
          </a:p>
        </p:txBody>
      </p:sp>
      <p:sp>
        <p:nvSpPr>
          <p:cNvPr id="19" name="Rule 19"/>
          <p:cNvSpPr/>
          <p:nvPr/>
        </p:nvSpPr>
        <p:spPr>
          <a:xfrm>
            <a:off x="804672" y="5824728"/>
            <a:ext cx="10579608" cy="0"/>
          </a:xfrm>
          <a:prstGeom prst="line">
            <a:avLst/>
          </a:prstGeom>
          <a:ln w="12700">
            <a:solidFill>
              <a:srgbClr val="BFC8C4"/>
            </a:solidFill>
          </a:ln>
        </p:spPr>
      </p:sp>
      <p:sp>
        <p:nvSpPr>
          <p:cNvPr id="20" name="Text 2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90</a:t>
            </a:r>
            <a:endParaRPr lang="en-US" sz="100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BUILD, TEST AND PUBLISH</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Could you explain what you just shipped?</a:t>
            </a:r>
            <a:endParaRPr lang="en-US" sz="3500"/>
          </a:p>
        </p:txBody>
      </p:sp>
      <p:sp>
        <p:nvSpPr>
          <p:cNvPr id="4" name="Rule 4"/>
          <p:cNvSpPr/>
          <p:nvPr/>
        </p:nvSpPr>
        <p:spPr>
          <a:xfrm>
            <a:off x="731520" y="1700784"/>
            <a:ext cx="10698480" cy="0"/>
          </a:xfrm>
          <a:prstGeom prst="line">
            <a:avLst/>
          </a:prstGeom>
          <a:ln w="15240">
            <a:solidFill>
              <a:srgbClr val="526976"/>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486918"/>
          </a:xfrm>
          <a:prstGeom prst="rect">
            <a:avLst/>
          </a:prstGeom>
          <a:noFill/>
          <a:ln>
            <a:noFill/>
          </a:ln>
        </p:spPr>
        <p:txBody>
          <a:bodyPr wrap="none" lIns="0" rIns="0" tIns="0" bIns="0" anchor="ctr"/>
          <a:lstStyle/>
          <a:p>
            <a:pPr algn="l"/>
            <a:r>
              <a:rPr lang="en-US" sz="2700" b="1">
                <a:solidFill>
                  <a:srgbClr val="D6EC9B"/>
                </a:solidFill>
                <a:latin typeface="Arial"/>
              </a:rPr>
              <a:t>A final show of hands</a:t>
            </a:r>
            <a:endParaRPr lang="en-US" sz="2700"/>
          </a:p>
        </p:txBody>
      </p:sp>
      <p:sp>
        <p:nvSpPr>
          <p:cNvPr id="7" name="Text 7"/>
          <p:cNvSpPr txBox="1"/>
          <p:nvPr/>
        </p:nvSpPr>
        <p:spPr>
          <a:xfrm>
            <a:off x="7315200" y="2761488"/>
            <a:ext cx="4096512" cy="326434"/>
          </a:xfrm>
          <a:prstGeom prst="rect">
            <a:avLst/>
          </a:prstGeom>
          <a:noFill/>
          <a:ln>
            <a:noFill/>
          </a:ln>
        </p:spPr>
        <p:txBody>
          <a:bodyPr wrap="none" lIns="0" rIns="0" tIns="0" bIns="0" anchor="ctr"/>
          <a:lstStyle/>
          <a:p>
            <a:pPr algn="l"/>
            <a:r>
              <a:rPr lang="en-US" sz="1810">
                <a:solidFill>
                  <a:srgbClr val="FFFFFF"/>
                </a:solidFill>
                <a:latin typeface="Arial"/>
              </a:rPr>
              <a:t>Can you explain how it went live?</a:t>
            </a:r>
            <a:endParaRPr lang="en-US" sz="1810"/>
          </a:p>
        </p:txBody>
      </p:sp>
      <p:sp>
        <p:nvSpPr>
          <p:cNvPr id="8" name="Text 8"/>
          <p:cNvSpPr txBox="1"/>
          <p:nvPr/>
        </p:nvSpPr>
        <p:spPr>
          <a:xfrm>
            <a:off x="7315200" y="3319272"/>
            <a:ext cx="4096512" cy="326434"/>
          </a:xfrm>
          <a:prstGeom prst="rect">
            <a:avLst/>
          </a:prstGeom>
          <a:noFill/>
          <a:ln>
            <a:noFill/>
          </a:ln>
        </p:spPr>
        <p:txBody>
          <a:bodyPr wrap="none" lIns="0" rIns="0" tIns="0" bIns="0" anchor="ctr"/>
          <a:lstStyle/>
          <a:p>
            <a:pPr algn="l"/>
            <a:r>
              <a:rPr lang="en-US" sz="1810">
                <a:solidFill>
                  <a:srgbClr val="FFFFFF"/>
                </a:solidFill>
                <a:latin typeface="Arial"/>
              </a:rPr>
              <a:t>Can you review an AI-made change?</a:t>
            </a:r>
            <a:endParaRPr lang="en-US" sz="1810"/>
          </a:p>
        </p:txBody>
      </p:sp>
      <p:sp>
        <p:nvSpPr>
          <p:cNvPr id="9" name="Text 9"/>
          <p:cNvSpPr txBox="1"/>
          <p:nvPr/>
        </p:nvSpPr>
        <p:spPr>
          <a:xfrm>
            <a:off x="7315200" y="3877056"/>
            <a:ext cx="4096512" cy="359077"/>
          </a:xfrm>
          <a:prstGeom prst="rect">
            <a:avLst/>
          </a:prstGeom>
          <a:noFill/>
          <a:ln>
            <a:noFill/>
          </a:ln>
        </p:spPr>
        <p:txBody>
          <a:bodyPr wrap="none" lIns="0" rIns="0" tIns="0" bIns="0" anchor="ctr"/>
          <a:lstStyle/>
          <a:p>
            <a:pPr algn="l"/>
            <a:r>
              <a:rPr lang="en-US" sz="1991">
                <a:solidFill>
                  <a:srgbClr val="FFFFFF"/>
                </a:solidFill>
                <a:latin typeface="Arial"/>
              </a:rPr>
              <a:t>Can you recover a bad release?</a:t>
            </a:r>
            <a:endParaRPr lang="en-US" sz="1991"/>
          </a:p>
        </p:txBody>
      </p:sp>
      <p:sp>
        <p:nvSpPr>
          <p:cNvPr id="10" name="Text 1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91</a:t>
            </a:r>
            <a:endParaRPr lang="en-US" sz="100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NEXT STEPS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One idea can become a content system</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414320"/>
          </a:xfrm>
          <a:prstGeom prst="rect">
            <a:avLst/>
          </a:prstGeom>
          <a:noFill/>
          <a:ln>
            <a:noFill/>
          </a:ln>
        </p:spPr>
        <p:txBody>
          <a:bodyPr wrap="none" lIns="0" rIns="0" tIns="0" bIns="0" anchor="ctr"/>
          <a:lstStyle/>
          <a:p>
            <a:pPr algn="l"/>
            <a:r>
              <a:rPr lang="en-US" sz="2297" b="1">
                <a:solidFill>
                  <a:srgbClr val="326F60"/>
                </a:solidFill>
                <a:latin typeface="Arial"/>
              </a:rPr>
              <a:t>Build a repeatable content</a:t>
            </a:r>
            <a:endParaRPr lang="en-US" sz="2297"/>
          </a:p>
        </p:txBody>
      </p:sp>
      <p:sp>
        <p:nvSpPr>
          <p:cNvPr id="7" name="Text 7"/>
          <p:cNvSpPr txBox="1"/>
          <p:nvPr/>
        </p:nvSpPr>
        <p:spPr>
          <a:xfrm>
            <a:off x="731520" y="2450592"/>
            <a:ext cx="4096512" cy="486918"/>
          </a:xfrm>
          <a:prstGeom prst="rect">
            <a:avLst/>
          </a:prstGeom>
          <a:noFill/>
          <a:ln>
            <a:noFill/>
          </a:ln>
        </p:spPr>
        <p:txBody>
          <a:bodyPr wrap="none" lIns="0" rIns="0" tIns="0" bIns="0" anchor="ctr"/>
          <a:lstStyle/>
          <a:p>
            <a:pPr algn="l"/>
            <a:r>
              <a:rPr lang="en-US" sz="2700" b="1">
                <a:solidFill>
                  <a:srgbClr val="326F60"/>
                </a:solidFill>
                <a:latin typeface="Arial"/>
              </a:rPr>
              <a:t>workflow</a:t>
            </a:r>
            <a:endParaRPr lang="en-US" sz="2700"/>
          </a:p>
        </p:txBody>
      </p:sp>
      <p:sp>
        <p:nvSpPr>
          <p:cNvPr id="8" name="Text 8"/>
          <p:cNvSpPr txBox="1"/>
          <p:nvPr/>
        </p:nvSpPr>
        <p:spPr>
          <a:xfrm>
            <a:off x="731520" y="3154680"/>
            <a:ext cx="4096512" cy="396748"/>
          </a:xfrm>
          <a:prstGeom prst="rect">
            <a:avLst/>
          </a:prstGeom>
          <a:noFill/>
          <a:ln>
            <a:noFill/>
          </a:ln>
        </p:spPr>
        <p:txBody>
          <a:bodyPr wrap="none" lIns="0" rIns="0" tIns="0" bIns="0" anchor="ctr"/>
          <a:lstStyle/>
          <a:p>
            <a:pPr algn="l"/>
            <a:r>
              <a:rPr lang="en-US" sz="2200">
                <a:solidFill>
                  <a:srgbClr val="17232C"/>
                </a:solidFill>
                <a:latin typeface="Arial"/>
              </a:rPr>
              <a:t>Start from one useful idea.</a:t>
            </a:r>
            <a:endParaRPr lang="en-US" sz="2200"/>
          </a:p>
        </p:txBody>
      </p:sp>
      <p:sp>
        <p:nvSpPr>
          <p:cNvPr id="9" name="Text 9"/>
          <p:cNvSpPr txBox="1"/>
          <p:nvPr/>
        </p:nvSpPr>
        <p:spPr>
          <a:xfrm>
            <a:off x="731520" y="3712464"/>
            <a:ext cx="4096512" cy="359077"/>
          </a:xfrm>
          <a:prstGeom prst="rect">
            <a:avLst/>
          </a:prstGeom>
          <a:noFill/>
          <a:ln>
            <a:noFill/>
          </a:ln>
        </p:spPr>
        <p:txBody>
          <a:bodyPr wrap="none" lIns="0" rIns="0" tIns="0" bIns="0" anchor="ctr"/>
          <a:lstStyle/>
          <a:p>
            <a:pPr algn="l"/>
            <a:r>
              <a:rPr lang="en-US" sz="1991">
                <a:solidFill>
                  <a:srgbClr val="17232C"/>
                </a:solidFill>
                <a:latin typeface="Arial"/>
              </a:rPr>
              <a:t>Create for the right channels.</a:t>
            </a:r>
            <a:endParaRPr lang="en-US" sz="1991"/>
          </a:p>
        </p:txBody>
      </p:sp>
      <p:sp>
        <p:nvSpPr>
          <p:cNvPr id="10" name="Text 10"/>
          <p:cNvSpPr txBox="1"/>
          <p:nvPr/>
        </p:nvSpPr>
        <p:spPr>
          <a:xfrm>
            <a:off x="731520" y="4270248"/>
            <a:ext cx="4096512" cy="396748"/>
          </a:xfrm>
          <a:prstGeom prst="rect">
            <a:avLst/>
          </a:prstGeom>
          <a:noFill/>
          <a:ln>
            <a:noFill/>
          </a:ln>
        </p:spPr>
        <p:txBody>
          <a:bodyPr wrap="none" lIns="0" rIns="0" tIns="0" bIns="0" anchor="ctr"/>
          <a:lstStyle/>
          <a:p>
            <a:pPr algn="l"/>
            <a:r>
              <a:rPr lang="en-US" sz="2200">
                <a:solidFill>
                  <a:srgbClr val="17232C"/>
                </a:solidFill>
                <a:latin typeface="Arial"/>
              </a:rPr>
              <a:t>Review, publish and learn.</a:t>
            </a:r>
            <a:endParaRPr lang="en-US" sz="2200"/>
          </a:p>
        </p:txBody>
      </p:sp>
      <p:sp>
        <p:nvSpPr>
          <p:cNvPr id="11" name="Text 1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92</a:t>
            </a:r>
            <a:endParaRPr lang="en-US" sz="100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NEXT STEPS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Give the live page one useful capability.</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1490472" y="2075688"/>
            <a:ext cx="4343400" cy="450850"/>
          </a:xfrm>
          <a:prstGeom prst="rect">
            <a:avLst/>
          </a:prstGeom>
          <a:noFill/>
          <a:ln>
            <a:noFill/>
          </a:ln>
        </p:spPr>
        <p:txBody>
          <a:bodyPr wrap="none" lIns="0" rIns="0" tIns="0" bIns="0" anchor="ctr"/>
          <a:lstStyle/>
          <a:p>
            <a:pPr algn="l"/>
            <a:r>
              <a:rPr lang="en-US" sz="2500" b="1">
                <a:solidFill>
                  <a:srgbClr val="326F60"/>
                </a:solidFill>
                <a:latin typeface="Arial"/>
              </a:rPr>
              <a:t>A quote calculator</a:t>
            </a:r>
            <a:endParaRPr lang="en-US" sz="2500"/>
          </a:p>
        </p:txBody>
      </p:sp>
      <p:sp>
        <p:nvSpPr>
          <p:cNvPr id="6" name="Text 6"/>
          <p:cNvSpPr txBox="1"/>
          <p:nvPr/>
        </p:nvSpPr>
        <p:spPr>
          <a:xfrm>
            <a:off x="6080760" y="2121408"/>
            <a:ext cx="5257800" cy="414782"/>
          </a:xfrm>
          <a:prstGeom prst="rect">
            <a:avLst/>
          </a:prstGeom>
          <a:noFill/>
          <a:ln>
            <a:noFill/>
          </a:ln>
        </p:spPr>
        <p:txBody>
          <a:bodyPr wrap="none" lIns="0" rIns="0" tIns="0" bIns="0" anchor="ctr"/>
          <a:lstStyle/>
          <a:p>
            <a:pPr algn="l"/>
            <a:r>
              <a:rPr lang="en-US" sz="2300">
                <a:solidFill>
                  <a:srgbClr val="17232C"/>
                </a:solidFill>
                <a:latin typeface="Arial"/>
              </a:rPr>
              <a:t>Help a customer estimate a cost.</a:t>
            </a:r>
            <a:endParaRPr lang="en-US" sz="2300"/>
          </a:p>
        </p:txBody>
      </p:sp>
      <p:pic>
        <p:nvPicPr>
          <p:cNvPr id="7" name="Image 7"/>
          <p:cNvPicPr>
            <a:picLocks noChangeAspect="1"/>
          </p:cNvPicPr>
          <p:nvPr/>
        </p:nvPicPr>
        <p:blipFill>
          <a:blip r:embed="rId2"/>
          <a:stretch>
            <a:fillRect/>
          </a:stretch>
        </p:blipFill>
        <p:spPr>
          <a:xfrm>
            <a:off x="822960" y="2935224"/>
            <a:ext cx="438912" cy="438912"/>
          </a:xfrm>
          <a:prstGeom prst="rect">
            <a:avLst/>
          </a:prstGeom>
        </p:spPr>
      </p:pic>
      <p:sp>
        <p:nvSpPr>
          <p:cNvPr id="8" name="Text 8"/>
          <p:cNvSpPr txBox="1"/>
          <p:nvPr/>
        </p:nvSpPr>
        <p:spPr>
          <a:xfrm>
            <a:off x="1490472" y="2935224"/>
            <a:ext cx="4343400" cy="450850"/>
          </a:xfrm>
          <a:prstGeom prst="rect">
            <a:avLst/>
          </a:prstGeom>
          <a:noFill/>
          <a:ln>
            <a:noFill/>
          </a:ln>
        </p:spPr>
        <p:txBody>
          <a:bodyPr wrap="none" lIns="0" rIns="0" tIns="0" bIns="0" anchor="ctr"/>
          <a:lstStyle/>
          <a:p>
            <a:pPr algn="l"/>
            <a:r>
              <a:rPr lang="en-US" sz="2500" b="1">
                <a:solidFill>
                  <a:srgbClr val="326F60"/>
                </a:solidFill>
                <a:latin typeface="Arial"/>
              </a:rPr>
              <a:t>A lead or booking request</a:t>
            </a:r>
            <a:endParaRPr lang="en-US" sz="2500"/>
          </a:p>
        </p:txBody>
      </p:sp>
      <p:sp>
        <p:nvSpPr>
          <p:cNvPr id="9" name="Text 9"/>
          <p:cNvSpPr txBox="1"/>
          <p:nvPr/>
        </p:nvSpPr>
        <p:spPr>
          <a:xfrm>
            <a:off x="6080760" y="2980944"/>
            <a:ext cx="5257800" cy="414782"/>
          </a:xfrm>
          <a:prstGeom prst="rect">
            <a:avLst/>
          </a:prstGeom>
          <a:noFill/>
          <a:ln>
            <a:noFill/>
          </a:ln>
        </p:spPr>
        <p:txBody>
          <a:bodyPr wrap="none" lIns="0" rIns="0" tIns="0" bIns="0" anchor="ctr"/>
          <a:lstStyle/>
          <a:p>
            <a:pPr algn="l"/>
            <a:r>
              <a:rPr lang="en-US" sz="2300">
                <a:solidFill>
                  <a:srgbClr val="17232C"/>
                </a:solidFill>
                <a:latin typeface="Arial"/>
              </a:rPr>
              <a:t>Supabase: store the request.</a:t>
            </a:r>
            <a:endParaRPr lang="en-US" sz="2300"/>
          </a:p>
        </p:txBody>
      </p:sp>
      <p:pic>
        <p:nvPicPr>
          <p:cNvPr id="10" name="Image 10"/>
          <p:cNvPicPr>
            <a:picLocks noChangeAspect="1"/>
          </p:cNvPicPr>
          <p:nvPr/>
        </p:nvPicPr>
        <p:blipFill>
          <a:blip r:embed="rId3"/>
          <a:stretch>
            <a:fillRect/>
          </a:stretch>
        </p:blipFill>
        <p:spPr>
          <a:xfrm>
            <a:off x="822960" y="3794760"/>
            <a:ext cx="438912" cy="438912"/>
          </a:xfrm>
          <a:prstGeom prst="rect">
            <a:avLst/>
          </a:prstGeom>
        </p:spPr>
      </p:pic>
      <p:sp>
        <p:nvSpPr>
          <p:cNvPr id="11" name="Text 11"/>
          <p:cNvSpPr txBox="1"/>
          <p:nvPr/>
        </p:nvSpPr>
        <p:spPr>
          <a:xfrm>
            <a:off x="1490472" y="3794760"/>
            <a:ext cx="4343400" cy="450850"/>
          </a:xfrm>
          <a:prstGeom prst="rect">
            <a:avLst/>
          </a:prstGeom>
          <a:noFill/>
          <a:ln>
            <a:noFill/>
          </a:ln>
        </p:spPr>
        <p:txBody>
          <a:bodyPr wrap="none" lIns="0" rIns="0" tIns="0" bIns="0" anchor="ctr"/>
          <a:lstStyle/>
          <a:p>
            <a:pPr algn="l"/>
            <a:r>
              <a:rPr lang="en-US" sz="2500" b="1">
                <a:solidFill>
                  <a:srgbClr val="326F60"/>
                </a:solidFill>
                <a:latin typeface="Arial"/>
              </a:rPr>
              <a:t>A confirmation email</a:t>
            </a:r>
            <a:endParaRPr lang="en-US" sz="2500"/>
          </a:p>
        </p:txBody>
      </p:sp>
      <p:sp>
        <p:nvSpPr>
          <p:cNvPr id="12" name="Text 12"/>
          <p:cNvSpPr txBox="1"/>
          <p:nvPr/>
        </p:nvSpPr>
        <p:spPr>
          <a:xfrm>
            <a:off x="6080760" y="3840480"/>
            <a:ext cx="5257800" cy="414782"/>
          </a:xfrm>
          <a:prstGeom prst="rect">
            <a:avLst/>
          </a:prstGeom>
          <a:noFill/>
          <a:ln>
            <a:noFill/>
          </a:ln>
        </p:spPr>
        <p:txBody>
          <a:bodyPr wrap="none" lIns="0" rIns="0" tIns="0" bIns="0" anchor="ctr"/>
          <a:lstStyle/>
          <a:p>
            <a:pPr algn="l"/>
            <a:r>
              <a:rPr lang="en-US" sz="2300">
                <a:solidFill>
                  <a:srgbClr val="17232C"/>
                </a:solidFill>
                <a:latin typeface="Arial"/>
              </a:rPr>
              <a:t>Resend: send a confirmation.</a:t>
            </a:r>
            <a:endParaRPr lang="en-US" sz="2300"/>
          </a:p>
        </p:txBody>
      </p:sp>
      <p:pic>
        <p:nvPicPr>
          <p:cNvPr id="13" name="Image 13"/>
          <p:cNvPicPr>
            <a:picLocks noChangeAspect="1"/>
          </p:cNvPicPr>
          <p:nvPr/>
        </p:nvPicPr>
        <p:blipFill>
          <a:blip r:embed="rId4"/>
          <a:stretch>
            <a:fillRect/>
          </a:stretch>
        </p:blipFill>
        <p:spPr>
          <a:xfrm>
            <a:off x="822960" y="4654296"/>
            <a:ext cx="438912" cy="438912"/>
          </a:xfrm>
          <a:prstGeom prst="rect">
            <a:avLst/>
          </a:prstGeom>
        </p:spPr>
      </p:pic>
      <p:sp>
        <p:nvSpPr>
          <p:cNvPr id="14" name="Text 14"/>
          <p:cNvSpPr txBox="1"/>
          <p:nvPr/>
        </p:nvSpPr>
        <p:spPr>
          <a:xfrm>
            <a:off x="1490472" y="4654296"/>
            <a:ext cx="4343400" cy="450850"/>
          </a:xfrm>
          <a:prstGeom prst="rect">
            <a:avLst/>
          </a:prstGeom>
          <a:noFill/>
          <a:ln>
            <a:noFill/>
          </a:ln>
        </p:spPr>
        <p:txBody>
          <a:bodyPr wrap="none" lIns="0" rIns="0" tIns="0" bIns="0" anchor="ctr"/>
          <a:lstStyle/>
          <a:p>
            <a:pPr algn="l"/>
            <a:r>
              <a:rPr lang="en-US" sz="2500" b="1">
                <a:solidFill>
                  <a:srgbClr val="326F60"/>
                </a:solidFill>
                <a:latin typeface="Arial"/>
              </a:rPr>
              <a:t>A payment step</a:t>
            </a:r>
            <a:endParaRPr lang="en-US" sz="2500"/>
          </a:p>
        </p:txBody>
      </p:sp>
      <p:sp>
        <p:nvSpPr>
          <p:cNvPr id="15" name="Text 15"/>
          <p:cNvSpPr txBox="1"/>
          <p:nvPr/>
        </p:nvSpPr>
        <p:spPr>
          <a:xfrm>
            <a:off x="6080760" y="4700016"/>
            <a:ext cx="5257800" cy="414782"/>
          </a:xfrm>
          <a:prstGeom prst="rect">
            <a:avLst/>
          </a:prstGeom>
          <a:noFill/>
          <a:ln>
            <a:noFill/>
          </a:ln>
        </p:spPr>
        <p:txBody>
          <a:bodyPr wrap="none" lIns="0" rIns="0" tIns="0" bIns="0" anchor="ctr"/>
          <a:lstStyle/>
          <a:p>
            <a:pPr algn="l"/>
            <a:r>
              <a:rPr lang="en-US" sz="2300">
                <a:solidFill>
                  <a:srgbClr val="17232C"/>
                </a:solidFill>
                <a:latin typeface="Arial"/>
              </a:rPr>
              <a:t>Stripe: connect to checkout.</a:t>
            </a:r>
            <a:endParaRPr lang="en-US" sz="2300"/>
          </a:p>
        </p:txBody>
      </p:sp>
      <p:sp>
        <p:nvSpPr>
          <p:cNvPr id="16" name="Text 16"/>
          <p:cNvSpPr txBox="1"/>
          <p:nvPr/>
        </p:nvSpPr>
        <p:spPr>
          <a:xfrm>
            <a:off x="822960" y="5897880"/>
            <a:ext cx="10607040" cy="429117"/>
          </a:xfrm>
          <a:prstGeom prst="rect">
            <a:avLst/>
          </a:prstGeom>
          <a:noFill/>
          <a:ln>
            <a:noFill/>
          </a:ln>
        </p:spPr>
        <p:txBody>
          <a:bodyPr wrap="none" lIns="0" rIns="0" tIns="0" bIns="0" anchor="ctr"/>
          <a:lstStyle/>
          <a:p>
            <a:pPr algn="l"/>
            <a:r>
              <a:rPr lang="en-US" sz="2379" b="1">
                <a:solidFill>
                  <a:srgbClr val="326F60"/>
                </a:solidFill>
                <a:latin typeface="Arial"/>
              </a:rPr>
              <a:t>Choose one extra. Build it. Share the link. Watch someone use it.</a:t>
            </a:r>
            <a:endParaRPr lang="en-US" sz="2379"/>
          </a:p>
        </p:txBody>
      </p:sp>
      <p:sp>
        <p:nvSpPr>
          <p:cNvPr id="17" name="Text 17"/>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93</a:t>
            </a:r>
            <a:endParaRPr lang="en-US" sz="100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WELCOME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Five steps for your own business case</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731520" y="2163912"/>
            <a:ext cx="6217920" cy="3499439"/>
          </a:xfrm>
          <a:prstGeom prst="rect">
            <a:avLst/>
          </a:prstGeom>
        </p:spPr>
      </p:pic>
      <p:sp>
        <p:nvSpPr>
          <p:cNvPr id="6" name="Text 6"/>
          <p:cNvSpPr txBox="1"/>
          <p:nvPr/>
        </p:nvSpPr>
        <p:spPr>
          <a:xfrm>
            <a:off x="7315200" y="2057400"/>
            <a:ext cx="4096512" cy="468361"/>
          </a:xfrm>
          <a:prstGeom prst="rect">
            <a:avLst/>
          </a:prstGeom>
          <a:noFill/>
          <a:ln>
            <a:noFill/>
          </a:ln>
        </p:spPr>
        <p:txBody>
          <a:bodyPr wrap="none" lIns="0" rIns="0" tIns="0" bIns="0" anchor="ctr"/>
          <a:lstStyle/>
          <a:p>
            <a:pPr algn="l"/>
            <a:r>
              <a:rPr lang="en-US" sz="2597" b="1">
                <a:solidFill>
                  <a:srgbClr val="326F60"/>
                </a:solidFill>
                <a:latin typeface="Arial"/>
              </a:rPr>
              <a:t>Five questions for your</a:t>
            </a:r>
            <a:endParaRPr lang="en-US" sz="2597"/>
          </a:p>
        </p:txBody>
      </p:sp>
      <p:sp>
        <p:nvSpPr>
          <p:cNvPr id="7" name="Text 7"/>
          <p:cNvSpPr txBox="1"/>
          <p:nvPr/>
        </p:nvSpPr>
        <p:spPr>
          <a:xfrm>
            <a:off x="7315200" y="2450592"/>
            <a:ext cx="4096512" cy="486918"/>
          </a:xfrm>
          <a:prstGeom prst="rect">
            <a:avLst/>
          </a:prstGeom>
          <a:noFill/>
          <a:ln>
            <a:noFill/>
          </a:ln>
        </p:spPr>
        <p:txBody>
          <a:bodyPr wrap="none" lIns="0" rIns="0" tIns="0" bIns="0" anchor="ctr"/>
          <a:lstStyle/>
          <a:p>
            <a:pPr algn="l"/>
            <a:r>
              <a:rPr lang="en-US" sz="2700" b="1">
                <a:solidFill>
                  <a:srgbClr val="326F60"/>
                </a:solidFill>
                <a:latin typeface="Arial"/>
              </a:rPr>
              <a:t>venture</a:t>
            </a:r>
            <a:endParaRPr lang="en-US" sz="2700"/>
          </a:p>
        </p:txBody>
      </p:sp>
      <p:sp>
        <p:nvSpPr>
          <p:cNvPr id="8" name="Text 8"/>
          <p:cNvSpPr txBox="1"/>
          <p:nvPr/>
        </p:nvSpPr>
        <p:spPr>
          <a:xfrm>
            <a:off x="7315200" y="3154680"/>
            <a:ext cx="4096512" cy="371459"/>
          </a:xfrm>
          <a:prstGeom prst="rect">
            <a:avLst/>
          </a:prstGeom>
          <a:noFill/>
          <a:ln>
            <a:noFill/>
          </a:ln>
        </p:spPr>
        <p:txBody>
          <a:bodyPr wrap="none" lIns="0" rIns="0" tIns="0" bIns="0" anchor="ctr"/>
          <a:lstStyle/>
          <a:p>
            <a:pPr algn="l"/>
            <a:r>
              <a:rPr lang="en-US" sz="2060">
                <a:solidFill>
                  <a:srgbClr val="17232C"/>
                </a:solidFill>
                <a:latin typeface="Arial"/>
              </a:rPr>
              <a:t>Strategy + value proposition.</a:t>
            </a:r>
            <a:endParaRPr lang="en-US" sz="2060"/>
          </a:p>
        </p:txBody>
      </p:sp>
      <p:sp>
        <p:nvSpPr>
          <p:cNvPr id="9" name="Text 9"/>
          <p:cNvSpPr txBox="1"/>
          <p:nvPr/>
        </p:nvSpPr>
        <p:spPr>
          <a:xfrm>
            <a:off x="7315200" y="3712464"/>
            <a:ext cx="4096512" cy="396748"/>
          </a:xfrm>
          <a:prstGeom prst="rect">
            <a:avLst/>
          </a:prstGeom>
          <a:noFill/>
          <a:ln>
            <a:noFill/>
          </a:ln>
        </p:spPr>
        <p:txBody>
          <a:bodyPr wrap="none" lIns="0" rIns="0" tIns="0" bIns="0" anchor="ctr"/>
          <a:lstStyle/>
          <a:p>
            <a:pPr algn="l"/>
            <a:r>
              <a:rPr lang="en-US" sz="2200">
                <a:solidFill>
                  <a:srgbClr val="17232C"/>
                </a:solidFill>
                <a:latin typeface="Arial"/>
              </a:rPr>
              <a:t>Technology + organisation.</a:t>
            </a:r>
            <a:endParaRPr lang="en-US" sz="2200"/>
          </a:p>
        </p:txBody>
      </p:sp>
      <p:sp>
        <p:nvSpPr>
          <p:cNvPr id="10" name="Text 10"/>
          <p:cNvSpPr txBox="1"/>
          <p:nvPr/>
        </p:nvSpPr>
        <p:spPr>
          <a:xfrm>
            <a:off x="7315200" y="4270248"/>
            <a:ext cx="4096512" cy="384725"/>
          </a:xfrm>
          <a:prstGeom prst="rect">
            <a:avLst/>
          </a:prstGeom>
          <a:noFill/>
          <a:ln>
            <a:noFill/>
          </a:ln>
        </p:spPr>
        <p:txBody>
          <a:bodyPr wrap="none" lIns="0" rIns="0" tIns="0" bIns="0" anchor="ctr"/>
          <a:lstStyle/>
          <a:p>
            <a:pPr algn="l"/>
            <a:r>
              <a:rPr lang="en-US" sz="2133">
                <a:solidFill>
                  <a:srgbClr val="17232C"/>
                </a:solidFill>
                <a:latin typeface="Arial"/>
              </a:rPr>
              <a:t>Business model: where is the</a:t>
            </a:r>
            <a:endParaRPr lang="en-US" sz="2133"/>
          </a:p>
        </p:txBody>
      </p:sp>
      <p:sp>
        <p:nvSpPr>
          <p:cNvPr id="11" name="Text 11"/>
          <p:cNvSpPr txBox="1"/>
          <p:nvPr/>
        </p:nvSpPr>
        <p:spPr>
          <a:xfrm>
            <a:off x="7315200" y="4581144"/>
            <a:ext cx="4096512" cy="396748"/>
          </a:xfrm>
          <a:prstGeom prst="rect">
            <a:avLst/>
          </a:prstGeom>
          <a:noFill/>
          <a:ln>
            <a:noFill/>
          </a:ln>
        </p:spPr>
        <p:txBody>
          <a:bodyPr wrap="none" lIns="0" rIns="0" tIns="0" bIns="0" anchor="ctr"/>
          <a:lstStyle/>
          <a:p>
            <a:pPr algn="l"/>
            <a:r>
              <a:rPr lang="en-US" sz="2200">
                <a:solidFill>
                  <a:srgbClr val="17232C"/>
                </a:solidFill>
                <a:latin typeface="Arial"/>
              </a:rPr>
              <a:t>value?</a:t>
            </a:r>
            <a:endParaRPr lang="en-US" sz="2200"/>
          </a:p>
        </p:txBody>
      </p:sp>
      <p:sp>
        <p:nvSpPr>
          <p:cNvPr id="12" name="Text 1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94</a:t>
            </a:r>
            <a:endParaRPr lang="en-US" sz="100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YOUR MODULE WORK AND EVIDENCE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Today is one part of a broader minor</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414320"/>
          </a:xfrm>
          <a:prstGeom prst="rect">
            <a:avLst/>
          </a:prstGeom>
          <a:noFill/>
          <a:ln>
            <a:noFill/>
          </a:ln>
        </p:spPr>
        <p:txBody>
          <a:bodyPr wrap="none" lIns="0" rIns="0" tIns="0" bIns="0" anchor="ctr"/>
          <a:lstStyle/>
          <a:p>
            <a:pPr algn="l"/>
            <a:r>
              <a:rPr lang="en-US" sz="2297" b="1">
                <a:solidFill>
                  <a:srgbClr val="326F60"/>
                </a:solidFill>
                <a:latin typeface="Arial"/>
              </a:rPr>
              <a:t>AI fits inside the broader</a:t>
            </a:r>
            <a:endParaRPr lang="en-US" sz="2297"/>
          </a:p>
        </p:txBody>
      </p:sp>
      <p:sp>
        <p:nvSpPr>
          <p:cNvPr id="7" name="Text 7"/>
          <p:cNvSpPr txBox="1"/>
          <p:nvPr/>
        </p:nvSpPr>
        <p:spPr>
          <a:xfrm>
            <a:off x="731520" y="2450592"/>
            <a:ext cx="4096512" cy="486918"/>
          </a:xfrm>
          <a:prstGeom prst="rect">
            <a:avLst/>
          </a:prstGeom>
          <a:noFill/>
          <a:ln>
            <a:noFill/>
          </a:ln>
        </p:spPr>
        <p:txBody>
          <a:bodyPr wrap="none" lIns="0" rIns="0" tIns="0" bIns="0" anchor="ctr"/>
          <a:lstStyle/>
          <a:p>
            <a:pPr algn="l"/>
            <a:r>
              <a:rPr lang="en-US" sz="2700" b="1">
                <a:solidFill>
                  <a:srgbClr val="326F60"/>
                </a:solidFill>
                <a:latin typeface="Arial"/>
              </a:rPr>
              <a:t>minor</a:t>
            </a:r>
            <a:endParaRPr lang="en-US" sz="2700"/>
          </a:p>
        </p:txBody>
      </p:sp>
      <p:sp>
        <p:nvSpPr>
          <p:cNvPr id="8" name="Text 8"/>
          <p:cNvSpPr txBox="1"/>
          <p:nvPr/>
        </p:nvSpPr>
        <p:spPr>
          <a:xfrm>
            <a:off x="731520" y="3154680"/>
            <a:ext cx="4096512" cy="359077"/>
          </a:xfrm>
          <a:prstGeom prst="rect">
            <a:avLst/>
          </a:prstGeom>
          <a:noFill/>
          <a:ln>
            <a:noFill/>
          </a:ln>
        </p:spPr>
        <p:txBody>
          <a:bodyPr wrap="none" lIns="0" rIns="0" tIns="0" bIns="0" anchor="ctr"/>
          <a:lstStyle/>
          <a:p>
            <a:pPr algn="l"/>
            <a:r>
              <a:rPr lang="en-US" sz="1991">
                <a:solidFill>
                  <a:srgbClr val="17232C"/>
                </a:solidFill>
                <a:latin typeface="Arial"/>
              </a:rPr>
              <a:t>Marketing and customer growth.</a:t>
            </a:r>
            <a:endParaRPr lang="en-US" sz="1991"/>
          </a:p>
        </p:txBody>
      </p:sp>
      <p:sp>
        <p:nvSpPr>
          <p:cNvPr id="9" name="Text 9"/>
          <p:cNvSpPr txBox="1"/>
          <p:nvPr/>
        </p:nvSpPr>
        <p:spPr>
          <a:xfrm>
            <a:off x="731520" y="3712464"/>
            <a:ext cx="4096512" cy="316833"/>
          </a:xfrm>
          <a:prstGeom prst="rect">
            <a:avLst/>
          </a:prstGeom>
          <a:noFill/>
          <a:ln>
            <a:noFill/>
          </a:ln>
        </p:spPr>
        <p:txBody>
          <a:bodyPr wrap="none" lIns="0" rIns="0" tIns="0" bIns="0" anchor="ctr"/>
          <a:lstStyle/>
          <a:p>
            <a:pPr algn="l"/>
            <a:r>
              <a:rPr lang="en-US" sz="1757">
                <a:solidFill>
                  <a:srgbClr val="17232C"/>
                </a:solidFill>
                <a:latin typeface="Arial"/>
              </a:rPr>
              <a:t>Analytics and digital experiences.</a:t>
            </a:r>
            <a:endParaRPr lang="en-US" sz="1757"/>
          </a:p>
        </p:txBody>
      </p:sp>
      <p:sp>
        <p:nvSpPr>
          <p:cNvPr id="10" name="Text 10"/>
          <p:cNvSpPr txBox="1"/>
          <p:nvPr/>
        </p:nvSpPr>
        <p:spPr>
          <a:xfrm>
            <a:off x="731520" y="4270248"/>
            <a:ext cx="4096512" cy="396748"/>
          </a:xfrm>
          <a:prstGeom prst="rect">
            <a:avLst/>
          </a:prstGeom>
          <a:noFill/>
          <a:ln>
            <a:noFill/>
          </a:ln>
        </p:spPr>
        <p:txBody>
          <a:bodyPr wrap="none" lIns="0" rIns="0" tIns="0" bIns="0" anchor="ctr"/>
          <a:lstStyle/>
          <a:p>
            <a:pPr algn="l"/>
            <a:r>
              <a:rPr lang="en-US" sz="2200">
                <a:solidFill>
                  <a:srgbClr val="17232C"/>
                </a:solidFill>
                <a:latin typeface="Arial"/>
              </a:rPr>
              <a:t>Emerging technologies and</a:t>
            </a:r>
            <a:endParaRPr lang="en-US" sz="2200"/>
          </a:p>
        </p:txBody>
      </p:sp>
      <p:sp>
        <p:nvSpPr>
          <p:cNvPr id="11" name="Text 11"/>
          <p:cNvSpPr txBox="1"/>
          <p:nvPr/>
        </p:nvSpPr>
        <p:spPr>
          <a:xfrm>
            <a:off x="731520" y="4581144"/>
            <a:ext cx="4096512" cy="396748"/>
          </a:xfrm>
          <a:prstGeom prst="rect">
            <a:avLst/>
          </a:prstGeom>
          <a:noFill/>
          <a:ln>
            <a:noFill/>
          </a:ln>
        </p:spPr>
        <p:txBody>
          <a:bodyPr wrap="none" lIns="0" rIns="0" tIns="0" bIns="0" anchor="ctr"/>
          <a:lstStyle/>
          <a:p>
            <a:pPr algn="l"/>
            <a:r>
              <a:rPr lang="en-US" sz="2200">
                <a:solidFill>
                  <a:srgbClr val="17232C"/>
                </a:solidFill>
                <a:latin typeface="Arial"/>
              </a:rPr>
              <a:t>experiments.</a:t>
            </a:r>
            <a:endParaRPr lang="en-US" sz="2200"/>
          </a:p>
        </p:txBody>
      </p:sp>
      <p:sp>
        <p:nvSpPr>
          <p:cNvPr id="12" name="Text 1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95</a:t>
            </a:r>
            <a:endParaRPr lang="en-US" sz="100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YOUR MODULE WORK AND EVIDENCE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Four assessed parts of the module</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15% Participation</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Attend, contribute and share useful learning.</a:t>
            </a:r>
            <a:endParaRPr lang="en-US" sz="2100"/>
          </a:p>
        </p:txBody>
      </p:sp>
      <p:sp>
        <p:nvSpPr>
          <p:cNvPr id="7" name="Rule 7"/>
          <p:cNvSpPr/>
          <p:nvPr/>
        </p:nvSpPr>
        <p:spPr>
          <a:xfrm>
            <a:off x="804672" y="2798064"/>
            <a:ext cx="10579608" cy="0"/>
          </a:xfrm>
          <a:prstGeom prst="line">
            <a:avLst/>
          </a:prstGeom>
          <a:ln w="12700">
            <a:solidFill>
              <a:srgbClr val="BFC8C4"/>
            </a:solidFill>
          </a:ln>
        </p:spPr>
      </p:sp>
      <p:sp>
        <p:nvSpPr>
          <p:cNvPr id="8" name="Text 8"/>
          <p:cNvSpPr txBox="1"/>
          <p:nvPr/>
        </p:nvSpPr>
        <p:spPr>
          <a:xfrm>
            <a:off x="804672" y="2980944"/>
            <a:ext cx="3063240" cy="402759"/>
          </a:xfrm>
          <a:prstGeom prst="rect">
            <a:avLst/>
          </a:prstGeom>
          <a:noFill/>
          <a:ln>
            <a:noFill/>
          </a:ln>
        </p:spPr>
        <p:txBody>
          <a:bodyPr wrap="none" lIns="0" rIns="0" tIns="0" bIns="0" anchor="ctr"/>
          <a:lstStyle/>
          <a:p>
            <a:pPr algn="l"/>
            <a:r>
              <a:rPr lang="en-US" sz="2233" b="1">
                <a:solidFill>
                  <a:srgbClr val="326F60"/>
                </a:solidFill>
                <a:latin typeface="Arial"/>
              </a:rPr>
              <a:t>30% Digital presence</a:t>
            </a:r>
            <a:endParaRPr lang="en-US" sz="2233"/>
          </a:p>
        </p:txBody>
      </p:sp>
      <p:sp>
        <p:nvSpPr>
          <p:cNvPr id="9" name="Text 9"/>
          <p:cNvSpPr txBox="1"/>
          <p:nvPr/>
        </p:nvSpPr>
        <p:spPr>
          <a:xfrm>
            <a:off x="4041648" y="3012948"/>
            <a:ext cx="7242048" cy="378714"/>
          </a:xfrm>
          <a:prstGeom prst="rect">
            <a:avLst/>
          </a:prstGeom>
          <a:noFill/>
          <a:ln>
            <a:noFill/>
          </a:ln>
        </p:spPr>
        <p:txBody>
          <a:bodyPr wrap="none" lIns="0" rIns="0" tIns="0" bIns="0" anchor="ctr"/>
          <a:lstStyle/>
          <a:p>
            <a:pPr algn="l"/>
            <a:r>
              <a:rPr lang="en-US" sz="2100">
                <a:solidFill>
                  <a:srgbClr val="17232C"/>
                </a:solidFill>
                <a:latin typeface="Arial"/>
              </a:rPr>
              <a:t>Website, analytics and active social accounts.</a:t>
            </a:r>
            <a:endParaRPr lang="en-US" sz="2100"/>
          </a:p>
        </p:txBody>
      </p:sp>
      <p:sp>
        <p:nvSpPr>
          <p:cNvPr id="10" name="Rule 10"/>
          <p:cNvSpPr/>
          <p:nvPr/>
        </p:nvSpPr>
        <p:spPr>
          <a:xfrm>
            <a:off x="804672" y="3749040"/>
            <a:ext cx="10579608" cy="0"/>
          </a:xfrm>
          <a:prstGeom prst="line">
            <a:avLst/>
          </a:prstGeom>
          <a:ln w="12700">
            <a:solidFill>
              <a:srgbClr val="BFC8C4"/>
            </a:solidFill>
          </a:ln>
        </p:spPr>
      </p:sp>
      <p:sp>
        <p:nvSpPr>
          <p:cNvPr id="11" name="Text 11"/>
          <p:cNvSpPr txBox="1"/>
          <p:nvPr/>
        </p:nvSpPr>
        <p:spPr>
          <a:xfrm>
            <a:off x="804672" y="3931920"/>
            <a:ext cx="3063240" cy="432816"/>
          </a:xfrm>
          <a:prstGeom prst="rect">
            <a:avLst/>
          </a:prstGeom>
          <a:noFill/>
          <a:ln>
            <a:noFill/>
          </a:ln>
        </p:spPr>
        <p:txBody>
          <a:bodyPr wrap="none" lIns="0" rIns="0" tIns="0" bIns="0" anchor="ctr"/>
          <a:lstStyle/>
          <a:p>
            <a:pPr algn="l"/>
            <a:r>
              <a:rPr lang="en-US" sz="2400" b="1">
                <a:solidFill>
                  <a:srgbClr val="326F60"/>
                </a:solidFill>
                <a:latin typeface="Arial"/>
              </a:rPr>
              <a:t>20% Advertising</a:t>
            </a:r>
            <a:endParaRPr lang="en-US" sz="2400"/>
          </a:p>
        </p:txBody>
      </p:sp>
      <p:sp>
        <p:nvSpPr>
          <p:cNvPr id="12" name="Text 12"/>
          <p:cNvSpPr txBox="1"/>
          <p:nvPr/>
        </p:nvSpPr>
        <p:spPr>
          <a:xfrm>
            <a:off x="4041648" y="3963924"/>
            <a:ext cx="7242048" cy="378714"/>
          </a:xfrm>
          <a:prstGeom prst="rect">
            <a:avLst/>
          </a:prstGeom>
          <a:noFill/>
          <a:ln>
            <a:noFill/>
          </a:ln>
        </p:spPr>
        <p:txBody>
          <a:bodyPr wrap="none" lIns="0" rIns="0" tIns="0" bIns="0" anchor="ctr"/>
          <a:lstStyle/>
          <a:p>
            <a:pPr algn="l"/>
            <a:r>
              <a:rPr lang="en-US" sz="2100">
                <a:solidFill>
                  <a:srgbClr val="17232C"/>
                </a:solidFill>
                <a:latin typeface="Arial"/>
              </a:rPr>
              <a:t>Set up and optimise Facebook and Google ads.</a:t>
            </a:r>
            <a:endParaRPr lang="en-US" sz="2100"/>
          </a:p>
        </p:txBody>
      </p:sp>
      <p:sp>
        <p:nvSpPr>
          <p:cNvPr id="13" name="Rule 13"/>
          <p:cNvSpPr/>
          <p:nvPr/>
        </p:nvSpPr>
        <p:spPr>
          <a:xfrm>
            <a:off x="804672" y="4700016"/>
            <a:ext cx="10579608" cy="0"/>
          </a:xfrm>
          <a:prstGeom prst="line">
            <a:avLst/>
          </a:prstGeom>
          <a:ln w="12700">
            <a:solidFill>
              <a:srgbClr val="BFC8C4"/>
            </a:solidFill>
          </a:ln>
        </p:spPr>
      </p:sp>
      <p:sp>
        <p:nvSpPr>
          <p:cNvPr id="14" name="Text 14"/>
          <p:cNvSpPr txBox="1"/>
          <p:nvPr/>
        </p:nvSpPr>
        <p:spPr>
          <a:xfrm>
            <a:off x="804672" y="4882896"/>
            <a:ext cx="3063240" cy="423957"/>
          </a:xfrm>
          <a:prstGeom prst="rect">
            <a:avLst/>
          </a:prstGeom>
          <a:noFill/>
          <a:ln>
            <a:noFill/>
          </a:ln>
        </p:spPr>
        <p:txBody>
          <a:bodyPr wrap="none" lIns="0" rIns="0" tIns="0" bIns="0" anchor="ctr"/>
          <a:lstStyle/>
          <a:p>
            <a:pPr algn="l"/>
            <a:r>
              <a:rPr lang="en-US" sz="2351" b="1">
                <a:solidFill>
                  <a:srgbClr val="326F60"/>
                </a:solidFill>
                <a:latin typeface="Arial"/>
              </a:rPr>
              <a:t>35% Experimentation</a:t>
            </a:r>
            <a:endParaRPr lang="en-US" sz="2351"/>
          </a:p>
        </p:txBody>
      </p:sp>
      <p:sp>
        <p:nvSpPr>
          <p:cNvPr id="15" name="Text 15"/>
          <p:cNvSpPr txBox="1"/>
          <p:nvPr/>
        </p:nvSpPr>
        <p:spPr>
          <a:xfrm>
            <a:off x="4041648" y="4914900"/>
            <a:ext cx="7242048" cy="378714"/>
          </a:xfrm>
          <a:prstGeom prst="rect">
            <a:avLst/>
          </a:prstGeom>
          <a:noFill/>
          <a:ln>
            <a:noFill/>
          </a:ln>
        </p:spPr>
        <p:txBody>
          <a:bodyPr wrap="none" lIns="0" rIns="0" tIns="0" bIns="0" anchor="ctr"/>
          <a:lstStyle/>
          <a:p>
            <a:pPr algn="l"/>
            <a:r>
              <a:rPr lang="en-US" sz="2100">
                <a:solidFill>
                  <a:srgbClr val="17232C"/>
                </a:solidFill>
                <a:latin typeface="Arial"/>
              </a:rPr>
              <a:t>Document the specified technology activities.</a:t>
            </a:r>
            <a:endParaRPr lang="en-US" sz="2100"/>
          </a:p>
        </p:txBody>
      </p:sp>
      <p:sp>
        <p:nvSpPr>
          <p:cNvPr id="16" name="Rule 16"/>
          <p:cNvSpPr/>
          <p:nvPr/>
        </p:nvSpPr>
        <p:spPr>
          <a:xfrm>
            <a:off x="804672" y="5650992"/>
            <a:ext cx="10579608" cy="0"/>
          </a:xfrm>
          <a:prstGeom prst="line">
            <a:avLst/>
          </a:prstGeom>
          <a:ln w="12700">
            <a:solidFill>
              <a:srgbClr val="BFC8C4"/>
            </a:solidFill>
          </a:ln>
        </p:spPr>
      </p:sp>
      <p:sp>
        <p:nvSpPr>
          <p:cNvPr id="17" name="Text 17"/>
          <p:cNvSpPr txBox="1"/>
          <p:nvPr/>
        </p:nvSpPr>
        <p:spPr>
          <a:xfrm>
            <a:off x="804672" y="6016752"/>
            <a:ext cx="10515600" cy="324612"/>
          </a:xfrm>
          <a:prstGeom prst="rect">
            <a:avLst/>
          </a:prstGeom>
          <a:noFill/>
          <a:ln>
            <a:noFill/>
          </a:ln>
        </p:spPr>
        <p:txBody>
          <a:bodyPr wrap="none" lIns="0" rIns="0" tIns="0" bIns="0" anchor="ctr"/>
          <a:lstStyle/>
          <a:p>
            <a:pPr algn="l"/>
            <a:r>
              <a:rPr lang="en-US" sz="1800" b="1">
                <a:solidFill>
                  <a:srgbClr val="326F60"/>
                </a:solidFill>
                <a:latin typeface="Arial"/>
              </a:rPr>
              <a:t>At least 5.5 in every assessed part and in the module overall.</a:t>
            </a:r>
            <a:endParaRPr lang="en-US" sz="1800"/>
          </a:p>
        </p:txBody>
      </p:sp>
      <p:pic>
        <p:nvPicPr>
          <p:cNvPr id="18" name="Image 18"/>
          <p:cNvPicPr>
            <a:picLocks noChangeAspect="1"/>
          </p:cNvPicPr>
          <p:nvPr/>
        </p:nvPicPr>
        <p:blipFill>
          <a:blip r:embed="rId2"/>
          <a:stretch>
            <a:fillRect/>
          </a:stretch>
        </p:blipFill>
        <p:spPr>
          <a:xfrm>
            <a:off x="10506456" y="365760"/>
            <a:ext cx="347472" cy="347472"/>
          </a:xfrm>
          <a:prstGeom prst="rect">
            <a:avLst/>
          </a:prstGeom>
        </p:spPr>
      </p:pic>
      <p:pic>
        <p:nvPicPr>
          <p:cNvPr id="19" name="Image 19"/>
          <p:cNvPicPr>
            <a:picLocks noChangeAspect="1"/>
          </p:cNvPicPr>
          <p:nvPr/>
        </p:nvPicPr>
        <p:blipFill>
          <a:blip r:embed="rId3"/>
          <a:stretch>
            <a:fillRect/>
          </a:stretch>
        </p:blipFill>
        <p:spPr>
          <a:xfrm>
            <a:off x="10945368" y="365760"/>
            <a:ext cx="347472" cy="347472"/>
          </a:xfrm>
          <a:prstGeom prst="rect">
            <a:avLst/>
          </a:prstGeom>
        </p:spPr>
      </p:pic>
      <p:sp>
        <p:nvSpPr>
          <p:cNvPr id="20" name="Text 2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96</a:t>
            </a:r>
            <a:endParaRPr lang="en-US" sz="100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D6EC9B"/>
                </a:solidFill>
                <a:latin typeface="Arial"/>
              </a:rPr>
              <a:t>YOUR MODULE WORK AND EVIDENCE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467" b="1">
                <a:solidFill>
                  <a:srgbClr val="FFFFFF"/>
                </a:solidFill>
                <a:latin typeface="Arial"/>
              </a:rPr>
              <a:t>Digital presence: build it and keep it active</a:t>
            </a:r>
            <a:endParaRPr lang="en-US" sz="3467"/>
          </a:p>
        </p:txBody>
      </p:sp>
      <p:sp>
        <p:nvSpPr>
          <p:cNvPr id="4" name="Rule 4"/>
          <p:cNvSpPr/>
          <p:nvPr/>
        </p:nvSpPr>
        <p:spPr>
          <a:xfrm>
            <a:off x="731520" y="1700784"/>
            <a:ext cx="10698480" cy="0"/>
          </a:xfrm>
          <a:prstGeom prst="line">
            <a:avLst/>
          </a:prstGeom>
          <a:ln w="15240">
            <a:solidFill>
              <a:srgbClr val="526976"/>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414320"/>
          </a:xfrm>
          <a:prstGeom prst="rect">
            <a:avLst/>
          </a:prstGeom>
          <a:noFill/>
          <a:ln>
            <a:noFill/>
          </a:ln>
        </p:spPr>
        <p:txBody>
          <a:bodyPr wrap="none" lIns="0" rIns="0" tIns="0" bIns="0" anchor="ctr"/>
          <a:lstStyle/>
          <a:p>
            <a:pPr algn="l"/>
            <a:r>
              <a:rPr lang="en-US" sz="2297" b="1">
                <a:solidFill>
                  <a:srgbClr val="D6EC9B"/>
                </a:solidFill>
                <a:latin typeface="Arial"/>
              </a:rPr>
              <a:t>Build a consistent digital</a:t>
            </a:r>
            <a:endParaRPr lang="en-US" sz="2297"/>
          </a:p>
        </p:txBody>
      </p:sp>
      <p:sp>
        <p:nvSpPr>
          <p:cNvPr id="7" name="Text 7"/>
          <p:cNvSpPr txBox="1"/>
          <p:nvPr/>
        </p:nvSpPr>
        <p:spPr>
          <a:xfrm>
            <a:off x="731520" y="2450592"/>
            <a:ext cx="4096512" cy="486918"/>
          </a:xfrm>
          <a:prstGeom prst="rect">
            <a:avLst/>
          </a:prstGeom>
          <a:noFill/>
          <a:ln>
            <a:noFill/>
          </a:ln>
        </p:spPr>
        <p:txBody>
          <a:bodyPr wrap="none" lIns="0" rIns="0" tIns="0" bIns="0" anchor="ctr"/>
          <a:lstStyle/>
          <a:p>
            <a:pPr algn="l"/>
            <a:r>
              <a:rPr lang="en-US" sz="2700" b="1">
                <a:solidFill>
                  <a:srgbClr val="D6EC9B"/>
                </a:solidFill>
                <a:latin typeface="Arial"/>
              </a:rPr>
              <a:t>presence</a:t>
            </a:r>
            <a:endParaRPr lang="en-US" sz="2700"/>
          </a:p>
        </p:txBody>
      </p:sp>
      <p:sp>
        <p:nvSpPr>
          <p:cNvPr id="8" name="Text 8"/>
          <p:cNvSpPr txBox="1"/>
          <p:nvPr/>
        </p:nvSpPr>
        <p:spPr>
          <a:xfrm>
            <a:off x="731520" y="3154680"/>
            <a:ext cx="4096512" cy="396748"/>
          </a:xfrm>
          <a:prstGeom prst="rect">
            <a:avLst/>
          </a:prstGeom>
          <a:noFill/>
          <a:ln>
            <a:noFill/>
          </a:ln>
        </p:spPr>
        <p:txBody>
          <a:bodyPr wrap="none" lIns="0" rIns="0" tIns="0" bIns="0" anchor="ctr"/>
          <a:lstStyle/>
          <a:p>
            <a:pPr algn="l"/>
            <a:r>
              <a:rPr lang="en-US" sz="2200">
                <a:solidFill>
                  <a:srgbClr val="FFFFFF"/>
                </a:solidFill>
                <a:latin typeface="Arial"/>
              </a:rPr>
              <a:t>Functional website + Google</a:t>
            </a:r>
            <a:endParaRPr lang="en-US" sz="2200"/>
          </a:p>
        </p:txBody>
      </p:sp>
      <p:sp>
        <p:nvSpPr>
          <p:cNvPr id="9" name="Text 9"/>
          <p:cNvSpPr txBox="1"/>
          <p:nvPr/>
        </p:nvSpPr>
        <p:spPr>
          <a:xfrm>
            <a:off x="731520" y="3465576"/>
            <a:ext cx="4096512" cy="396748"/>
          </a:xfrm>
          <a:prstGeom prst="rect">
            <a:avLst/>
          </a:prstGeom>
          <a:noFill/>
          <a:ln>
            <a:noFill/>
          </a:ln>
        </p:spPr>
        <p:txBody>
          <a:bodyPr wrap="none" lIns="0" rIns="0" tIns="0" bIns="0" anchor="ctr"/>
          <a:lstStyle/>
          <a:p>
            <a:pPr algn="l"/>
            <a:r>
              <a:rPr lang="en-US" sz="2200">
                <a:solidFill>
                  <a:srgbClr val="FFFFFF"/>
                </a:solidFill>
                <a:latin typeface="Arial"/>
              </a:rPr>
              <a:t>Analytics.</a:t>
            </a:r>
            <a:endParaRPr lang="en-US" sz="2200"/>
          </a:p>
        </p:txBody>
      </p:sp>
      <p:sp>
        <p:nvSpPr>
          <p:cNvPr id="10" name="Text 10"/>
          <p:cNvSpPr txBox="1"/>
          <p:nvPr/>
        </p:nvSpPr>
        <p:spPr>
          <a:xfrm>
            <a:off x="731520" y="4023360"/>
            <a:ext cx="4096512" cy="316833"/>
          </a:xfrm>
          <a:prstGeom prst="rect">
            <a:avLst/>
          </a:prstGeom>
          <a:noFill/>
          <a:ln>
            <a:noFill/>
          </a:ln>
        </p:spPr>
        <p:txBody>
          <a:bodyPr wrap="none" lIns="0" rIns="0" tIns="0" bIns="0" anchor="ctr"/>
          <a:lstStyle/>
          <a:p>
            <a:pPr algn="l"/>
            <a:r>
              <a:rPr lang="en-US" sz="1757">
                <a:solidFill>
                  <a:srgbClr val="FFFFFF"/>
                </a:solidFill>
                <a:latin typeface="Arial"/>
              </a:rPr>
              <a:t>3 properly set up social accounts.</a:t>
            </a:r>
            <a:endParaRPr lang="en-US" sz="1757"/>
          </a:p>
        </p:txBody>
      </p:sp>
      <p:sp>
        <p:nvSpPr>
          <p:cNvPr id="11" name="Text 11"/>
          <p:cNvSpPr txBox="1"/>
          <p:nvPr/>
        </p:nvSpPr>
        <p:spPr>
          <a:xfrm>
            <a:off x="731520" y="4581144"/>
            <a:ext cx="4096512" cy="359077"/>
          </a:xfrm>
          <a:prstGeom prst="rect">
            <a:avLst/>
          </a:prstGeom>
          <a:noFill/>
          <a:ln>
            <a:noFill/>
          </a:ln>
        </p:spPr>
        <p:txBody>
          <a:bodyPr wrap="none" lIns="0" rIns="0" tIns="0" bIns="0" anchor="ctr"/>
          <a:lstStyle/>
          <a:p>
            <a:pPr algn="l"/>
            <a:r>
              <a:rPr lang="en-US" sz="1991">
                <a:solidFill>
                  <a:srgbClr val="FFFFFF"/>
                </a:solidFill>
                <a:latin typeface="Arial"/>
              </a:rPr>
              <a:t>1 month: at least 12 posts per</a:t>
            </a:r>
            <a:endParaRPr lang="en-US" sz="1991"/>
          </a:p>
        </p:txBody>
      </p:sp>
      <p:sp>
        <p:nvSpPr>
          <p:cNvPr id="12" name="Text 12"/>
          <p:cNvSpPr txBox="1"/>
          <p:nvPr/>
        </p:nvSpPr>
        <p:spPr>
          <a:xfrm>
            <a:off x="731520" y="4892040"/>
            <a:ext cx="4096512" cy="396748"/>
          </a:xfrm>
          <a:prstGeom prst="rect">
            <a:avLst/>
          </a:prstGeom>
          <a:noFill/>
          <a:ln>
            <a:noFill/>
          </a:ln>
        </p:spPr>
        <p:txBody>
          <a:bodyPr wrap="none" lIns="0" rIns="0" tIns="0" bIns="0" anchor="ctr"/>
          <a:lstStyle/>
          <a:p>
            <a:pPr algn="l"/>
            <a:r>
              <a:rPr lang="en-US" sz="2200">
                <a:solidFill>
                  <a:srgbClr val="FFFFFF"/>
                </a:solidFill>
                <a:latin typeface="Arial"/>
              </a:rPr>
              <a:t>account.</a:t>
            </a:r>
            <a:endParaRPr lang="en-US" sz="2200"/>
          </a:p>
        </p:txBody>
      </p:sp>
      <p:pic>
        <p:nvPicPr>
          <p:cNvPr id="13" name="Image 13"/>
          <p:cNvPicPr>
            <a:picLocks noChangeAspect="1"/>
          </p:cNvPicPr>
          <p:nvPr/>
        </p:nvPicPr>
        <p:blipFill>
          <a:blip r:embed="rId3"/>
          <a:stretch>
            <a:fillRect/>
          </a:stretch>
        </p:blipFill>
        <p:spPr>
          <a:xfrm>
            <a:off x="10945368" y="365760"/>
            <a:ext cx="347472" cy="347472"/>
          </a:xfrm>
          <a:prstGeom prst="rect">
            <a:avLst/>
          </a:prstGeom>
        </p:spPr>
      </p:pic>
      <p:sp>
        <p:nvSpPr>
          <p:cNvPr id="14" name="Text 14"/>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97</a:t>
            </a:r>
            <a:endParaRPr lang="en-US" sz="100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YOUR MODULE WORK AND EVIDENCE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Advertising: plan, run, learn and improve</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2489126" y="1993392"/>
            <a:ext cx="2702708" cy="3840480"/>
          </a:xfrm>
          <a:prstGeom prst="rect">
            <a:avLst/>
          </a:prstGeom>
        </p:spPr>
      </p:pic>
      <p:sp>
        <p:nvSpPr>
          <p:cNvPr id="6" name="Text 6"/>
          <p:cNvSpPr txBox="1"/>
          <p:nvPr/>
        </p:nvSpPr>
        <p:spPr>
          <a:xfrm>
            <a:off x="7315200" y="2057400"/>
            <a:ext cx="4096512" cy="430892"/>
          </a:xfrm>
          <a:prstGeom prst="rect">
            <a:avLst/>
          </a:prstGeom>
          <a:noFill/>
          <a:ln>
            <a:noFill/>
          </a:ln>
        </p:spPr>
        <p:txBody>
          <a:bodyPr wrap="none" lIns="0" rIns="0" tIns="0" bIns="0" anchor="ctr"/>
          <a:lstStyle/>
          <a:p>
            <a:pPr algn="l"/>
            <a:r>
              <a:rPr lang="en-US" sz="2389" b="1">
                <a:solidFill>
                  <a:srgbClr val="326F60"/>
                </a:solidFill>
                <a:latin typeface="Arial"/>
              </a:rPr>
              <a:t>Launch. Measure. Improve.</a:t>
            </a:r>
            <a:endParaRPr lang="en-US" sz="2389"/>
          </a:p>
        </p:txBody>
      </p:sp>
      <p:sp>
        <p:nvSpPr>
          <p:cNvPr id="7" name="Text 7"/>
          <p:cNvSpPr txBox="1"/>
          <p:nvPr/>
        </p:nvSpPr>
        <p:spPr>
          <a:xfrm>
            <a:off x="7315200" y="2761488"/>
            <a:ext cx="4096512" cy="396748"/>
          </a:xfrm>
          <a:prstGeom prst="rect">
            <a:avLst/>
          </a:prstGeom>
          <a:noFill/>
          <a:ln>
            <a:noFill/>
          </a:ln>
        </p:spPr>
        <p:txBody>
          <a:bodyPr wrap="none" lIns="0" rIns="0" tIns="0" bIns="0" anchor="ctr"/>
          <a:lstStyle/>
          <a:p>
            <a:pPr algn="l"/>
            <a:r>
              <a:rPr lang="en-US" sz="2200">
                <a:solidFill>
                  <a:srgbClr val="17232C"/>
                </a:solidFill>
                <a:latin typeface="Arial"/>
              </a:rPr>
              <a:t>One Facebook Ads campaign.</a:t>
            </a:r>
            <a:endParaRPr lang="en-US" sz="2200"/>
          </a:p>
        </p:txBody>
      </p:sp>
      <p:sp>
        <p:nvSpPr>
          <p:cNvPr id="8" name="Text 8"/>
          <p:cNvSpPr txBox="1"/>
          <p:nvPr/>
        </p:nvSpPr>
        <p:spPr>
          <a:xfrm>
            <a:off x="7315200" y="3319272"/>
            <a:ext cx="4096512" cy="396748"/>
          </a:xfrm>
          <a:prstGeom prst="rect">
            <a:avLst/>
          </a:prstGeom>
          <a:noFill/>
          <a:ln>
            <a:noFill/>
          </a:ln>
        </p:spPr>
        <p:txBody>
          <a:bodyPr wrap="none" lIns="0" rIns="0" tIns="0" bIns="0" anchor="ctr"/>
          <a:lstStyle/>
          <a:p>
            <a:pPr algn="l"/>
            <a:r>
              <a:rPr lang="en-US" sz="2200">
                <a:solidFill>
                  <a:srgbClr val="17232C"/>
                </a:solidFill>
                <a:latin typeface="Arial"/>
              </a:rPr>
              <a:t>One Google Ads campaign.</a:t>
            </a:r>
            <a:endParaRPr lang="en-US" sz="2200"/>
          </a:p>
        </p:txBody>
      </p:sp>
      <p:sp>
        <p:nvSpPr>
          <p:cNvPr id="9" name="Text 9"/>
          <p:cNvSpPr txBox="1"/>
          <p:nvPr/>
        </p:nvSpPr>
        <p:spPr>
          <a:xfrm>
            <a:off x="7315200" y="3877056"/>
            <a:ext cx="4096512" cy="396748"/>
          </a:xfrm>
          <a:prstGeom prst="rect">
            <a:avLst/>
          </a:prstGeom>
          <a:noFill/>
          <a:ln>
            <a:noFill/>
          </a:ln>
        </p:spPr>
        <p:txBody>
          <a:bodyPr wrap="none" lIns="0" rIns="0" tIns="0" bIns="0" anchor="ctr"/>
          <a:lstStyle/>
          <a:p>
            <a:pPr algn="l"/>
            <a:r>
              <a:rPr lang="en-US" sz="2200">
                <a:solidFill>
                  <a:srgbClr val="17232C"/>
                </a:solidFill>
                <a:latin typeface="Arial"/>
              </a:rPr>
              <a:t>Show setup, results and</a:t>
            </a:r>
            <a:endParaRPr lang="en-US" sz="2200"/>
          </a:p>
        </p:txBody>
      </p:sp>
      <p:sp>
        <p:nvSpPr>
          <p:cNvPr id="10" name="Text 10"/>
          <p:cNvSpPr txBox="1"/>
          <p:nvPr/>
        </p:nvSpPr>
        <p:spPr>
          <a:xfrm>
            <a:off x="7315200" y="4187952"/>
            <a:ext cx="4096512" cy="396748"/>
          </a:xfrm>
          <a:prstGeom prst="rect">
            <a:avLst/>
          </a:prstGeom>
          <a:noFill/>
          <a:ln>
            <a:noFill/>
          </a:ln>
        </p:spPr>
        <p:txBody>
          <a:bodyPr wrap="none" lIns="0" rIns="0" tIns="0" bIns="0" anchor="ctr"/>
          <a:lstStyle/>
          <a:p>
            <a:pPr algn="l"/>
            <a:r>
              <a:rPr lang="en-US" sz="2200">
                <a:solidFill>
                  <a:srgbClr val="17232C"/>
                </a:solidFill>
                <a:latin typeface="Arial"/>
              </a:rPr>
              <a:t>optimisation.</a:t>
            </a:r>
            <a:endParaRPr lang="en-US" sz="2200"/>
          </a:p>
        </p:txBody>
      </p:sp>
      <p:pic>
        <p:nvPicPr>
          <p:cNvPr id="11" name="Image 11"/>
          <p:cNvPicPr>
            <a:picLocks noChangeAspect="1"/>
          </p:cNvPicPr>
          <p:nvPr/>
        </p:nvPicPr>
        <p:blipFill>
          <a:blip r:embed="rId3"/>
          <a:stretch>
            <a:fillRect/>
          </a:stretch>
        </p:blipFill>
        <p:spPr>
          <a:xfrm>
            <a:off x="10506456" y="365760"/>
            <a:ext cx="347472" cy="347472"/>
          </a:xfrm>
          <a:prstGeom prst="rect">
            <a:avLst/>
          </a:prstGeom>
        </p:spPr>
      </p:pic>
      <p:pic>
        <p:nvPicPr>
          <p:cNvPr id="12" name="Image 12"/>
          <p:cNvPicPr>
            <a:picLocks noChangeAspect="1"/>
          </p:cNvPicPr>
          <p:nvPr/>
        </p:nvPicPr>
        <p:blipFill>
          <a:blip r:embed="rId4"/>
          <a:stretch>
            <a:fillRect/>
          </a:stretch>
        </p:blipFill>
        <p:spPr>
          <a:xfrm>
            <a:off x="10945368" y="365760"/>
            <a:ext cx="347472" cy="347472"/>
          </a:xfrm>
          <a:prstGeom prst="rect">
            <a:avLst/>
          </a:prstGeom>
        </p:spPr>
      </p:pic>
      <p:sp>
        <p:nvSpPr>
          <p:cNvPr id="13" name="Text 13"/>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98</a:t>
            </a:r>
            <a:endParaRPr lang="en-US" sz="100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YOUR MODULE WORK AND EVIDENCE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250" b="1">
                <a:solidFill>
                  <a:srgbClr val="17232C"/>
                </a:solidFill>
                <a:latin typeface="Arial"/>
              </a:rPr>
              <a:t>Experimentation: understand it and show evidence</a:t>
            </a:r>
            <a:endParaRPr lang="en-US" sz="325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430892"/>
          </a:xfrm>
          <a:prstGeom prst="rect">
            <a:avLst/>
          </a:prstGeom>
          <a:noFill/>
          <a:ln>
            <a:noFill/>
          </a:ln>
        </p:spPr>
        <p:txBody>
          <a:bodyPr wrap="none" lIns="0" rIns="0" tIns="0" bIns="0" anchor="ctr"/>
          <a:lstStyle/>
          <a:p>
            <a:pPr algn="l"/>
            <a:r>
              <a:rPr lang="en-US" sz="2389" b="1">
                <a:solidFill>
                  <a:srgbClr val="326F60"/>
                </a:solidFill>
                <a:latin typeface="Arial"/>
              </a:rPr>
              <a:t>Understand the action you</a:t>
            </a:r>
            <a:endParaRPr lang="en-US" sz="2389"/>
          </a:p>
        </p:txBody>
      </p:sp>
      <p:sp>
        <p:nvSpPr>
          <p:cNvPr id="7" name="Text 7"/>
          <p:cNvSpPr txBox="1"/>
          <p:nvPr/>
        </p:nvSpPr>
        <p:spPr>
          <a:xfrm>
            <a:off x="731520" y="2450592"/>
            <a:ext cx="4096512" cy="486918"/>
          </a:xfrm>
          <a:prstGeom prst="rect">
            <a:avLst/>
          </a:prstGeom>
          <a:noFill/>
          <a:ln>
            <a:noFill/>
          </a:ln>
        </p:spPr>
        <p:txBody>
          <a:bodyPr wrap="none" lIns="0" rIns="0" tIns="0" bIns="0" anchor="ctr"/>
          <a:lstStyle/>
          <a:p>
            <a:pPr algn="l"/>
            <a:r>
              <a:rPr lang="en-US" sz="2700" b="1">
                <a:solidFill>
                  <a:srgbClr val="326F60"/>
                </a:solidFill>
                <a:latin typeface="Arial"/>
              </a:rPr>
              <a:t>took</a:t>
            </a:r>
            <a:endParaRPr lang="en-US" sz="2700"/>
          </a:p>
        </p:txBody>
      </p:sp>
      <p:sp>
        <p:nvSpPr>
          <p:cNvPr id="8" name="Text 8"/>
          <p:cNvSpPr txBox="1"/>
          <p:nvPr/>
        </p:nvSpPr>
        <p:spPr>
          <a:xfrm>
            <a:off x="731520" y="3154680"/>
            <a:ext cx="4096512" cy="396748"/>
          </a:xfrm>
          <a:prstGeom prst="rect">
            <a:avLst/>
          </a:prstGeom>
          <a:noFill/>
          <a:ln>
            <a:noFill/>
          </a:ln>
        </p:spPr>
        <p:txBody>
          <a:bodyPr wrap="none" lIns="0" rIns="0" tIns="0" bIns="0" anchor="ctr"/>
          <a:lstStyle/>
          <a:p>
            <a:pPr algn="l"/>
            <a:r>
              <a:rPr lang="en-US" sz="2200">
                <a:solidFill>
                  <a:srgbClr val="17232C"/>
                </a:solidFill>
                <a:latin typeface="Arial"/>
              </a:rPr>
              <a:t>Create and upload 1 NFT.</a:t>
            </a:r>
            <a:endParaRPr lang="en-US" sz="2200"/>
          </a:p>
        </p:txBody>
      </p:sp>
      <p:sp>
        <p:nvSpPr>
          <p:cNvPr id="9" name="Text 9"/>
          <p:cNvSpPr txBox="1"/>
          <p:nvPr/>
        </p:nvSpPr>
        <p:spPr>
          <a:xfrm>
            <a:off x="731520" y="3712464"/>
            <a:ext cx="4096512" cy="336635"/>
          </a:xfrm>
          <a:prstGeom prst="rect">
            <a:avLst/>
          </a:prstGeom>
          <a:noFill/>
          <a:ln>
            <a:noFill/>
          </a:ln>
        </p:spPr>
        <p:txBody>
          <a:bodyPr wrap="none" lIns="0" rIns="0" tIns="0" bIns="0" anchor="ctr"/>
          <a:lstStyle/>
          <a:p>
            <a:pPr algn="l"/>
            <a:r>
              <a:rPr lang="en-US" sz="1867">
                <a:solidFill>
                  <a:srgbClr val="17232C"/>
                </a:solidFill>
                <a:latin typeface="Arial"/>
              </a:rPr>
              <a:t>Trade once; buy and sell crypto.</a:t>
            </a:r>
            <a:endParaRPr lang="en-US" sz="1867"/>
          </a:p>
        </p:txBody>
      </p:sp>
      <p:sp>
        <p:nvSpPr>
          <p:cNvPr id="10" name="Text 10"/>
          <p:cNvSpPr txBox="1"/>
          <p:nvPr/>
        </p:nvSpPr>
        <p:spPr>
          <a:xfrm>
            <a:off x="731520" y="4270248"/>
            <a:ext cx="4096512" cy="396748"/>
          </a:xfrm>
          <a:prstGeom prst="rect">
            <a:avLst/>
          </a:prstGeom>
          <a:noFill/>
          <a:ln>
            <a:noFill/>
          </a:ln>
        </p:spPr>
        <p:txBody>
          <a:bodyPr wrap="none" lIns="0" rIns="0" tIns="0" bIns="0" anchor="ctr"/>
          <a:lstStyle/>
          <a:p>
            <a:pPr algn="l"/>
            <a:r>
              <a:rPr lang="en-US" sz="2200">
                <a:solidFill>
                  <a:srgbClr val="17232C"/>
                </a:solidFill>
                <a:latin typeface="Arial"/>
              </a:rPr>
              <a:t>Explain transactions with</a:t>
            </a:r>
            <a:endParaRPr lang="en-US" sz="2200"/>
          </a:p>
        </p:txBody>
      </p:sp>
      <p:sp>
        <p:nvSpPr>
          <p:cNvPr id="11" name="Text 11"/>
          <p:cNvSpPr txBox="1"/>
          <p:nvPr/>
        </p:nvSpPr>
        <p:spPr>
          <a:xfrm>
            <a:off x="731520" y="4581144"/>
            <a:ext cx="4096512" cy="396748"/>
          </a:xfrm>
          <a:prstGeom prst="rect">
            <a:avLst/>
          </a:prstGeom>
          <a:noFill/>
          <a:ln>
            <a:noFill/>
          </a:ln>
        </p:spPr>
        <p:txBody>
          <a:bodyPr wrap="none" lIns="0" rIns="0" tIns="0" bIns="0" anchor="ctr"/>
          <a:lstStyle/>
          <a:p>
            <a:pPr algn="l"/>
            <a:r>
              <a:rPr lang="en-US" sz="2200">
                <a:solidFill>
                  <a:srgbClr val="17232C"/>
                </a:solidFill>
                <a:latin typeface="Arial"/>
              </a:rPr>
              <a:t>screenshots.</a:t>
            </a:r>
            <a:endParaRPr lang="en-US" sz="2200"/>
          </a:p>
        </p:txBody>
      </p:sp>
      <p:sp>
        <p:nvSpPr>
          <p:cNvPr id="12" name="Text 1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99</a:t>
            </a:r>
            <a:endParaRPr lang="en-US" sz="100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162331"/>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D6EC9B"/>
                </a:solidFill>
                <a:latin typeface="Arial"/>
              </a:rPr>
              <a:t>YOUR MODULE WORK AND EVIDENCE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FFFFFF"/>
                </a:solidFill>
                <a:latin typeface="Arial"/>
              </a:rPr>
              <a:t>Take the five steps into the real world</a:t>
            </a:r>
            <a:endParaRPr lang="en-US" sz="3500"/>
          </a:p>
        </p:txBody>
      </p:sp>
      <p:sp>
        <p:nvSpPr>
          <p:cNvPr id="4" name="Rule 4"/>
          <p:cNvSpPr/>
          <p:nvPr/>
        </p:nvSpPr>
        <p:spPr>
          <a:xfrm>
            <a:off x="731520" y="1700784"/>
            <a:ext cx="10698480" cy="0"/>
          </a:xfrm>
          <a:prstGeom prst="line">
            <a:avLst/>
          </a:prstGeom>
          <a:ln w="15240">
            <a:solidFill>
              <a:srgbClr val="526976"/>
            </a:solidFill>
          </a:ln>
        </p:spPr>
      </p:sp>
      <p:pic>
        <p:nvPicPr>
          <p:cNvPr id="5" name="Image 5"/>
          <p:cNvPicPr>
            <a:picLocks noChangeAspect="1"/>
          </p:cNvPicPr>
          <p:nvPr/>
        </p:nvPicPr>
        <p:blipFill>
          <a:blip r:embed="rId2"/>
          <a:stretch>
            <a:fillRect/>
          </a:stretch>
        </p:blipFill>
        <p:spPr>
          <a:xfrm>
            <a:off x="958319" y="1993392"/>
            <a:ext cx="5764323" cy="3840480"/>
          </a:xfrm>
          <a:prstGeom prst="rect">
            <a:avLst/>
          </a:prstGeom>
        </p:spPr>
      </p:pic>
      <p:sp>
        <p:nvSpPr>
          <p:cNvPr id="6" name="Text 6"/>
          <p:cNvSpPr txBox="1"/>
          <p:nvPr/>
        </p:nvSpPr>
        <p:spPr>
          <a:xfrm>
            <a:off x="7315200" y="2057400"/>
            <a:ext cx="4096512" cy="468361"/>
          </a:xfrm>
          <a:prstGeom prst="rect">
            <a:avLst/>
          </a:prstGeom>
          <a:noFill/>
          <a:ln>
            <a:noFill/>
          </a:ln>
        </p:spPr>
        <p:txBody>
          <a:bodyPr wrap="none" lIns="0" rIns="0" tIns="0" bIns="0" anchor="ctr"/>
          <a:lstStyle/>
          <a:p>
            <a:pPr algn="l"/>
            <a:r>
              <a:rPr lang="en-US" sz="2597" b="1">
                <a:solidFill>
                  <a:srgbClr val="D6EC9B"/>
                </a:solidFill>
                <a:latin typeface="Arial"/>
              </a:rPr>
              <a:t>Take the course outside</a:t>
            </a:r>
            <a:endParaRPr lang="en-US" sz="2597"/>
          </a:p>
        </p:txBody>
      </p:sp>
      <p:sp>
        <p:nvSpPr>
          <p:cNvPr id="7" name="Text 7"/>
          <p:cNvSpPr txBox="1"/>
          <p:nvPr/>
        </p:nvSpPr>
        <p:spPr>
          <a:xfrm>
            <a:off x="7315200" y="2761488"/>
            <a:ext cx="4096512" cy="396748"/>
          </a:xfrm>
          <a:prstGeom prst="rect">
            <a:avLst/>
          </a:prstGeom>
          <a:noFill/>
          <a:ln>
            <a:noFill/>
          </a:ln>
        </p:spPr>
        <p:txBody>
          <a:bodyPr wrap="none" lIns="0" rIns="0" tIns="0" bIns="0" anchor="ctr"/>
          <a:lstStyle/>
          <a:p>
            <a:pPr algn="l"/>
            <a:r>
              <a:rPr lang="en-US" sz="2200">
                <a:solidFill>
                  <a:srgbClr val="FFFFFF"/>
                </a:solidFill>
                <a:latin typeface="Arial"/>
              </a:rPr>
              <a:t>Observe a real customer</a:t>
            </a:r>
            <a:endParaRPr lang="en-US" sz="2200"/>
          </a:p>
        </p:txBody>
      </p:sp>
      <p:sp>
        <p:nvSpPr>
          <p:cNvPr id="8" name="Text 8"/>
          <p:cNvSpPr txBox="1"/>
          <p:nvPr/>
        </p:nvSpPr>
        <p:spPr>
          <a:xfrm>
            <a:off x="7315200" y="3072384"/>
            <a:ext cx="4096512" cy="396748"/>
          </a:xfrm>
          <a:prstGeom prst="rect">
            <a:avLst/>
          </a:prstGeom>
          <a:noFill/>
          <a:ln>
            <a:noFill/>
          </a:ln>
        </p:spPr>
        <p:txBody>
          <a:bodyPr wrap="none" lIns="0" rIns="0" tIns="0" bIns="0" anchor="ctr"/>
          <a:lstStyle/>
          <a:p>
            <a:pPr algn="l"/>
            <a:r>
              <a:rPr lang="en-US" sz="2200">
                <a:solidFill>
                  <a:srgbClr val="FFFFFF"/>
                </a:solidFill>
                <a:latin typeface="Arial"/>
              </a:rPr>
              <a:t>experience.</a:t>
            </a:r>
            <a:endParaRPr lang="en-US" sz="2200"/>
          </a:p>
        </p:txBody>
      </p:sp>
      <p:sp>
        <p:nvSpPr>
          <p:cNvPr id="9" name="Text 9"/>
          <p:cNvSpPr txBox="1"/>
          <p:nvPr/>
        </p:nvSpPr>
        <p:spPr>
          <a:xfrm>
            <a:off x="7315200" y="3630168"/>
            <a:ext cx="4096512" cy="359077"/>
          </a:xfrm>
          <a:prstGeom prst="rect">
            <a:avLst/>
          </a:prstGeom>
          <a:noFill/>
          <a:ln>
            <a:noFill/>
          </a:ln>
        </p:spPr>
        <p:txBody>
          <a:bodyPr wrap="none" lIns="0" rIns="0" tIns="0" bIns="0" anchor="ctr"/>
          <a:lstStyle/>
          <a:p>
            <a:pPr algn="l"/>
            <a:r>
              <a:rPr lang="en-US" sz="1991">
                <a:solidFill>
                  <a:srgbClr val="FFFFFF"/>
                </a:solidFill>
                <a:latin typeface="Arial"/>
              </a:rPr>
              <a:t>Map the five experience steps.</a:t>
            </a:r>
            <a:endParaRPr lang="en-US" sz="1991"/>
          </a:p>
        </p:txBody>
      </p:sp>
      <p:sp>
        <p:nvSpPr>
          <p:cNvPr id="10" name="Text 10"/>
          <p:cNvSpPr txBox="1"/>
          <p:nvPr/>
        </p:nvSpPr>
        <p:spPr>
          <a:xfrm>
            <a:off x="7315200" y="4187952"/>
            <a:ext cx="4096512" cy="326434"/>
          </a:xfrm>
          <a:prstGeom prst="rect">
            <a:avLst/>
          </a:prstGeom>
          <a:noFill/>
          <a:ln>
            <a:noFill/>
          </a:ln>
        </p:spPr>
        <p:txBody>
          <a:bodyPr wrap="none" lIns="0" rIns="0" tIns="0" bIns="0" anchor="ctr"/>
          <a:lstStyle/>
          <a:p>
            <a:pPr algn="l"/>
            <a:r>
              <a:rPr lang="en-US" sz="1810">
                <a:solidFill>
                  <a:srgbClr val="FFFFFF"/>
                </a:solidFill>
                <a:latin typeface="Arial"/>
              </a:rPr>
              <a:t>Bring one supported insight back.</a:t>
            </a:r>
            <a:endParaRPr lang="en-US" sz="1810"/>
          </a:p>
        </p:txBody>
      </p:sp>
      <p:sp>
        <p:nvSpPr>
          <p:cNvPr id="11" name="Text 1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100</a:t>
            </a:r>
            <a:endParaRPr lang="en-US" sz="100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YOUR MODULE WORK AND EVIDENCE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Plan for 196 hours across the full module</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42 hours</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Expert input and guided learning.</a:t>
            </a:r>
            <a:endParaRPr lang="en-US" sz="2100"/>
          </a:p>
        </p:txBody>
      </p:sp>
      <p:sp>
        <p:nvSpPr>
          <p:cNvPr id="7" name="Rule 7"/>
          <p:cNvSpPr/>
          <p:nvPr/>
        </p:nvSpPr>
        <p:spPr>
          <a:xfrm>
            <a:off x="804672" y="2798064"/>
            <a:ext cx="10579608" cy="0"/>
          </a:xfrm>
          <a:prstGeom prst="line">
            <a:avLst/>
          </a:prstGeom>
          <a:ln w="12700">
            <a:solidFill>
              <a:srgbClr val="BFC8C4"/>
            </a:solidFill>
          </a:ln>
        </p:spPr>
      </p:sp>
      <p:sp>
        <p:nvSpPr>
          <p:cNvPr id="8" name="Text 8"/>
          <p:cNvSpPr txBox="1"/>
          <p:nvPr/>
        </p:nvSpPr>
        <p:spPr>
          <a:xfrm>
            <a:off x="804672" y="2980944"/>
            <a:ext cx="3063240" cy="432816"/>
          </a:xfrm>
          <a:prstGeom prst="rect">
            <a:avLst/>
          </a:prstGeom>
          <a:noFill/>
          <a:ln>
            <a:noFill/>
          </a:ln>
        </p:spPr>
        <p:txBody>
          <a:bodyPr wrap="none" lIns="0" rIns="0" tIns="0" bIns="0" anchor="ctr"/>
          <a:lstStyle/>
          <a:p>
            <a:pPr algn="l"/>
            <a:r>
              <a:rPr lang="en-US" sz="2400" b="1">
                <a:solidFill>
                  <a:srgbClr val="326F60"/>
                </a:solidFill>
                <a:latin typeface="Arial"/>
              </a:rPr>
              <a:t>80 hours</a:t>
            </a:r>
            <a:endParaRPr lang="en-US" sz="2400"/>
          </a:p>
        </p:txBody>
      </p:sp>
      <p:sp>
        <p:nvSpPr>
          <p:cNvPr id="9" name="Text 9"/>
          <p:cNvSpPr txBox="1"/>
          <p:nvPr/>
        </p:nvSpPr>
        <p:spPr>
          <a:xfrm>
            <a:off x="4041648" y="3012948"/>
            <a:ext cx="7242048" cy="378714"/>
          </a:xfrm>
          <a:prstGeom prst="rect">
            <a:avLst/>
          </a:prstGeom>
          <a:noFill/>
          <a:ln>
            <a:noFill/>
          </a:ln>
        </p:spPr>
        <p:txBody>
          <a:bodyPr wrap="none" lIns="0" rIns="0" tIns="0" bIns="0" anchor="ctr"/>
          <a:lstStyle/>
          <a:p>
            <a:pPr algn="l"/>
            <a:r>
              <a:rPr lang="en-US" sz="2100">
                <a:solidFill>
                  <a:srgbClr val="17232C"/>
                </a:solidFill>
                <a:latin typeface="Arial"/>
              </a:rPr>
              <a:t>Team work on the business case.</a:t>
            </a:r>
            <a:endParaRPr lang="en-US" sz="2100"/>
          </a:p>
        </p:txBody>
      </p:sp>
      <p:sp>
        <p:nvSpPr>
          <p:cNvPr id="10" name="Rule 10"/>
          <p:cNvSpPr/>
          <p:nvPr/>
        </p:nvSpPr>
        <p:spPr>
          <a:xfrm>
            <a:off x="804672" y="3749040"/>
            <a:ext cx="10579608" cy="0"/>
          </a:xfrm>
          <a:prstGeom prst="line">
            <a:avLst/>
          </a:prstGeom>
          <a:ln w="12700">
            <a:solidFill>
              <a:srgbClr val="BFC8C4"/>
            </a:solidFill>
          </a:ln>
        </p:spPr>
      </p:sp>
      <p:sp>
        <p:nvSpPr>
          <p:cNvPr id="11" name="Text 11"/>
          <p:cNvSpPr txBox="1"/>
          <p:nvPr/>
        </p:nvSpPr>
        <p:spPr>
          <a:xfrm>
            <a:off x="804672" y="3931920"/>
            <a:ext cx="3063240" cy="432816"/>
          </a:xfrm>
          <a:prstGeom prst="rect">
            <a:avLst/>
          </a:prstGeom>
          <a:noFill/>
          <a:ln>
            <a:noFill/>
          </a:ln>
        </p:spPr>
        <p:txBody>
          <a:bodyPr wrap="none" lIns="0" rIns="0" tIns="0" bIns="0" anchor="ctr"/>
          <a:lstStyle/>
          <a:p>
            <a:pPr algn="l"/>
            <a:r>
              <a:rPr lang="en-US" sz="2400" b="1">
                <a:solidFill>
                  <a:srgbClr val="326F60"/>
                </a:solidFill>
                <a:latin typeface="Arial"/>
              </a:rPr>
              <a:t>40 hours</a:t>
            </a:r>
            <a:endParaRPr lang="en-US" sz="2400"/>
          </a:p>
        </p:txBody>
      </p:sp>
      <p:sp>
        <p:nvSpPr>
          <p:cNvPr id="12" name="Text 12"/>
          <p:cNvSpPr txBox="1"/>
          <p:nvPr/>
        </p:nvSpPr>
        <p:spPr>
          <a:xfrm>
            <a:off x="4041648" y="3963924"/>
            <a:ext cx="7242048" cy="378714"/>
          </a:xfrm>
          <a:prstGeom prst="rect">
            <a:avLst/>
          </a:prstGeom>
          <a:noFill/>
          <a:ln>
            <a:noFill/>
          </a:ln>
        </p:spPr>
        <p:txBody>
          <a:bodyPr wrap="none" lIns="0" rIns="0" tIns="0" bIns="0" anchor="ctr"/>
          <a:lstStyle/>
          <a:p>
            <a:pPr algn="l"/>
            <a:r>
              <a:rPr lang="en-US" sz="2100">
                <a:solidFill>
                  <a:srgbClr val="17232C"/>
                </a:solidFill>
                <a:latin typeface="Arial"/>
              </a:rPr>
              <a:t>Individual study and preparation.</a:t>
            </a:r>
            <a:endParaRPr lang="en-US" sz="2100"/>
          </a:p>
        </p:txBody>
      </p:sp>
      <p:sp>
        <p:nvSpPr>
          <p:cNvPr id="13" name="Rule 13"/>
          <p:cNvSpPr/>
          <p:nvPr/>
        </p:nvSpPr>
        <p:spPr>
          <a:xfrm>
            <a:off x="804672" y="4700016"/>
            <a:ext cx="10579608" cy="0"/>
          </a:xfrm>
          <a:prstGeom prst="line">
            <a:avLst/>
          </a:prstGeom>
          <a:ln w="12700">
            <a:solidFill>
              <a:srgbClr val="BFC8C4"/>
            </a:solidFill>
          </a:ln>
        </p:spPr>
      </p:sp>
      <p:sp>
        <p:nvSpPr>
          <p:cNvPr id="14" name="Text 14"/>
          <p:cNvSpPr txBox="1"/>
          <p:nvPr/>
        </p:nvSpPr>
        <p:spPr>
          <a:xfrm>
            <a:off x="804672" y="4882896"/>
            <a:ext cx="3063240" cy="432816"/>
          </a:xfrm>
          <a:prstGeom prst="rect">
            <a:avLst/>
          </a:prstGeom>
          <a:noFill/>
          <a:ln>
            <a:noFill/>
          </a:ln>
        </p:spPr>
        <p:txBody>
          <a:bodyPr wrap="none" lIns="0" rIns="0" tIns="0" bIns="0" anchor="ctr"/>
          <a:lstStyle/>
          <a:p>
            <a:pPr algn="l"/>
            <a:r>
              <a:rPr lang="en-US" sz="2400" b="1">
                <a:solidFill>
                  <a:srgbClr val="326F60"/>
                </a:solidFill>
                <a:latin typeface="Arial"/>
              </a:rPr>
              <a:t>34 hours</a:t>
            </a:r>
            <a:endParaRPr lang="en-US" sz="2400"/>
          </a:p>
        </p:txBody>
      </p:sp>
      <p:sp>
        <p:nvSpPr>
          <p:cNvPr id="15" name="Text 15"/>
          <p:cNvSpPr txBox="1"/>
          <p:nvPr/>
        </p:nvSpPr>
        <p:spPr>
          <a:xfrm>
            <a:off x="4041648" y="4914900"/>
            <a:ext cx="7242048" cy="378714"/>
          </a:xfrm>
          <a:prstGeom prst="rect">
            <a:avLst/>
          </a:prstGeom>
          <a:noFill/>
          <a:ln>
            <a:noFill/>
          </a:ln>
        </p:spPr>
        <p:txBody>
          <a:bodyPr wrap="none" lIns="0" rIns="0" tIns="0" bIns="0" anchor="ctr"/>
          <a:lstStyle/>
          <a:p>
            <a:pPr algn="l"/>
            <a:r>
              <a:rPr lang="en-US" sz="2100">
                <a:solidFill>
                  <a:srgbClr val="17232C"/>
                </a:solidFill>
                <a:latin typeface="Arial"/>
              </a:rPr>
              <a:t>Examination work.</a:t>
            </a:r>
            <a:endParaRPr lang="en-US" sz="2100"/>
          </a:p>
        </p:txBody>
      </p:sp>
      <p:sp>
        <p:nvSpPr>
          <p:cNvPr id="16" name="Rule 16"/>
          <p:cNvSpPr/>
          <p:nvPr/>
        </p:nvSpPr>
        <p:spPr>
          <a:xfrm>
            <a:off x="804672" y="5650992"/>
            <a:ext cx="10579608" cy="0"/>
          </a:xfrm>
          <a:prstGeom prst="line">
            <a:avLst/>
          </a:prstGeom>
          <a:ln w="12700">
            <a:solidFill>
              <a:srgbClr val="BFC8C4"/>
            </a:solidFill>
          </a:ln>
        </p:spPr>
      </p:sp>
      <p:sp>
        <p:nvSpPr>
          <p:cNvPr id="17" name="Text 17"/>
          <p:cNvSpPr txBox="1"/>
          <p:nvPr/>
        </p:nvSpPr>
        <p:spPr>
          <a:xfrm>
            <a:off x="804672" y="6016752"/>
            <a:ext cx="10515600" cy="324612"/>
          </a:xfrm>
          <a:prstGeom prst="rect">
            <a:avLst/>
          </a:prstGeom>
          <a:noFill/>
          <a:ln>
            <a:noFill/>
          </a:ln>
        </p:spPr>
        <p:txBody>
          <a:bodyPr wrap="none" lIns="0" rIns="0" tIns="0" bIns="0" anchor="ctr"/>
          <a:lstStyle/>
          <a:p>
            <a:pPr algn="l"/>
            <a:r>
              <a:rPr lang="en-US" sz="1800" b="1">
                <a:solidFill>
                  <a:srgbClr val="326F60"/>
                </a:solidFill>
                <a:latin typeface="Arial"/>
              </a:rPr>
              <a:t>7 EC: the work continues between workshops.</a:t>
            </a:r>
            <a:endParaRPr lang="en-US" sz="1800"/>
          </a:p>
        </p:txBody>
      </p:sp>
      <p:sp>
        <p:nvSpPr>
          <p:cNvPr id="18" name="Text 1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101</a:t>
            </a:r>
            <a:endParaRPr lang="en-US" sz="100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10698480" cy="292608"/>
          </a:xfrm>
          <a:prstGeom prst="rect">
            <a:avLst/>
          </a:prstGeom>
          <a:noFill/>
          <a:ln>
            <a:noFill/>
          </a:ln>
        </p:spPr>
        <p:txBody>
          <a:bodyPr wrap="none" lIns="0" rIns="0" tIns="0" bIns="0" anchor="ctr"/>
          <a:lstStyle/>
          <a:p>
            <a:pPr algn="l"/>
            <a:r>
              <a:rPr lang="en-US" sz="1300" b="1">
                <a:solidFill>
                  <a:srgbClr val="326F60"/>
                </a:solidFill>
                <a:latin typeface="Arial"/>
              </a:rPr>
              <a:t>SOTA, THE MARKET AND YOUR EDGE</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SOTA spotlight: AI content creation</a:t>
            </a:r>
            <a:endParaRPr lang="en-US" sz="3500"/>
          </a:p>
        </p:txBody>
      </p:sp>
      <p:sp>
        <p:nvSpPr>
          <p:cNvPr id="4" name="Rule 4"/>
          <p:cNvSpPr/>
          <p:nvPr/>
        </p:nvSpPr>
        <p:spPr>
          <a:xfrm>
            <a:off x="731520" y="1700784"/>
            <a:ext cx="10698480" cy="0"/>
          </a:xfrm>
          <a:prstGeom prst="line">
            <a:avLst/>
          </a:prstGeom>
          <a:ln w="15240">
            <a:solidFill>
              <a:srgbClr val="BFC8C4"/>
            </a:solidFill>
          </a:ln>
        </p:spPr>
      </p:sp>
      <p:pic>
        <p:nvPicPr>
          <p:cNvPr id="5" name="Image 5"/>
          <p:cNvPicPr>
            <a:picLocks noChangeAspect="1"/>
          </p:cNvPicPr>
          <p:nvPr/>
        </p:nvPicPr>
        <p:blipFill>
          <a:blip r:embed="rId2"/>
          <a:stretch>
            <a:fillRect/>
          </a:stretch>
        </p:blipFill>
        <p:spPr>
          <a:xfrm>
            <a:off x="5212080" y="2163912"/>
            <a:ext cx="6217920" cy="3499439"/>
          </a:xfrm>
          <a:prstGeom prst="rect">
            <a:avLst/>
          </a:prstGeom>
        </p:spPr>
      </p:pic>
      <p:sp>
        <p:nvSpPr>
          <p:cNvPr id="6" name="Text 6"/>
          <p:cNvSpPr txBox="1"/>
          <p:nvPr/>
        </p:nvSpPr>
        <p:spPr>
          <a:xfrm>
            <a:off x="731520" y="2057400"/>
            <a:ext cx="4096512" cy="430892"/>
          </a:xfrm>
          <a:prstGeom prst="rect">
            <a:avLst/>
          </a:prstGeom>
          <a:noFill/>
          <a:ln>
            <a:noFill/>
          </a:ln>
        </p:spPr>
        <p:txBody>
          <a:bodyPr wrap="none" lIns="0" rIns="0" tIns="0" bIns="0" anchor="ctr"/>
          <a:lstStyle/>
          <a:p>
            <a:pPr algn="l"/>
            <a:r>
              <a:rPr lang="en-US" sz="2389" b="1">
                <a:solidFill>
                  <a:srgbClr val="326F60"/>
                </a:solidFill>
                <a:latin typeface="Arial"/>
              </a:rPr>
              <a:t>Show the range. Judge the</a:t>
            </a:r>
            <a:endParaRPr lang="en-US" sz="2389"/>
          </a:p>
        </p:txBody>
      </p:sp>
      <p:sp>
        <p:nvSpPr>
          <p:cNvPr id="7" name="Text 7"/>
          <p:cNvSpPr txBox="1"/>
          <p:nvPr/>
        </p:nvSpPr>
        <p:spPr>
          <a:xfrm>
            <a:off x="731520" y="2450592"/>
            <a:ext cx="4096512" cy="486918"/>
          </a:xfrm>
          <a:prstGeom prst="rect">
            <a:avLst/>
          </a:prstGeom>
          <a:noFill/>
          <a:ln>
            <a:noFill/>
          </a:ln>
        </p:spPr>
        <p:txBody>
          <a:bodyPr wrap="none" lIns="0" rIns="0" tIns="0" bIns="0" anchor="ctr"/>
          <a:lstStyle/>
          <a:p>
            <a:pPr algn="l"/>
            <a:r>
              <a:rPr lang="en-US" sz="2700" b="1">
                <a:solidFill>
                  <a:srgbClr val="326F60"/>
                </a:solidFill>
                <a:latin typeface="Arial"/>
              </a:rPr>
              <a:t>result.</a:t>
            </a:r>
            <a:endParaRPr lang="en-US" sz="2700"/>
          </a:p>
        </p:txBody>
      </p:sp>
      <p:sp>
        <p:nvSpPr>
          <p:cNvPr id="8" name="Text 8"/>
          <p:cNvSpPr txBox="1"/>
          <p:nvPr/>
        </p:nvSpPr>
        <p:spPr>
          <a:xfrm>
            <a:off x="731520" y="3154680"/>
            <a:ext cx="4096512" cy="396748"/>
          </a:xfrm>
          <a:prstGeom prst="rect">
            <a:avLst/>
          </a:prstGeom>
          <a:noFill/>
          <a:ln>
            <a:noFill/>
          </a:ln>
        </p:spPr>
        <p:txBody>
          <a:bodyPr wrap="none" lIns="0" rIns="0" tIns="0" bIns="0" anchor="ctr"/>
          <a:lstStyle/>
          <a:p>
            <a:pPr algn="l"/>
            <a:r>
              <a:rPr lang="en-US" sz="2200">
                <a:solidFill>
                  <a:srgbClr val="17232C"/>
                </a:solidFill>
                <a:latin typeface="Arial"/>
              </a:rPr>
              <a:t>Images, video and content</a:t>
            </a:r>
            <a:endParaRPr lang="en-US" sz="2200"/>
          </a:p>
        </p:txBody>
      </p:sp>
      <p:sp>
        <p:nvSpPr>
          <p:cNvPr id="9" name="Text 9"/>
          <p:cNvSpPr txBox="1"/>
          <p:nvPr/>
        </p:nvSpPr>
        <p:spPr>
          <a:xfrm>
            <a:off x="731520" y="3465576"/>
            <a:ext cx="4096512" cy="396748"/>
          </a:xfrm>
          <a:prstGeom prst="rect">
            <a:avLst/>
          </a:prstGeom>
          <a:noFill/>
          <a:ln>
            <a:noFill/>
          </a:ln>
        </p:spPr>
        <p:txBody>
          <a:bodyPr wrap="none" lIns="0" rIns="0" tIns="0" bIns="0" anchor="ctr"/>
          <a:lstStyle/>
          <a:p>
            <a:pPr algn="l"/>
            <a:r>
              <a:rPr lang="en-US" sz="2200">
                <a:solidFill>
                  <a:srgbClr val="17232C"/>
                </a:solidFill>
                <a:latin typeface="Arial"/>
              </a:rPr>
              <a:t>workflows.</a:t>
            </a:r>
            <a:endParaRPr lang="en-US" sz="2200"/>
          </a:p>
        </p:txBody>
      </p:sp>
      <p:sp>
        <p:nvSpPr>
          <p:cNvPr id="10" name="Text 10"/>
          <p:cNvSpPr txBox="1"/>
          <p:nvPr/>
        </p:nvSpPr>
        <p:spPr>
          <a:xfrm>
            <a:off x="731520" y="4023360"/>
            <a:ext cx="4096512" cy="326434"/>
          </a:xfrm>
          <a:prstGeom prst="rect">
            <a:avLst/>
          </a:prstGeom>
          <a:noFill/>
          <a:ln>
            <a:noFill/>
          </a:ln>
        </p:spPr>
        <p:txBody>
          <a:bodyPr wrap="none" lIns="0" rIns="0" tIns="0" bIns="0" anchor="ctr"/>
          <a:lstStyle/>
          <a:p>
            <a:pPr algn="l"/>
            <a:r>
              <a:rPr lang="en-US" sz="1810">
                <a:solidFill>
                  <a:srgbClr val="17232C"/>
                </a:solidFill>
                <a:latin typeface="Arial"/>
              </a:rPr>
              <a:t>Look for control and consistency.</a:t>
            </a:r>
            <a:endParaRPr lang="en-US" sz="1810"/>
          </a:p>
        </p:txBody>
      </p:sp>
      <p:sp>
        <p:nvSpPr>
          <p:cNvPr id="11" name="Text 11"/>
          <p:cNvSpPr txBox="1"/>
          <p:nvPr/>
        </p:nvSpPr>
        <p:spPr>
          <a:xfrm>
            <a:off x="731520" y="4581144"/>
            <a:ext cx="4096512" cy="316833"/>
          </a:xfrm>
          <a:prstGeom prst="rect">
            <a:avLst/>
          </a:prstGeom>
          <a:noFill/>
          <a:ln>
            <a:noFill/>
          </a:ln>
        </p:spPr>
        <p:txBody>
          <a:bodyPr wrap="none" lIns="0" rIns="0" tIns="0" bIns="0" anchor="ctr"/>
          <a:lstStyle/>
          <a:p>
            <a:pPr algn="l"/>
            <a:r>
              <a:rPr lang="en-US" sz="1757">
                <a:solidFill>
                  <a:srgbClr val="17232C"/>
                </a:solidFill>
                <a:latin typeface="Arial"/>
              </a:rPr>
              <a:t>Test usefulness for your customer.</a:t>
            </a:r>
            <a:endParaRPr lang="en-US" sz="1757"/>
          </a:p>
        </p:txBody>
      </p:sp>
      <p:sp>
        <p:nvSpPr>
          <p:cNvPr id="12" name="Text 12"/>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102</a:t>
            </a:r>
            <a:endParaRPr lang="en-US" sz="1000"/>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658368" y="365760"/>
            <a:ext cx="9875520" cy="292608"/>
          </a:xfrm>
          <a:prstGeom prst="rect">
            <a:avLst/>
          </a:prstGeom>
          <a:noFill/>
          <a:ln>
            <a:noFill/>
          </a:ln>
        </p:spPr>
        <p:txBody>
          <a:bodyPr wrap="none" lIns="0" rIns="0" tIns="0" bIns="0" anchor="ctr"/>
          <a:lstStyle/>
          <a:p>
            <a:pPr algn="l"/>
            <a:r>
              <a:rPr lang="en-US" sz="1200" b="1">
                <a:solidFill>
                  <a:srgbClr val="326F60"/>
                </a:solidFill>
                <a:latin typeface="Arial"/>
              </a:rPr>
              <a:t>READ THE EVIDENCE</a:t>
            </a:r>
            <a:endParaRPr lang="en-US" sz="1200"/>
          </a:p>
        </p:txBody>
      </p:sp>
      <p:sp>
        <p:nvSpPr>
          <p:cNvPr id="3" name="Text 3"/>
          <p:cNvSpPr txBox="1"/>
          <p:nvPr/>
        </p:nvSpPr>
        <p:spPr>
          <a:xfrm>
            <a:off x="658368" y="804672"/>
            <a:ext cx="10881360" cy="566928"/>
          </a:xfrm>
          <a:prstGeom prst="rect">
            <a:avLst/>
          </a:prstGeom>
          <a:noFill/>
          <a:ln>
            <a:noFill/>
          </a:ln>
        </p:spPr>
        <p:txBody>
          <a:bodyPr wrap="none" lIns="0" rIns="0" tIns="0" bIns="0" anchor="ctr"/>
          <a:lstStyle/>
          <a:p>
            <a:pPr algn="l"/>
            <a:r>
              <a:rPr lang="en-US" sz="3200" b="1">
                <a:solidFill>
                  <a:srgbClr val="17232C"/>
                </a:solidFill>
                <a:latin typeface="Arial"/>
              </a:rPr>
              <a:t>A ranking answers only the question it measured.</a:t>
            </a:r>
            <a:endParaRPr lang="en-US" sz="3200"/>
          </a:p>
        </p:txBody>
      </p:sp>
      <p:sp>
        <p:nvSpPr>
          <p:cNvPr id="4" name="Rule 4"/>
          <p:cNvSpPr/>
          <p:nvPr/>
        </p:nvSpPr>
        <p:spPr>
          <a:xfrm>
            <a:off x="658368" y="1517904"/>
            <a:ext cx="10863072" cy="0"/>
          </a:xfrm>
          <a:prstGeom prst="line">
            <a:avLst/>
          </a:prstGeom>
          <a:ln w="17780">
            <a:solidFill>
              <a:srgbClr val="BFC8C4"/>
            </a:solidFill>
          </a:ln>
        </p:spPr>
      </p:sp>
      <p:sp>
        <p:nvSpPr>
          <p:cNvPr id="5" name="Text 5"/>
          <p:cNvSpPr txBox="1"/>
          <p:nvPr/>
        </p:nvSpPr>
        <p:spPr>
          <a:xfrm>
            <a:off x="731520" y="1874520"/>
            <a:ext cx="914400" cy="504952"/>
          </a:xfrm>
          <a:prstGeom prst="rect">
            <a:avLst/>
          </a:prstGeom>
          <a:noFill/>
          <a:ln>
            <a:noFill/>
          </a:ln>
        </p:spPr>
        <p:txBody>
          <a:bodyPr wrap="none" lIns="0" rIns="0" tIns="0" bIns="0" anchor="ctr"/>
          <a:lstStyle/>
          <a:p>
            <a:pPr algn="l"/>
            <a:r>
              <a:rPr lang="en-US" sz="2800" b="1">
                <a:solidFill>
                  <a:srgbClr val="326F60"/>
                </a:solidFill>
                <a:latin typeface="Arial"/>
              </a:rPr>
              <a:t>01</a:t>
            </a:r>
            <a:endParaRPr lang="en-US" sz="2800"/>
          </a:p>
        </p:txBody>
      </p:sp>
      <p:sp>
        <p:nvSpPr>
          <p:cNvPr id="6" name="Text 6"/>
          <p:cNvSpPr txBox="1"/>
          <p:nvPr/>
        </p:nvSpPr>
        <p:spPr>
          <a:xfrm>
            <a:off x="1508760" y="1901952"/>
            <a:ext cx="3566160" cy="468884"/>
          </a:xfrm>
          <a:prstGeom prst="rect">
            <a:avLst/>
          </a:prstGeom>
          <a:noFill/>
          <a:ln>
            <a:noFill/>
          </a:ln>
        </p:spPr>
        <p:txBody>
          <a:bodyPr wrap="none" lIns="0" rIns="0" tIns="0" bIns="0" anchor="ctr"/>
          <a:lstStyle/>
          <a:p>
            <a:pPr algn="l"/>
            <a:r>
              <a:rPr lang="en-US" sz="2600" b="1">
                <a:solidFill>
                  <a:srgbClr val="17232C"/>
                </a:solidFill>
                <a:latin typeface="Arial"/>
              </a:rPr>
              <a:t>What is ranked?</a:t>
            </a:r>
            <a:endParaRPr lang="en-US" sz="2600"/>
          </a:p>
        </p:txBody>
      </p:sp>
      <p:sp>
        <p:nvSpPr>
          <p:cNvPr id="7" name="Text 7"/>
          <p:cNvSpPr txBox="1"/>
          <p:nvPr/>
        </p:nvSpPr>
        <p:spPr>
          <a:xfrm>
            <a:off x="4983480" y="1947672"/>
            <a:ext cx="6126480" cy="342646"/>
          </a:xfrm>
          <a:prstGeom prst="rect">
            <a:avLst/>
          </a:prstGeom>
          <a:noFill/>
          <a:ln>
            <a:noFill/>
          </a:ln>
        </p:spPr>
        <p:txBody>
          <a:bodyPr wrap="none" lIns="0" rIns="0" tIns="0" bIns="0" anchor="ctr"/>
          <a:lstStyle/>
          <a:p>
            <a:pPr algn="l"/>
            <a:r>
              <a:rPr lang="en-US" sz="1800">
                <a:solidFill>
                  <a:srgbClr val="5F6B70"/>
                </a:solidFill>
                <a:latin typeface="Arial"/>
              </a:rPr>
              <a:t>Observed monthly consumer spending in a U.S. data panel.</a:t>
            </a:r>
            <a:endParaRPr lang="en-US" sz="1800"/>
          </a:p>
        </p:txBody>
      </p:sp>
      <p:sp>
        <p:nvSpPr>
          <p:cNvPr id="8" name="Rule 8"/>
          <p:cNvSpPr/>
          <p:nvPr/>
        </p:nvSpPr>
        <p:spPr>
          <a:xfrm>
            <a:off x="731520" y="2587752"/>
            <a:ext cx="10698480" cy="0"/>
          </a:xfrm>
          <a:prstGeom prst="line">
            <a:avLst/>
          </a:prstGeom>
          <a:ln w="17780">
            <a:solidFill>
              <a:srgbClr val="BFC8C4"/>
            </a:solidFill>
          </a:ln>
        </p:spPr>
      </p:sp>
      <p:sp>
        <p:nvSpPr>
          <p:cNvPr id="9" name="Text 9"/>
          <p:cNvSpPr txBox="1"/>
          <p:nvPr/>
        </p:nvSpPr>
        <p:spPr>
          <a:xfrm>
            <a:off x="731520" y="2898648"/>
            <a:ext cx="914400" cy="504952"/>
          </a:xfrm>
          <a:prstGeom prst="rect">
            <a:avLst/>
          </a:prstGeom>
          <a:noFill/>
          <a:ln>
            <a:noFill/>
          </a:ln>
        </p:spPr>
        <p:txBody>
          <a:bodyPr wrap="none" lIns="0" rIns="0" tIns="0" bIns="0" anchor="ctr"/>
          <a:lstStyle/>
          <a:p>
            <a:pPr algn="l"/>
            <a:r>
              <a:rPr lang="en-US" sz="2800" b="1">
                <a:solidFill>
                  <a:srgbClr val="326F60"/>
                </a:solidFill>
                <a:latin typeface="Arial"/>
              </a:rPr>
              <a:t>02</a:t>
            </a:r>
            <a:endParaRPr lang="en-US" sz="2800"/>
          </a:p>
        </p:txBody>
      </p:sp>
      <p:sp>
        <p:nvSpPr>
          <p:cNvPr id="10" name="Text 10"/>
          <p:cNvSpPr txBox="1"/>
          <p:nvPr/>
        </p:nvSpPr>
        <p:spPr>
          <a:xfrm>
            <a:off x="1508760" y="2926080"/>
            <a:ext cx="3566160" cy="468884"/>
          </a:xfrm>
          <a:prstGeom prst="rect">
            <a:avLst/>
          </a:prstGeom>
          <a:noFill/>
          <a:ln>
            <a:noFill/>
          </a:ln>
        </p:spPr>
        <p:txBody>
          <a:bodyPr wrap="none" lIns="0" rIns="0" tIns="0" bIns="0" anchor="ctr"/>
          <a:lstStyle/>
          <a:p>
            <a:pPr algn="l"/>
            <a:r>
              <a:rPr lang="en-US" sz="2600" b="1">
                <a:solidFill>
                  <a:srgbClr val="17232C"/>
                </a:solidFill>
                <a:latin typeface="Arial"/>
              </a:rPr>
              <a:t>What is missing?</a:t>
            </a:r>
            <a:endParaRPr lang="en-US" sz="2600"/>
          </a:p>
        </p:txBody>
      </p:sp>
      <p:sp>
        <p:nvSpPr>
          <p:cNvPr id="11" name="Text 11"/>
          <p:cNvSpPr txBox="1"/>
          <p:nvPr/>
        </p:nvSpPr>
        <p:spPr>
          <a:xfrm>
            <a:off x="4983480" y="2971800"/>
            <a:ext cx="6126480" cy="342646"/>
          </a:xfrm>
          <a:prstGeom prst="rect">
            <a:avLst/>
          </a:prstGeom>
          <a:noFill/>
          <a:ln>
            <a:noFill/>
          </a:ln>
        </p:spPr>
        <p:txBody>
          <a:bodyPr wrap="none" lIns="0" rIns="0" tIns="0" bIns="0" anchor="ctr"/>
          <a:lstStyle/>
          <a:p>
            <a:pPr algn="l"/>
            <a:r>
              <a:rPr lang="en-US" sz="1650">
                <a:solidFill>
                  <a:srgbClr val="5F6B70"/>
                </a:solidFill>
                <a:latin typeface="Arial"/>
              </a:rPr>
              <a:t>Business sales, other countries, and products outside the panel.</a:t>
            </a:r>
            <a:endParaRPr lang="en-US" sz="1650"/>
          </a:p>
        </p:txBody>
      </p:sp>
      <p:sp>
        <p:nvSpPr>
          <p:cNvPr id="12" name="Rule 12"/>
          <p:cNvSpPr/>
          <p:nvPr/>
        </p:nvSpPr>
        <p:spPr>
          <a:xfrm>
            <a:off x="731520" y="3611880"/>
            <a:ext cx="10698480" cy="0"/>
          </a:xfrm>
          <a:prstGeom prst="line">
            <a:avLst/>
          </a:prstGeom>
          <a:ln w="17780">
            <a:solidFill>
              <a:srgbClr val="BFC8C4"/>
            </a:solidFill>
          </a:ln>
        </p:spPr>
      </p:sp>
      <p:sp>
        <p:nvSpPr>
          <p:cNvPr id="13" name="Text 13"/>
          <p:cNvSpPr txBox="1"/>
          <p:nvPr/>
        </p:nvSpPr>
        <p:spPr>
          <a:xfrm>
            <a:off x="731520" y="3931920"/>
            <a:ext cx="914400" cy="504952"/>
          </a:xfrm>
          <a:prstGeom prst="rect">
            <a:avLst/>
          </a:prstGeom>
          <a:noFill/>
          <a:ln>
            <a:noFill/>
          </a:ln>
        </p:spPr>
        <p:txBody>
          <a:bodyPr wrap="none" lIns="0" rIns="0" tIns="0" bIns="0" anchor="ctr"/>
          <a:lstStyle/>
          <a:p>
            <a:pPr algn="l"/>
            <a:r>
              <a:rPr lang="en-US" sz="2800" b="1">
                <a:solidFill>
                  <a:srgbClr val="326F60"/>
                </a:solidFill>
                <a:latin typeface="Arial"/>
              </a:rPr>
              <a:t>03</a:t>
            </a:r>
            <a:endParaRPr lang="en-US" sz="2800"/>
          </a:p>
        </p:txBody>
      </p:sp>
      <p:sp>
        <p:nvSpPr>
          <p:cNvPr id="14" name="Text 14"/>
          <p:cNvSpPr txBox="1"/>
          <p:nvPr/>
        </p:nvSpPr>
        <p:spPr>
          <a:xfrm>
            <a:off x="1508760" y="3959352"/>
            <a:ext cx="3566160" cy="468884"/>
          </a:xfrm>
          <a:prstGeom prst="rect">
            <a:avLst/>
          </a:prstGeom>
          <a:noFill/>
          <a:ln>
            <a:noFill/>
          </a:ln>
        </p:spPr>
        <p:txBody>
          <a:bodyPr wrap="none" lIns="0" rIns="0" tIns="0" bIns="0" anchor="ctr"/>
          <a:lstStyle/>
          <a:p>
            <a:pPr algn="l"/>
            <a:r>
              <a:rPr lang="en-US" sz="2600" b="1">
                <a:solidFill>
                  <a:srgbClr val="17232C"/>
                </a:solidFill>
                <a:latin typeface="Arial"/>
              </a:rPr>
              <a:t>What should we ask?</a:t>
            </a:r>
            <a:endParaRPr lang="en-US" sz="2600"/>
          </a:p>
        </p:txBody>
      </p:sp>
      <p:sp>
        <p:nvSpPr>
          <p:cNvPr id="15" name="Text 15"/>
          <p:cNvSpPr txBox="1"/>
          <p:nvPr/>
        </p:nvSpPr>
        <p:spPr>
          <a:xfrm>
            <a:off x="4983480" y="4005072"/>
            <a:ext cx="6126480" cy="342646"/>
          </a:xfrm>
          <a:prstGeom prst="rect">
            <a:avLst/>
          </a:prstGeom>
          <a:noFill/>
          <a:ln>
            <a:noFill/>
          </a:ln>
        </p:spPr>
        <p:txBody>
          <a:bodyPr wrap="none" lIns="0" rIns="0" tIns="0" bIns="0" anchor="ctr"/>
          <a:lstStyle/>
          <a:p>
            <a:pPr algn="l"/>
            <a:r>
              <a:rPr lang="en-US" sz="1800">
                <a:solidFill>
                  <a:srgbClr val="5F6B70"/>
                </a:solidFill>
                <a:latin typeface="Arial"/>
              </a:rPr>
              <a:t>Which customer problem makes someone pay repeatedly?</a:t>
            </a:r>
            <a:endParaRPr lang="en-US" sz="1800"/>
          </a:p>
        </p:txBody>
      </p:sp>
      <p:sp>
        <p:nvSpPr>
          <p:cNvPr id="16" name="Rule 16"/>
          <p:cNvSpPr/>
          <p:nvPr/>
        </p:nvSpPr>
        <p:spPr>
          <a:xfrm>
            <a:off x="731520" y="4645152"/>
            <a:ext cx="10698480" cy="0"/>
          </a:xfrm>
          <a:prstGeom prst="line">
            <a:avLst/>
          </a:prstGeom>
          <a:ln w="17780">
            <a:solidFill>
              <a:srgbClr val="BFC8C4"/>
            </a:solidFill>
          </a:ln>
        </p:spPr>
      </p:sp>
      <p:sp>
        <p:nvSpPr>
          <p:cNvPr id="17" name="Text 17"/>
          <p:cNvSpPr txBox="1"/>
          <p:nvPr/>
        </p:nvSpPr>
        <p:spPr>
          <a:xfrm>
            <a:off x="749808" y="5175504"/>
            <a:ext cx="3017520" cy="292608"/>
          </a:xfrm>
          <a:prstGeom prst="rect">
            <a:avLst/>
          </a:prstGeom>
          <a:noFill/>
          <a:ln>
            <a:noFill/>
          </a:ln>
        </p:spPr>
        <p:txBody>
          <a:bodyPr wrap="none" lIns="0" rIns="0" tIns="0" bIns="0" anchor="ctr"/>
          <a:lstStyle/>
          <a:p>
            <a:pPr algn="l"/>
            <a:r>
              <a:rPr lang="en-US" sz="1400" b="1">
                <a:solidFill>
                  <a:srgbClr val="326F60"/>
                </a:solidFill>
                <a:latin typeface="Arial"/>
              </a:rPr>
              <a:t>CLASS PROMPT</a:t>
            </a:r>
            <a:endParaRPr lang="en-US" sz="1400"/>
          </a:p>
        </p:txBody>
      </p:sp>
      <p:sp>
        <p:nvSpPr>
          <p:cNvPr id="18" name="Text 18"/>
          <p:cNvSpPr txBox="1"/>
          <p:nvPr/>
        </p:nvSpPr>
        <p:spPr>
          <a:xfrm>
            <a:off x="749808" y="5522976"/>
            <a:ext cx="10698480" cy="432816"/>
          </a:xfrm>
          <a:prstGeom prst="rect">
            <a:avLst/>
          </a:prstGeom>
          <a:noFill/>
          <a:ln>
            <a:noFill/>
          </a:ln>
        </p:spPr>
        <p:txBody>
          <a:bodyPr wrap="none" lIns="0" rIns="0" tIns="0" bIns="0" anchor="ctr"/>
          <a:lstStyle/>
          <a:p>
            <a:pPr algn="l"/>
            <a:r>
              <a:rPr lang="en-US" sz="2400" b="1">
                <a:solidFill>
                  <a:srgbClr val="17232C"/>
                </a:solidFill>
                <a:latin typeface="Arial"/>
              </a:rPr>
              <a:t>Pick one app. Name the job a customer hires it to do.</a:t>
            </a:r>
            <a:endParaRPr lang="en-US" sz="2400"/>
          </a:p>
        </p:txBody>
      </p:sp>
      <p:sp>
        <p:nvSpPr>
          <p:cNvPr id="19" name="Text 19"/>
          <p:cNvSpPr txBox="1"/>
          <p:nvPr/>
        </p:nvSpPr>
        <p:spPr>
          <a:xfrm>
            <a:off x="749808" y="6172200"/>
            <a:ext cx="10515600" cy="292608"/>
          </a:xfrm>
          <a:prstGeom prst="rect">
            <a:avLst/>
          </a:prstGeom>
          <a:noFill/>
          <a:ln>
            <a:noFill/>
          </a:ln>
        </p:spPr>
        <p:txBody>
          <a:bodyPr wrap="none" lIns="0" rIns="0" tIns="0" bIns="0" anchor="ctr"/>
          <a:lstStyle/>
          <a:p>
            <a:pPr algn="l"/>
            <a:r>
              <a:rPr lang="en-US" sz="1100">
                <a:solidFill>
                  <a:srgbClr val="5F6B70"/>
                </a:solidFill>
                <a:latin typeface="Arial"/>
                <a:hlinkClick r:id="rId2"/>
              </a:rPr>
              <a:t>Source: a16z / YipitData, Top 100 Gen AI Consumer Apps, 7th edition</a:t>
            </a:r>
            <a:endParaRPr lang="en-US" sz="1100"/>
          </a:p>
        </p:txBody>
      </p:sp>
      <p:sp>
        <p:nvSpPr>
          <p:cNvPr id="20" name="Text 20"/>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103</a:t>
            </a:r>
            <a:endParaRPr lang="en-US" sz="100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7F4EC"/>
        </a:solidFill>
        <a:effectLst/>
      </p:bgPr>
    </p:bg>
    <p:spTree>
      <p:nvGrpSpPr>
        <p:cNvPr id="1" name=""/>
        <p:cNvGrpSpPr/>
        <p:nvPr/>
      </p:nvGrpSpPr>
      <p:grpSpPr>
        <a:xfrm>
          <a:off x="0" y="0"/>
          <a:ext cx="0" cy="0"/>
          <a:chOff x="0" y="0"/>
          <a:chExt cx="0" cy="0"/>
        </a:xfrm>
      </p:grpSpPr>
      <p:sp>
        <p:nvSpPr>
          <p:cNvPr id="2" name="Field 2"/>
          <p:cNvSpPr/>
          <p:nvPr/>
        </p:nvSpPr>
        <p:spPr>
          <a:xfrm>
            <a:off x="694944" y="987552"/>
            <a:ext cx="91440" cy="5010912"/>
          </a:xfrm>
          <a:prstGeom prst="rect">
            <a:avLst/>
          </a:prstGeom>
          <a:solidFill>
            <a:srgbClr val="6545B5"/>
          </a:solidFill>
          <a:ln>
            <a:noFill/>
          </a:ln>
        </p:spPr>
      </p:sp>
      <p:sp>
        <p:nvSpPr>
          <p:cNvPr id="3" name="Text 3"/>
          <p:cNvSpPr txBox="1"/>
          <p:nvPr/>
        </p:nvSpPr>
        <p:spPr>
          <a:xfrm>
            <a:off x="1033272" y="941832"/>
            <a:ext cx="9144000" cy="450850"/>
          </a:xfrm>
          <a:prstGeom prst="rect">
            <a:avLst/>
          </a:prstGeom>
          <a:noFill/>
          <a:ln>
            <a:noFill/>
          </a:ln>
        </p:spPr>
        <p:txBody>
          <a:bodyPr wrap="none" lIns="0" rIns="0" tIns="0" bIns="0" anchor="ctr"/>
          <a:lstStyle/>
          <a:p>
            <a:pPr algn="l"/>
            <a:r>
              <a:rPr lang="en-US" sz="2000" b="1">
                <a:solidFill>
                  <a:srgbClr val="6545B5"/>
                </a:solidFill>
                <a:latin typeface="Arial"/>
              </a:rPr>
              <a:t>OPTIONAL EXTENSION</a:t>
            </a:r>
            <a:endParaRPr lang="en-US" sz="2000"/>
          </a:p>
        </p:txBody>
      </p:sp>
      <p:sp>
        <p:nvSpPr>
          <p:cNvPr id="4" name="Text 4"/>
          <p:cNvSpPr txBox="1"/>
          <p:nvPr/>
        </p:nvSpPr>
        <p:spPr>
          <a:xfrm>
            <a:off x="1051560" y="1536192"/>
            <a:ext cx="9774936" cy="292608"/>
          </a:xfrm>
          <a:prstGeom prst="rect">
            <a:avLst/>
          </a:prstGeom>
          <a:noFill/>
          <a:ln>
            <a:noFill/>
          </a:ln>
        </p:spPr>
        <p:txBody>
          <a:bodyPr wrap="none" lIns="0" rIns="0" tIns="0" bIns="0" anchor="ctr"/>
          <a:lstStyle/>
          <a:p>
            <a:pPr algn="l"/>
            <a:r>
              <a:rPr lang="en-US" sz="1500" b="1">
                <a:solidFill>
                  <a:srgbClr val="6545B5"/>
                </a:solidFill>
                <a:latin typeface="Arial"/>
              </a:rPr>
              <a:t>AGENTIC COMMERCE</a:t>
            </a:r>
            <a:endParaRPr lang="en-US" sz="1500"/>
          </a:p>
        </p:txBody>
      </p:sp>
      <p:sp>
        <p:nvSpPr>
          <p:cNvPr id="5" name="Text 5"/>
          <p:cNvSpPr txBox="1"/>
          <p:nvPr/>
        </p:nvSpPr>
        <p:spPr>
          <a:xfrm>
            <a:off x="1033272" y="2112264"/>
            <a:ext cx="10277856" cy="1645920"/>
          </a:xfrm>
          <a:prstGeom prst="rect">
            <a:avLst/>
          </a:prstGeom>
          <a:noFill/>
          <a:ln>
            <a:noFill/>
          </a:ln>
        </p:spPr>
        <p:txBody>
          <a:bodyPr wrap="none" lIns="0" rIns="0" tIns="0" bIns="0" anchor="ctr"/>
          <a:lstStyle/>
          <a:p>
            <a:pPr algn="l"/>
            <a:r>
              <a:rPr lang="en-US" sz="4700" b="1">
                <a:solidFill>
                  <a:srgbClr val="131B2B"/>
                </a:solidFill>
                <a:latin typeface="Arial"/>
              </a:rPr>
              <a:t>When software can spend.</a:t>
            </a:r>
            <a:endParaRPr lang="en-US" sz="4700"/>
          </a:p>
        </p:txBody>
      </p:sp>
      <p:sp>
        <p:nvSpPr>
          <p:cNvPr id="6" name="Text 6"/>
          <p:cNvSpPr txBox="1"/>
          <p:nvPr/>
        </p:nvSpPr>
        <p:spPr>
          <a:xfrm>
            <a:off x="1051560" y="4910328"/>
            <a:ext cx="10049256" cy="396748"/>
          </a:xfrm>
          <a:prstGeom prst="rect">
            <a:avLst/>
          </a:prstGeom>
          <a:noFill/>
          <a:ln>
            <a:noFill/>
          </a:ln>
        </p:spPr>
        <p:txBody>
          <a:bodyPr wrap="none" lIns="0" rIns="0" tIns="0" bIns="0" anchor="ctr"/>
          <a:lstStyle/>
          <a:p>
            <a:pPr algn="l"/>
            <a:r>
              <a:rPr lang="en-US" sz="2200">
                <a:solidFill>
                  <a:srgbClr val="131B2B"/>
                </a:solidFill>
                <a:latin typeface="Arial"/>
              </a:rPr>
              <a:t>An agent can have payment access, a budget and a job to finish.</a:t>
            </a:r>
            <a:endParaRPr lang="en-US" sz="2200"/>
          </a:p>
        </p:txBody>
      </p:sp>
      <p:sp>
        <p:nvSpPr>
          <p:cNvPr id="7" name="Text 7"/>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104</a:t>
            </a:r>
            <a:endParaRPr lang="en-US" sz="100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111A2D"/>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6858000" cy="292608"/>
          </a:xfrm>
          <a:prstGeom prst="rect">
            <a:avLst/>
          </a:prstGeom>
          <a:noFill/>
          <a:ln>
            <a:noFill/>
          </a:ln>
        </p:spPr>
        <p:txBody>
          <a:bodyPr wrap="none" lIns="0" rIns="0" tIns="0" bIns="0" anchor="ctr"/>
          <a:lstStyle/>
          <a:p>
            <a:pPr algn="l"/>
            <a:r>
              <a:rPr lang="en-US" sz="1300" b="1">
                <a:solidFill>
                  <a:srgbClr val="D5F36A"/>
                </a:solidFill>
                <a:latin typeface="Arial"/>
              </a:rPr>
              <a:t>AGENTIC COMMERCE</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4100" b="1">
                <a:solidFill>
                  <a:srgbClr val="FFFFFF"/>
                </a:solidFill>
                <a:latin typeface="Arial"/>
              </a:rPr>
              <a:t>HTTP 402: the web asks to be paid.</a:t>
            </a:r>
            <a:endParaRPr lang="en-US" sz="41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AAB4C6"/>
                </a:solidFill>
                <a:latin typeface="Arial"/>
              </a:rPr>
              <a:t>Sources: RFC 2068 (January 1997) §10.4.3; RFC 9110 §15.5.3; x402; Google AP2 and UCP; Stripe/OpenAI ACP.</a:t>
            </a:r>
            <a:endParaRPr lang="en-US" sz="800"/>
          </a:p>
        </p:txBody>
      </p:sp>
      <p:sp>
        <p:nvSpPr>
          <p:cNvPr id="5" name="Text 5"/>
          <p:cNvSpPr txBox="1"/>
          <p:nvPr/>
        </p:nvSpPr>
        <p:spPr>
          <a:xfrm>
            <a:off x="713232" y="1792224"/>
            <a:ext cx="3337560" cy="1344168"/>
          </a:xfrm>
          <a:prstGeom prst="rect">
            <a:avLst/>
          </a:prstGeom>
          <a:noFill/>
          <a:ln>
            <a:noFill/>
          </a:ln>
        </p:spPr>
        <p:txBody>
          <a:bodyPr wrap="none" lIns="0" rIns="0" tIns="0" bIns="0" anchor="ctr"/>
          <a:lstStyle/>
          <a:p>
            <a:pPr algn="l"/>
            <a:r>
              <a:rPr lang="en-US" sz="8900" b="1">
                <a:solidFill>
                  <a:srgbClr val="D5F36A"/>
                </a:solidFill>
                <a:latin typeface="Arial"/>
              </a:rPr>
              <a:t>402</a:t>
            </a:r>
            <a:endParaRPr lang="en-US" sz="8900"/>
          </a:p>
        </p:txBody>
      </p:sp>
      <p:sp>
        <p:nvSpPr>
          <p:cNvPr id="6" name="Text 6"/>
          <p:cNvSpPr txBox="1"/>
          <p:nvPr/>
        </p:nvSpPr>
        <p:spPr>
          <a:xfrm>
            <a:off x="786384" y="3337560"/>
            <a:ext cx="3200400" cy="292608"/>
          </a:xfrm>
          <a:prstGeom prst="rect">
            <a:avLst/>
          </a:prstGeom>
          <a:noFill/>
          <a:ln>
            <a:noFill/>
          </a:ln>
        </p:spPr>
        <p:txBody>
          <a:bodyPr wrap="none" lIns="0" rIns="0" tIns="0" bIns="0" anchor="ctr"/>
          <a:lstStyle/>
          <a:p>
            <a:pPr algn="l"/>
            <a:r>
              <a:rPr lang="en-US" sz="1600" b="1">
                <a:solidFill>
                  <a:srgbClr val="FFFFFF"/>
                </a:solidFill>
                <a:latin typeface="Arial"/>
              </a:rPr>
              <a:t>PAYMENT REQUIRED</a:t>
            </a:r>
            <a:endParaRPr lang="en-US" sz="1600"/>
          </a:p>
        </p:txBody>
      </p:sp>
      <p:sp>
        <p:nvSpPr>
          <p:cNvPr id="7" name="Text 7"/>
          <p:cNvSpPr txBox="1"/>
          <p:nvPr/>
        </p:nvSpPr>
        <p:spPr>
          <a:xfrm>
            <a:off x="786384" y="3730752"/>
            <a:ext cx="3328416" cy="342646"/>
          </a:xfrm>
          <a:prstGeom prst="rect">
            <a:avLst/>
          </a:prstGeom>
          <a:noFill/>
          <a:ln>
            <a:noFill/>
          </a:ln>
        </p:spPr>
        <p:txBody>
          <a:bodyPr wrap="none" lIns="0" rIns="0" tIns="0" bIns="0" anchor="ctr"/>
          <a:lstStyle/>
          <a:p>
            <a:pPr algn="l"/>
            <a:r>
              <a:rPr lang="en-US" sz="1900" b="1">
                <a:solidFill>
                  <a:srgbClr val="8EDCFF"/>
                </a:solidFill>
                <a:latin typeface="Arial"/>
              </a:rPr>
              <a:t>1997 · HTTP/1.1</a:t>
            </a:r>
            <a:endParaRPr lang="en-US" sz="1900"/>
          </a:p>
        </p:txBody>
      </p:sp>
      <p:sp>
        <p:nvSpPr>
          <p:cNvPr id="8" name="Text 8"/>
          <p:cNvSpPr txBox="1"/>
          <p:nvPr/>
        </p:nvSpPr>
        <p:spPr>
          <a:xfrm>
            <a:off x="786384" y="4087368"/>
            <a:ext cx="3328416" cy="292608"/>
          </a:xfrm>
          <a:prstGeom prst="rect">
            <a:avLst/>
          </a:prstGeom>
          <a:noFill/>
          <a:ln>
            <a:noFill/>
          </a:ln>
        </p:spPr>
        <p:txBody>
          <a:bodyPr wrap="none" lIns="0" rIns="0" tIns="0" bIns="0" anchor="ctr"/>
          <a:lstStyle/>
          <a:p>
            <a:pPr algn="l"/>
            <a:r>
              <a:rPr lang="en-US" sz="1600">
                <a:solidFill>
                  <a:srgbClr val="BFC9D8"/>
                </a:solidFill>
                <a:latin typeface="Arial"/>
              </a:rPr>
              <a:t>Reserved; no payment flow.</a:t>
            </a:r>
            <a:endParaRPr lang="en-US" sz="1600"/>
          </a:p>
        </p:txBody>
      </p:sp>
      <p:sp>
        <p:nvSpPr>
          <p:cNvPr id="9" name="Text 9"/>
          <p:cNvSpPr txBox="1"/>
          <p:nvPr/>
        </p:nvSpPr>
        <p:spPr>
          <a:xfrm>
            <a:off x="786384" y="4425696"/>
            <a:ext cx="3328416" cy="292608"/>
          </a:xfrm>
          <a:prstGeom prst="rect">
            <a:avLst/>
          </a:prstGeom>
          <a:noFill/>
          <a:ln>
            <a:noFill/>
          </a:ln>
        </p:spPr>
        <p:txBody>
          <a:bodyPr wrap="none" lIns="0" rIns="0" tIns="0" bIns="0" anchor="ctr"/>
          <a:lstStyle/>
          <a:p>
            <a:pPr algn="l"/>
            <a:r>
              <a:rPr lang="en-US" sz="1600" b="1">
                <a:solidFill>
                  <a:srgbClr val="FFFFFF"/>
                </a:solidFill>
                <a:latin typeface="Arial"/>
              </a:rPr>
              <a:t>x402 proposes one now.</a:t>
            </a:r>
            <a:endParaRPr lang="en-US" sz="1600"/>
          </a:p>
        </p:txBody>
      </p:sp>
      <p:sp>
        <p:nvSpPr>
          <p:cNvPr id="10" name="Rule 10"/>
          <p:cNvSpPr/>
          <p:nvPr/>
        </p:nvSpPr>
        <p:spPr>
          <a:xfrm>
            <a:off x="4379976" y="1938528"/>
            <a:ext cx="0" cy="2670048"/>
          </a:xfrm>
          <a:prstGeom prst="line">
            <a:avLst/>
          </a:prstGeom>
          <a:ln w="19050">
            <a:solidFill>
              <a:srgbClr val="67758C"/>
            </a:solidFill>
          </a:ln>
        </p:spPr>
      </p:sp>
      <p:sp>
        <p:nvSpPr>
          <p:cNvPr id="11" name="Text 11"/>
          <p:cNvSpPr txBox="1"/>
          <p:nvPr/>
        </p:nvSpPr>
        <p:spPr>
          <a:xfrm>
            <a:off x="4736592" y="1874520"/>
            <a:ext cx="530352" cy="292608"/>
          </a:xfrm>
          <a:prstGeom prst="rect">
            <a:avLst/>
          </a:prstGeom>
          <a:noFill/>
          <a:ln>
            <a:noFill/>
          </a:ln>
        </p:spPr>
        <p:txBody>
          <a:bodyPr wrap="none" lIns="0" rIns="0" tIns="0" bIns="0" anchor="ctr"/>
          <a:lstStyle/>
          <a:p>
            <a:pPr algn="l"/>
            <a:r>
              <a:rPr lang="en-US" sz="1500" b="1">
                <a:solidFill>
                  <a:srgbClr val="8EDCFF"/>
                </a:solidFill>
                <a:latin typeface="Arial"/>
              </a:rPr>
              <a:t>01</a:t>
            </a:r>
            <a:endParaRPr lang="en-US" sz="1500"/>
          </a:p>
        </p:txBody>
      </p:sp>
      <p:sp>
        <p:nvSpPr>
          <p:cNvPr id="12" name="Text 12"/>
          <p:cNvSpPr txBox="1"/>
          <p:nvPr/>
        </p:nvSpPr>
        <p:spPr>
          <a:xfrm>
            <a:off x="5394960" y="1847088"/>
            <a:ext cx="5623560" cy="360680"/>
          </a:xfrm>
          <a:prstGeom prst="rect">
            <a:avLst/>
          </a:prstGeom>
          <a:noFill/>
          <a:ln>
            <a:noFill/>
          </a:ln>
        </p:spPr>
        <p:txBody>
          <a:bodyPr wrap="none" lIns="0" rIns="0" tIns="0" bIns="0" anchor="ctr"/>
          <a:lstStyle/>
          <a:p>
            <a:pPr algn="l"/>
            <a:r>
              <a:rPr lang="en-US" sz="2000" b="1">
                <a:solidFill>
                  <a:srgbClr val="FFFFFF"/>
                </a:solidFill>
                <a:latin typeface="Arial"/>
              </a:rPr>
              <a:t>Agent requests data</a:t>
            </a:r>
            <a:endParaRPr lang="en-US" sz="2000"/>
          </a:p>
        </p:txBody>
      </p:sp>
      <p:sp>
        <p:nvSpPr>
          <p:cNvPr id="13" name="Text 13"/>
          <p:cNvSpPr txBox="1"/>
          <p:nvPr/>
        </p:nvSpPr>
        <p:spPr>
          <a:xfrm>
            <a:off x="5404104" y="2267712"/>
            <a:ext cx="5504688" cy="292608"/>
          </a:xfrm>
          <a:prstGeom prst="rect">
            <a:avLst/>
          </a:prstGeom>
          <a:noFill/>
          <a:ln>
            <a:noFill/>
          </a:ln>
        </p:spPr>
        <p:txBody>
          <a:bodyPr wrap="none" lIns="0" rIns="0" tIns="0" bIns="0" anchor="ctr"/>
          <a:lstStyle/>
          <a:p>
            <a:pPr algn="l"/>
            <a:r>
              <a:rPr lang="en-US" sz="1400">
                <a:solidFill>
                  <a:srgbClr val="BFC9D8"/>
                </a:solidFill>
                <a:latin typeface="Arial"/>
              </a:rPr>
              <a:t>Within a budget you approved</a:t>
            </a:r>
            <a:endParaRPr lang="en-US" sz="1400"/>
          </a:p>
        </p:txBody>
      </p:sp>
      <p:sp>
        <p:nvSpPr>
          <p:cNvPr id="14" name="Text 14"/>
          <p:cNvSpPr txBox="1"/>
          <p:nvPr/>
        </p:nvSpPr>
        <p:spPr>
          <a:xfrm>
            <a:off x="4736592" y="2807208"/>
            <a:ext cx="530352" cy="292608"/>
          </a:xfrm>
          <a:prstGeom prst="rect">
            <a:avLst/>
          </a:prstGeom>
          <a:noFill/>
          <a:ln>
            <a:noFill/>
          </a:ln>
        </p:spPr>
        <p:txBody>
          <a:bodyPr wrap="none" lIns="0" rIns="0" tIns="0" bIns="0" anchor="ctr"/>
          <a:lstStyle/>
          <a:p>
            <a:pPr algn="l"/>
            <a:r>
              <a:rPr lang="en-US" sz="1500" b="1">
                <a:solidFill>
                  <a:srgbClr val="FF9778"/>
                </a:solidFill>
                <a:latin typeface="Arial"/>
              </a:rPr>
              <a:t>02</a:t>
            </a:r>
            <a:endParaRPr lang="en-US" sz="1500"/>
          </a:p>
        </p:txBody>
      </p:sp>
      <p:sp>
        <p:nvSpPr>
          <p:cNvPr id="15" name="Text 15"/>
          <p:cNvSpPr txBox="1"/>
          <p:nvPr/>
        </p:nvSpPr>
        <p:spPr>
          <a:xfrm>
            <a:off x="5394960" y="2779776"/>
            <a:ext cx="5623560" cy="360680"/>
          </a:xfrm>
          <a:prstGeom prst="rect">
            <a:avLst/>
          </a:prstGeom>
          <a:noFill/>
          <a:ln>
            <a:noFill/>
          </a:ln>
        </p:spPr>
        <p:txBody>
          <a:bodyPr wrap="none" lIns="0" rIns="0" tIns="0" bIns="0" anchor="ctr"/>
          <a:lstStyle/>
          <a:p>
            <a:pPr algn="l"/>
            <a:r>
              <a:rPr lang="en-US" sz="2000" b="1">
                <a:solidFill>
                  <a:srgbClr val="FFFFFF"/>
                </a:solidFill>
                <a:latin typeface="Arial"/>
              </a:rPr>
              <a:t>Service responds 402</a:t>
            </a:r>
            <a:endParaRPr lang="en-US" sz="2000"/>
          </a:p>
        </p:txBody>
      </p:sp>
      <p:sp>
        <p:nvSpPr>
          <p:cNvPr id="16" name="Text 16"/>
          <p:cNvSpPr txBox="1"/>
          <p:nvPr/>
        </p:nvSpPr>
        <p:spPr>
          <a:xfrm>
            <a:off x="5404104" y="3200400"/>
            <a:ext cx="5504688" cy="292608"/>
          </a:xfrm>
          <a:prstGeom prst="rect">
            <a:avLst/>
          </a:prstGeom>
          <a:noFill/>
          <a:ln>
            <a:noFill/>
          </a:ln>
        </p:spPr>
        <p:txBody>
          <a:bodyPr wrap="none" lIns="0" rIns="0" tIns="0" bIns="0" anchor="ctr"/>
          <a:lstStyle/>
          <a:p>
            <a:pPr algn="l"/>
            <a:r>
              <a:rPr lang="en-US" sz="1400">
                <a:solidFill>
                  <a:srgbClr val="BFC9D8"/>
                </a:solidFill>
                <a:latin typeface="Arial"/>
              </a:rPr>
              <a:t>Price + payment instructions</a:t>
            </a:r>
            <a:endParaRPr lang="en-US" sz="1400"/>
          </a:p>
        </p:txBody>
      </p:sp>
      <p:sp>
        <p:nvSpPr>
          <p:cNvPr id="17" name="Text 17"/>
          <p:cNvSpPr txBox="1"/>
          <p:nvPr/>
        </p:nvSpPr>
        <p:spPr>
          <a:xfrm>
            <a:off x="4736592" y="3739896"/>
            <a:ext cx="530352" cy="292608"/>
          </a:xfrm>
          <a:prstGeom prst="rect">
            <a:avLst/>
          </a:prstGeom>
          <a:noFill/>
          <a:ln>
            <a:noFill/>
          </a:ln>
        </p:spPr>
        <p:txBody>
          <a:bodyPr wrap="none" lIns="0" rIns="0" tIns="0" bIns="0" anchor="ctr"/>
          <a:lstStyle/>
          <a:p>
            <a:pPr algn="l"/>
            <a:r>
              <a:rPr lang="en-US" sz="1500" b="1">
                <a:solidFill>
                  <a:srgbClr val="D5F36A"/>
                </a:solidFill>
                <a:latin typeface="Arial"/>
              </a:rPr>
              <a:t>03</a:t>
            </a:r>
            <a:endParaRPr lang="en-US" sz="1500"/>
          </a:p>
        </p:txBody>
      </p:sp>
      <p:sp>
        <p:nvSpPr>
          <p:cNvPr id="18" name="Text 18"/>
          <p:cNvSpPr txBox="1"/>
          <p:nvPr/>
        </p:nvSpPr>
        <p:spPr>
          <a:xfrm>
            <a:off x="5394960" y="3712464"/>
            <a:ext cx="5623560" cy="360680"/>
          </a:xfrm>
          <a:prstGeom prst="rect">
            <a:avLst/>
          </a:prstGeom>
          <a:noFill/>
          <a:ln>
            <a:noFill/>
          </a:ln>
        </p:spPr>
        <p:txBody>
          <a:bodyPr wrap="none" lIns="0" rIns="0" tIns="0" bIns="0" anchor="ctr"/>
          <a:lstStyle/>
          <a:p>
            <a:pPr algn="l"/>
            <a:r>
              <a:rPr lang="en-US" sz="2000" b="1">
                <a:solidFill>
                  <a:srgbClr val="FFFFFF"/>
                </a:solidFill>
                <a:latin typeface="Arial"/>
              </a:rPr>
              <a:t>Agent pays; work continues</a:t>
            </a:r>
            <a:endParaRPr lang="en-US" sz="2000"/>
          </a:p>
        </p:txBody>
      </p:sp>
      <p:sp>
        <p:nvSpPr>
          <p:cNvPr id="19" name="Text 19"/>
          <p:cNvSpPr txBox="1"/>
          <p:nvPr/>
        </p:nvSpPr>
        <p:spPr>
          <a:xfrm>
            <a:off x="5404104" y="4133088"/>
            <a:ext cx="5504688" cy="292608"/>
          </a:xfrm>
          <a:prstGeom prst="rect">
            <a:avLst/>
          </a:prstGeom>
          <a:noFill/>
          <a:ln>
            <a:noFill/>
          </a:ln>
        </p:spPr>
        <p:txBody>
          <a:bodyPr wrap="none" lIns="0" rIns="0" tIns="0" bIns="0" anchor="ctr"/>
          <a:lstStyle/>
          <a:p>
            <a:pPr algn="l"/>
            <a:r>
              <a:rPr lang="en-US" sz="1400">
                <a:solidFill>
                  <a:srgbClr val="BFC9D8"/>
                </a:solidFill>
                <a:latin typeface="Arial"/>
              </a:rPr>
              <a:t>Payment proof unlocks the result</a:t>
            </a:r>
            <a:endParaRPr lang="en-US" sz="1400"/>
          </a:p>
        </p:txBody>
      </p:sp>
      <p:sp>
        <p:nvSpPr>
          <p:cNvPr id="20" name="Rule 20"/>
          <p:cNvSpPr/>
          <p:nvPr/>
        </p:nvSpPr>
        <p:spPr>
          <a:xfrm>
            <a:off x="768096" y="4873752"/>
            <a:ext cx="10479024" cy="0"/>
          </a:xfrm>
          <a:prstGeom prst="line">
            <a:avLst/>
          </a:prstGeom>
          <a:ln w="16510">
            <a:solidFill>
              <a:srgbClr val="67758C"/>
            </a:solidFill>
          </a:ln>
        </p:spPr>
      </p:sp>
      <p:sp>
        <p:nvSpPr>
          <p:cNvPr id="21" name="Text 21"/>
          <p:cNvSpPr txBox="1"/>
          <p:nvPr/>
        </p:nvSpPr>
        <p:spPr>
          <a:xfrm>
            <a:off x="786384" y="5065776"/>
            <a:ext cx="10168128" cy="292608"/>
          </a:xfrm>
          <a:prstGeom prst="rect">
            <a:avLst/>
          </a:prstGeom>
          <a:noFill/>
          <a:ln>
            <a:noFill/>
          </a:ln>
        </p:spPr>
        <p:txBody>
          <a:bodyPr wrap="none" lIns="0" rIns="0" tIns="0" bIns="0" anchor="ctr"/>
          <a:lstStyle/>
          <a:p>
            <a:pPr algn="l"/>
            <a:r>
              <a:rPr lang="en-US" sz="1300" b="1">
                <a:solidFill>
                  <a:srgbClr val="D5F36A"/>
                </a:solidFill>
                <a:latin typeface="Arial"/>
              </a:rPr>
              <a:t>FOUR PROTOCOLS · FOUR DIFFERENT JOBS</a:t>
            </a:r>
            <a:endParaRPr lang="en-US" sz="1300"/>
          </a:p>
        </p:txBody>
      </p:sp>
      <p:sp>
        <p:nvSpPr>
          <p:cNvPr id="22" name="Text 22"/>
          <p:cNvSpPr txBox="1"/>
          <p:nvPr/>
        </p:nvSpPr>
        <p:spPr>
          <a:xfrm>
            <a:off x="786384" y="5431536"/>
            <a:ext cx="941832" cy="306578"/>
          </a:xfrm>
          <a:prstGeom prst="rect">
            <a:avLst/>
          </a:prstGeom>
          <a:noFill/>
          <a:ln>
            <a:noFill/>
          </a:ln>
        </p:spPr>
        <p:txBody>
          <a:bodyPr wrap="none" lIns="0" rIns="0" tIns="0" bIns="0" anchor="ctr"/>
          <a:lstStyle/>
          <a:p>
            <a:pPr algn="l"/>
            <a:r>
              <a:rPr lang="en-US" sz="1700" b="1">
                <a:solidFill>
                  <a:srgbClr val="8EDCFF"/>
                </a:solidFill>
                <a:latin typeface="Arial"/>
              </a:rPr>
              <a:t>x402</a:t>
            </a:r>
            <a:endParaRPr lang="en-US" sz="1700"/>
          </a:p>
        </p:txBody>
      </p:sp>
      <p:sp>
        <p:nvSpPr>
          <p:cNvPr id="23" name="Text 23"/>
          <p:cNvSpPr txBox="1"/>
          <p:nvPr/>
        </p:nvSpPr>
        <p:spPr>
          <a:xfrm>
            <a:off x="1664208" y="5458968"/>
            <a:ext cx="1901952" cy="292608"/>
          </a:xfrm>
          <a:prstGeom prst="rect">
            <a:avLst/>
          </a:prstGeom>
          <a:noFill/>
          <a:ln>
            <a:noFill/>
          </a:ln>
        </p:spPr>
        <p:txBody>
          <a:bodyPr wrap="none" lIns="0" rIns="0" tIns="0" bIns="0" anchor="ctr"/>
          <a:lstStyle/>
          <a:p>
            <a:pPr algn="l"/>
            <a:r>
              <a:rPr lang="en-US" sz="1400">
                <a:solidFill>
                  <a:srgbClr val="FFFFFF"/>
                </a:solidFill>
                <a:latin typeface="Arial"/>
              </a:rPr>
              <a:t>paid API access</a:t>
            </a:r>
            <a:endParaRPr lang="en-US" sz="1400"/>
          </a:p>
        </p:txBody>
      </p:sp>
      <p:sp>
        <p:nvSpPr>
          <p:cNvPr id="24" name="Text 24"/>
          <p:cNvSpPr txBox="1"/>
          <p:nvPr/>
        </p:nvSpPr>
        <p:spPr>
          <a:xfrm>
            <a:off x="3685032" y="5431536"/>
            <a:ext cx="685800" cy="306578"/>
          </a:xfrm>
          <a:prstGeom prst="rect">
            <a:avLst/>
          </a:prstGeom>
          <a:noFill/>
          <a:ln>
            <a:noFill/>
          </a:ln>
        </p:spPr>
        <p:txBody>
          <a:bodyPr wrap="none" lIns="0" rIns="0" tIns="0" bIns="0" anchor="ctr"/>
          <a:lstStyle/>
          <a:p>
            <a:pPr algn="l"/>
            <a:r>
              <a:rPr lang="en-US" sz="1700" b="1">
                <a:solidFill>
                  <a:srgbClr val="FF9778"/>
                </a:solidFill>
                <a:latin typeface="Arial"/>
              </a:rPr>
              <a:t>AP2</a:t>
            </a:r>
            <a:endParaRPr lang="en-US" sz="1700"/>
          </a:p>
        </p:txBody>
      </p:sp>
      <p:sp>
        <p:nvSpPr>
          <p:cNvPr id="25" name="Text 25"/>
          <p:cNvSpPr txBox="1"/>
          <p:nvPr/>
        </p:nvSpPr>
        <p:spPr>
          <a:xfrm>
            <a:off x="4352544" y="5458968"/>
            <a:ext cx="2359152" cy="292608"/>
          </a:xfrm>
          <a:prstGeom prst="rect">
            <a:avLst/>
          </a:prstGeom>
          <a:noFill/>
          <a:ln>
            <a:noFill/>
          </a:ln>
        </p:spPr>
        <p:txBody>
          <a:bodyPr wrap="none" lIns="0" rIns="0" tIns="0" bIns="0" anchor="ctr"/>
          <a:lstStyle/>
          <a:p>
            <a:pPr algn="l"/>
            <a:r>
              <a:rPr lang="en-US" sz="1400">
                <a:solidFill>
                  <a:srgbClr val="FFFFFF"/>
                </a:solidFill>
                <a:latin typeface="Arial"/>
              </a:rPr>
              <a:t>payment authorization</a:t>
            </a:r>
            <a:endParaRPr lang="en-US" sz="1400"/>
          </a:p>
        </p:txBody>
      </p:sp>
      <p:sp>
        <p:nvSpPr>
          <p:cNvPr id="26" name="Text 26"/>
          <p:cNvSpPr txBox="1"/>
          <p:nvPr/>
        </p:nvSpPr>
        <p:spPr>
          <a:xfrm>
            <a:off x="6876288" y="5431536"/>
            <a:ext cx="731520" cy="306578"/>
          </a:xfrm>
          <a:prstGeom prst="rect">
            <a:avLst/>
          </a:prstGeom>
          <a:noFill/>
          <a:ln>
            <a:noFill/>
          </a:ln>
        </p:spPr>
        <p:txBody>
          <a:bodyPr wrap="none" lIns="0" rIns="0" tIns="0" bIns="0" anchor="ctr"/>
          <a:lstStyle/>
          <a:p>
            <a:pPr algn="l"/>
            <a:r>
              <a:rPr lang="en-US" sz="1700" b="1">
                <a:solidFill>
                  <a:srgbClr val="A999FF"/>
                </a:solidFill>
                <a:latin typeface="Arial"/>
              </a:rPr>
              <a:t>ACP</a:t>
            </a:r>
            <a:endParaRPr lang="en-US" sz="1700"/>
          </a:p>
        </p:txBody>
      </p:sp>
      <p:sp>
        <p:nvSpPr>
          <p:cNvPr id="27" name="Text 27"/>
          <p:cNvSpPr txBox="1"/>
          <p:nvPr/>
        </p:nvSpPr>
        <p:spPr>
          <a:xfrm>
            <a:off x="7589520" y="5458968"/>
            <a:ext cx="1810512" cy="292608"/>
          </a:xfrm>
          <a:prstGeom prst="rect">
            <a:avLst/>
          </a:prstGeom>
          <a:noFill/>
          <a:ln>
            <a:noFill/>
          </a:ln>
        </p:spPr>
        <p:txBody>
          <a:bodyPr wrap="none" lIns="0" rIns="0" tIns="0" bIns="0" anchor="ctr"/>
          <a:lstStyle/>
          <a:p>
            <a:pPr algn="l"/>
            <a:r>
              <a:rPr lang="en-US" sz="1400">
                <a:solidFill>
                  <a:srgbClr val="FFFFFF"/>
                </a:solidFill>
                <a:latin typeface="Arial"/>
              </a:rPr>
              <a:t>merchant checkout</a:t>
            </a:r>
            <a:endParaRPr lang="en-US" sz="1400"/>
          </a:p>
        </p:txBody>
      </p:sp>
      <p:sp>
        <p:nvSpPr>
          <p:cNvPr id="28" name="Text 28"/>
          <p:cNvSpPr txBox="1"/>
          <p:nvPr/>
        </p:nvSpPr>
        <p:spPr>
          <a:xfrm>
            <a:off x="9537192" y="5431536"/>
            <a:ext cx="758952" cy="306578"/>
          </a:xfrm>
          <a:prstGeom prst="rect">
            <a:avLst/>
          </a:prstGeom>
          <a:noFill/>
          <a:ln>
            <a:noFill/>
          </a:ln>
        </p:spPr>
        <p:txBody>
          <a:bodyPr wrap="none" lIns="0" rIns="0" tIns="0" bIns="0" anchor="ctr"/>
          <a:lstStyle/>
          <a:p>
            <a:pPr algn="l"/>
            <a:r>
              <a:rPr lang="en-US" sz="1700" b="1">
                <a:solidFill>
                  <a:srgbClr val="D5F36A"/>
                </a:solidFill>
                <a:latin typeface="Arial"/>
              </a:rPr>
              <a:t>UCP</a:t>
            </a:r>
            <a:endParaRPr lang="en-US" sz="1700"/>
          </a:p>
        </p:txBody>
      </p:sp>
      <p:sp>
        <p:nvSpPr>
          <p:cNvPr id="29" name="Text 29"/>
          <p:cNvSpPr txBox="1"/>
          <p:nvPr/>
        </p:nvSpPr>
        <p:spPr>
          <a:xfrm>
            <a:off x="10259568" y="5458968"/>
            <a:ext cx="1124712" cy="292608"/>
          </a:xfrm>
          <a:prstGeom prst="rect">
            <a:avLst/>
          </a:prstGeom>
          <a:noFill/>
          <a:ln>
            <a:noFill/>
          </a:ln>
        </p:spPr>
        <p:txBody>
          <a:bodyPr wrap="none" lIns="0" rIns="0" tIns="0" bIns="0" anchor="ctr"/>
          <a:lstStyle/>
          <a:p>
            <a:pPr algn="l"/>
            <a:r>
              <a:rPr lang="en-US" sz="900">
                <a:solidFill>
                  <a:srgbClr val="FFFFFF"/>
                </a:solidFill>
                <a:latin typeface="Arial"/>
              </a:rPr>
              <a:t>discovery to checkout</a:t>
            </a:r>
            <a:endParaRPr lang="en-US" sz="900"/>
          </a:p>
        </p:txBody>
      </p:sp>
      <p:pic>
        <p:nvPicPr>
          <p:cNvPr id="30" name="Image 30"/>
          <p:cNvPicPr>
            <a:picLocks noChangeAspect="1"/>
          </p:cNvPicPr>
          <p:nvPr/>
        </p:nvPicPr>
        <p:blipFill>
          <a:blip r:embed="rId2"/>
          <a:stretch>
            <a:fillRect/>
          </a:stretch>
        </p:blipFill>
        <p:spPr>
          <a:xfrm>
            <a:off x="10067544" y="365760"/>
            <a:ext cx="347472" cy="347472"/>
          </a:xfrm>
          <a:prstGeom prst="rect">
            <a:avLst/>
          </a:prstGeom>
        </p:spPr>
      </p:pic>
      <p:pic>
        <p:nvPicPr>
          <p:cNvPr id="31" name="Image 31"/>
          <p:cNvPicPr>
            <a:picLocks noChangeAspect="1"/>
          </p:cNvPicPr>
          <p:nvPr/>
        </p:nvPicPr>
        <p:blipFill>
          <a:blip r:embed="rId3"/>
          <a:stretch>
            <a:fillRect/>
          </a:stretch>
        </p:blipFill>
        <p:spPr>
          <a:xfrm>
            <a:off x="10506456" y="365760"/>
            <a:ext cx="347472" cy="347472"/>
          </a:xfrm>
          <a:prstGeom prst="rect">
            <a:avLst/>
          </a:prstGeom>
        </p:spPr>
      </p:pic>
      <p:pic>
        <p:nvPicPr>
          <p:cNvPr id="32" name="Image 32"/>
          <p:cNvPicPr>
            <a:picLocks noChangeAspect="1"/>
          </p:cNvPicPr>
          <p:nvPr/>
        </p:nvPicPr>
        <p:blipFill>
          <a:blip r:embed="rId4"/>
          <a:stretch>
            <a:fillRect/>
          </a:stretch>
        </p:blipFill>
        <p:spPr>
          <a:xfrm>
            <a:off x="10945368" y="365760"/>
            <a:ext cx="347472" cy="347472"/>
          </a:xfrm>
          <a:prstGeom prst="rect">
            <a:avLst/>
          </a:prstGeom>
        </p:spPr>
      </p:pic>
      <p:sp>
        <p:nvSpPr>
          <p:cNvPr id="33" name="Text 33"/>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105</a:t>
            </a:r>
            <a:endParaRPr lang="en-US" sz="100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7F4EC"/>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6858000" cy="292608"/>
          </a:xfrm>
          <a:prstGeom prst="rect">
            <a:avLst/>
          </a:prstGeom>
          <a:noFill/>
          <a:ln>
            <a:noFill/>
          </a:ln>
        </p:spPr>
        <p:txBody>
          <a:bodyPr wrap="none" lIns="0" rIns="0" tIns="0" bIns="0" anchor="ctr"/>
          <a:lstStyle/>
          <a:p>
            <a:pPr algn="l"/>
            <a:r>
              <a:rPr lang="en-US" sz="1300" b="1">
                <a:solidFill>
                  <a:srgbClr val="6545B5"/>
                </a:solidFill>
                <a:latin typeface="Arial"/>
              </a:rPr>
              <a:t>PERMISSION BEFORE PAYMENT</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4100" b="1">
                <a:solidFill>
                  <a:srgbClr val="131B2B"/>
                </a:solidFill>
                <a:latin typeface="Arial"/>
              </a:rPr>
              <a:t>Give the agent a wallet with a limit.</a:t>
            </a:r>
            <a:endParaRPr lang="en-US" sz="41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7A8190"/>
                </a:solidFill>
                <a:latin typeface="Arial"/>
              </a:rPr>
              <a:t>Coinbase Agentic Wallet docs: per-call and per-session limits; Google AP2: verifiable authorization. Example amounts are illustrative.</a:t>
            </a:r>
            <a:endParaRPr lang="en-US" sz="800"/>
          </a:p>
        </p:txBody>
      </p:sp>
      <p:sp>
        <p:nvSpPr>
          <p:cNvPr id="5" name="Text 5"/>
          <p:cNvSpPr txBox="1"/>
          <p:nvPr/>
        </p:nvSpPr>
        <p:spPr>
          <a:xfrm>
            <a:off x="795528" y="1865376"/>
            <a:ext cx="4288536" cy="1005840"/>
          </a:xfrm>
          <a:prstGeom prst="rect">
            <a:avLst/>
          </a:prstGeom>
          <a:noFill/>
          <a:ln>
            <a:noFill/>
          </a:ln>
        </p:spPr>
        <p:txBody>
          <a:bodyPr wrap="none" lIns="0" rIns="0" tIns="0" bIns="0" anchor="ctr"/>
          <a:lstStyle/>
          <a:p>
            <a:pPr algn="l"/>
            <a:r>
              <a:rPr lang="en-US" sz="6700" b="1">
                <a:solidFill>
                  <a:srgbClr val="6545B5"/>
                </a:solidFill>
                <a:latin typeface="Arial"/>
              </a:rPr>
              <a:t>EUR 50</a:t>
            </a:r>
            <a:endParaRPr lang="en-US" sz="6700"/>
          </a:p>
        </p:txBody>
      </p:sp>
      <p:sp>
        <p:nvSpPr>
          <p:cNvPr id="6" name="Text 6"/>
          <p:cNvSpPr txBox="1"/>
          <p:nvPr/>
        </p:nvSpPr>
        <p:spPr>
          <a:xfrm>
            <a:off x="804672" y="2953512"/>
            <a:ext cx="4032504" cy="292608"/>
          </a:xfrm>
          <a:prstGeom prst="rect">
            <a:avLst/>
          </a:prstGeom>
          <a:noFill/>
          <a:ln>
            <a:noFill/>
          </a:ln>
        </p:spPr>
        <p:txBody>
          <a:bodyPr wrap="none" lIns="0" rIns="0" tIns="0" bIns="0" anchor="ctr"/>
          <a:lstStyle/>
          <a:p>
            <a:pPr algn="l"/>
            <a:r>
              <a:rPr lang="en-US" sz="1500" b="1">
                <a:solidFill>
                  <a:srgbClr val="6545B5"/>
                </a:solidFill>
                <a:latin typeface="Arial"/>
              </a:rPr>
              <a:t>AVAILABLE TO THE TASK</a:t>
            </a:r>
            <a:endParaRPr lang="en-US" sz="1500"/>
          </a:p>
        </p:txBody>
      </p:sp>
      <p:sp>
        <p:nvSpPr>
          <p:cNvPr id="7" name="Text 7"/>
          <p:cNvSpPr txBox="1"/>
          <p:nvPr/>
        </p:nvSpPr>
        <p:spPr>
          <a:xfrm>
            <a:off x="804672" y="3575304"/>
            <a:ext cx="4517136" cy="342646"/>
          </a:xfrm>
          <a:prstGeom prst="rect">
            <a:avLst/>
          </a:prstGeom>
          <a:noFill/>
          <a:ln>
            <a:noFill/>
          </a:ln>
        </p:spPr>
        <p:txBody>
          <a:bodyPr wrap="none" lIns="0" rIns="0" tIns="0" bIns="0" anchor="ctr"/>
          <a:lstStyle/>
          <a:p>
            <a:pPr algn="l"/>
            <a:r>
              <a:rPr lang="en-US" sz="1900" b="1">
                <a:solidFill>
                  <a:srgbClr val="131B2B"/>
                </a:solidFill>
                <a:latin typeface="Arial"/>
              </a:rPr>
              <a:t>The wallet pays for approved services.</a:t>
            </a:r>
            <a:endParaRPr lang="en-US" sz="1900"/>
          </a:p>
        </p:txBody>
      </p:sp>
      <p:sp>
        <p:nvSpPr>
          <p:cNvPr id="8" name="Text 8"/>
          <p:cNvSpPr txBox="1"/>
          <p:nvPr/>
        </p:nvSpPr>
        <p:spPr>
          <a:xfrm>
            <a:off x="804672" y="4041648"/>
            <a:ext cx="4517136" cy="342646"/>
          </a:xfrm>
          <a:prstGeom prst="rect">
            <a:avLst/>
          </a:prstGeom>
          <a:noFill/>
          <a:ln>
            <a:noFill/>
          </a:ln>
        </p:spPr>
        <p:txBody>
          <a:bodyPr wrap="none" lIns="0" rIns="0" tIns="0" bIns="0" anchor="ctr"/>
          <a:lstStyle/>
          <a:p>
            <a:pPr algn="l"/>
            <a:r>
              <a:rPr lang="en-US" sz="1900" b="1">
                <a:solidFill>
                  <a:srgbClr val="131B2B"/>
                </a:solidFill>
                <a:latin typeface="Arial"/>
              </a:rPr>
              <a:t>Nothing beyond the rules.</a:t>
            </a:r>
            <a:endParaRPr lang="en-US" sz="1900"/>
          </a:p>
        </p:txBody>
      </p:sp>
      <p:sp>
        <p:nvSpPr>
          <p:cNvPr id="9" name="Rule 9"/>
          <p:cNvSpPr/>
          <p:nvPr/>
        </p:nvSpPr>
        <p:spPr>
          <a:xfrm>
            <a:off x="5678424" y="1938528"/>
            <a:ext cx="0" cy="3538728"/>
          </a:xfrm>
          <a:prstGeom prst="line">
            <a:avLst/>
          </a:prstGeom>
          <a:ln w="19050">
            <a:solidFill>
              <a:srgbClr val="C8C2B7"/>
            </a:solidFill>
          </a:ln>
        </p:spPr>
      </p:sp>
      <p:sp>
        <p:nvSpPr>
          <p:cNvPr id="10" name="Text 10"/>
          <p:cNvSpPr txBox="1"/>
          <p:nvPr/>
        </p:nvSpPr>
        <p:spPr>
          <a:xfrm>
            <a:off x="6126480" y="1938528"/>
            <a:ext cx="4901184" cy="292608"/>
          </a:xfrm>
          <a:prstGeom prst="rect">
            <a:avLst/>
          </a:prstGeom>
          <a:noFill/>
          <a:ln>
            <a:noFill/>
          </a:ln>
        </p:spPr>
        <p:txBody>
          <a:bodyPr wrap="none" lIns="0" rIns="0" tIns="0" bIns="0" anchor="ctr"/>
          <a:lstStyle/>
          <a:p>
            <a:pPr algn="l"/>
            <a:r>
              <a:rPr lang="en-US" sz="1500" b="1">
                <a:solidFill>
                  <a:srgbClr val="6545B5"/>
                </a:solidFill>
                <a:latin typeface="Arial"/>
              </a:rPr>
              <a:t>MAX PER CALL</a:t>
            </a:r>
            <a:endParaRPr lang="en-US" sz="1500"/>
          </a:p>
        </p:txBody>
      </p:sp>
      <p:sp>
        <p:nvSpPr>
          <p:cNvPr id="11" name="Text 11"/>
          <p:cNvSpPr txBox="1"/>
          <p:nvPr/>
        </p:nvSpPr>
        <p:spPr>
          <a:xfrm>
            <a:off x="6126480" y="2304288"/>
            <a:ext cx="5074920" cy="306578"/>
          </a:xfrm>
          <a:prstGeom prst="rect">
            <a:avLst/>
          </a:prstGeom>
          <a:noFill/>
          <a:ln>
            <a:noFill/>
          </a:ln>
        </p:spPr>
        <p:txBody>
          <a:bodyPr wrap="none" lIns="0" rIns="0" tIns="0" bIns="0" anchor="ctr"/>
          <a:lstStyle/>
          <a:p>
            <a:pPr algn="l"/>
            <a:r>
              <a:rPr lang="en-US" sz="1700">
                <a:solidFill>
                  <a:srgbClr val="131B2B"/>
                </a:solidFill>
                <a:latin typeface="Arial"/>
              </a:rPr>
              <a:t>No surprise EUR 30 API request.</a:t>
            </a:r>
            <a:endParaRPr lang="en-US" sz="1700"/>
          </a:p>
        </p:txBody>
      </p:sp>
      <p:sp>
        <p:nvSpPr>
          <p:cNvPr id="12" name="Text 12"/>
          <p:cNvSpPr txBox="1"/>
          <p:nvPr/>
        </p:nvSpPr>
        <p:spPr>
          <a:xfrm>
            <a:off x="6126480" y="2825496"/>
            <a:ext cx="4901184" cy="292608"/>
          </a:xfrm>
          <a:prstGeom prst="rect">
            <a:avLst/>
          </a:prstGeom>
          <a:noFill/>
          <a:ln>
            <a:noFill/>
          </a:ln>
        </p:spPr>
        <p:txBody>
          <a:bodyPr wrap="none" lIns="0" rIns="0" tIns="0" bIns="0" anchor="ctr"/>
          <a:lstStyle/>
          <a:p>
            <a:pPr algn="l"/>
            <a:r>
              <a:rPr lang="en-US" sz="1500" b="1">
                <a:solidFill>
                  <a:srgbClr val="146A89"/>
                </a:solidFill>
                <a:latin typeface="Arial"/>
              </a:rPr>
              <a:t>SESSION BUDGET</a:t>
            </a:r>
            <a:endParaRPr lang="en-US" sz="1500"/>
          </a:p>
        </p:txBody>
      </p:sp>
      <p:sp>
        <p:nvSpPr>
          <p:cNvPr id="13" name="Text 13"/>
          <p:cNvSpPr txBox="1"/>
          <p:nvPr/>
        </p:nvSpPr>
        <p:spPr>
          <a:xfrm>
            <a:off x="6126480" y="3191256"/>
            <a:ext cx="5074920" cy="306578"/>
          </a:xfrm>
          <a:prstGeom prst="rect">
            <a:avLst/>
          </a:prstGeom>
          <a:noFill/>
          <a:ln>
            <a:noFill/>
          </a:ln>
        </p:spPr>
        <p:txBody>
          <a:bodyPr wrap="none" lIns="0" rIns="0" tIns="0" bIns="0" anchor="ctr"/>
          <a:lstStyle/>
          <a:p>
            <a:pPr algn="l"/>
            <a:r>
              <a:rPr lang="en-US" sz="1700">
                <a:solidFill>
                  <a:srgbClr val="131B2B"/>
                </a:solidFill>
                <a:latin typeface="Arial"/>
              </a:rPr>
              <a:t>Stop when the cap is reached.</a:t>
            </a:r>
            <a:endParaRPr lang="en-US" sz="1700"/>
          </a:p>
        </p:txBody>
      </p:sp>
      <p:sp>
        <p:nvSpPr>
          <p:cNvPr id="14" name="Text 14"/>
          <p:cNvSpPr txBox="1"/>
          <p:nvPr/>
        </p:nvSpPr>
        <p:spPr>
          <a:xfrm>
            <a:off x="6126480" y="3712464"/>
            <a:ext cx="4901184" cy="292608"/>
          </a:xfrm>
          <a:prstGeom prst="rect">
            <a:avLst/>
          </a:prstGeom>
          <a:noFill/>
          <a:ln>
            <a:noFill/>
          </a:ln>
        </p:spPr>
        <p:txBody>
          <a:bodyPr wrap="none" lIns="0" rIns="0" tIns="0" bIns="0" anchor="ctr"/>
          <a:lstStyle/>
          <a:p>
            <a:pPr algn="l"/>
            <a:r>
              <a:rPr lang="en-US" sz="1500" b="1">
                <a:solidFill>
                  <a:srgbClr val="A84A31"/>
                </a:solidFill>
                <a:latin typeface="Arial"/>
              </a:rPr>
              <a:t>APPROVAL GATE</a:t>
            </a:r>
            <a:endParaRPr lang="en-US" sz="1500"/>
          </a:p>
        </p:txBody>
      </p:sp>
      <p:sp>
        <p:nvSpPr>
          <p:cNvPr id="15" name="Text 15"/>
          <p:cNvSpPr txBox="1"/>
          <p:nvPr/>
        </p:nvSpPr>
        <p:spPr>
          <a:xfrm>
            <a:off x="6126480" y="4078224"/>
            <a:ext cx="5074920" cy="306578"/>
          </a:xfrm>
          <a:prstGeom prst="rect">
            <a:avLst/>
          </a:prstGeom>
          <a:noFill/>
          <a:ln>
            <a:noFill/>
          </a:ln>
        </p:spPr>
        <p:txBody>
          <a:bodyPr wrap="none" lIns="0" rIns="0" tIns="0" bIns="0" anchor="ctr"/>
          <a:lstStyle/>
          <a:p>
            <a:pPr algn="l"/>
            <a:r>
              <a:rPr lang="en-US" sz="1700">
                <a:solidFill>
                  <a:srgbClr val="131B2B"/>
                </a:solidFill>
                <a:latin typeface="Arial"/>
              </a:rPr>
              <a:t>Ask before a product order.</a:t>
            </a:r>
            <a:endParaRPr lang="en-US" sz="1700"/>
          </a:p>
        </p:txBody>
      </p:sp>
      <p:sp>
        <p:nvSpPr>
          <p:cNvPr id="16" name="Text 16"/>
          <p:cNvSpPr txBox="1"/>
          <p:nvPr/>
        </p:nvSpPr>
        <p:spPr>
          <a:xfrm>
            <a:off x="6126480" y="4599432"/>
            <a:ext cx="4901184" cy="292608"/>
          </a:xfrm>
          <a:prstGeom prst="rect">
            <a:avLst/>
          </a:prstGeom>
          <a:noFill/>
          <a:ln>
            <a:noFill/>
          </a:ln>
        </p:spPr>
        <p:txBody>
          <a:bodyPr wrap="none" lIns="0" rIns="0" tIns="0" bIns="0" anchor="ctr"/>
          <a:lstStyle/>
          <a:p>
            <a:pPr algn="l"/>
            <a:r>
              <a:rPr lang="en-US" sz="1500" b="1">
                <a:solidFill>
                  <a:srgbClr val="131B2B"/>
                </a:solidFill>
                <a:latin typeface="Arial"/>
              </a:rPr>
              <a:t>TRANSACTION LOG</a:t>
            </a:r>
            <a:endParaRPr lang="en-US" sz="1500"/>
          </a:p>
        </p:txBody>
      </p:sp>
      <p:sp>
        <p:nvSpPr>
          <p:cNvPr id="17" name="Text 17"/>
          <p:cNvSpPr txBox="1"/>
          <p:nvPr/>
        </p:nvSpPr>
        <p:spPr>
          <a:xfrm>
            <a:off x="6126480" y="4965192"/>
            <a:ext cx="5074920" cy="306578"/>
          </a:xfrm>
          <a:prstGeom prst="rect">
            <a:avLst/>
          </a:prstGeom>
          <a:noFill/>
          <a:ln>
            <a:noFill/>
          </a:ln>
        </p:spPr>
        <p:txBody>
          <a:bodyPr wrap="none" lIns="0" rIns="0" tIns="0" bIns="0" anchor="ctr"/>
          <a:lstStyle/>
          <a:p>
            <a:pPr algn="l"/>
            <a:r>
              <a:rPr lang="en-US" sz="1700">
                <a:solidFill>
                  <a:srgbClr val="131B2B"/>
                </a:solidFill>
                <a:latin typeface="Arial"/>
              </a:rPr>
              <a:t>Show what was bought and why.</a:t>
            </a:r>
            <a:endParaRPr lang="en-US" sz="1700"/>
          </a:p>
        </p:txBody>
      </p:sp>
      <p:sp>
        <p:nvSpPr>
          <p:cNvPr id="18" name="Text 18"/>
          <p:cNvSpPr txBox="1"/>
          <p:nvPr/>
        </p:nvSpPr>
        <p:spPr>
          <a:xfrm>
            <a:off x="804672" y="5751576"/>
            <a:ext cx="10415016" cy="324612"/>
          </a:xfrm>
          <a:prstGeom prst="rect">
            <a:avLst/>
          </a:prstGeom>
          <a:noFill/>
          <a:ln>
            <a:noFill/>
          </a:ln>
        </p:spPr>
        <p:txBody>
          <a:bodyPr wrap="none" lIns="0" rIns="0" tIns="0" bIns="0" anchor="ctr"/>
          <a:lstStyle/>
          <a:p>
            <a:pPr algn="l"/>
            <a:r>
              <a:rPr lang="en-US" sz="1800" b="1">
                <a:solidFill>
                  <a:srgbClr val="6545B5"/>
                </a:solidFill>
                <a:latin typeface="Arial"/>
              </a:rPr>
              <a:t>The person sets the authority. The agent acts inside it.</a:t>
            </a:r>
            <a:endParaRPr lang="en-US" sz="1800"/>
          </a:p>
        </p:txBody>
      </p:sp>
      <p:pic>
        <p:nvPicPr>
          <p:cNvPr id="19" name="Image 19"/>
          <p:cNvPicPr>
            <a:picLocks noChangeAspect="1"/>
          </p:cNvPicPr>
          <p:nvPr/>
        </p:nvPicPr>
        <p:blipFill>
          <a:blip r:embed="rId2"/>
          <a:stretch>
            <a:fillRect/>
          </a:stretch>
        </p:blipFill>
        <p:spPr>
          <a:xfrm>
            <a:off x="10506456" y="365760"/>
            <a:ext cx="347472" cy="347472"/>
          </a:xfrm>
          <a:prstGeom prst="rect">
            <a:avLst/>
          </a:prstGeom>
        </p:spPr>
      </p:pic>
      <p:pic>
        <p:nvPicPr>
          <p:cNvPr id="20" name="Image 20"/>
          <p:cNvPicPr>
            <a:picLocks noChangeAspect="1"/>
          </p:cNvPicPr>
          <p:nvPr/>
        </p:nvPicPr>
        <p:blipFill>
          <a:blip r:embed="rId3"/>
          <a:stretch>
            <a:fillRect/>
          </a:stretch>
        </p:blipFill>
        <p:spPr>
          <a:xfrm>
            <a:off x="10945368" y="365760"/>
            <a:ext cx="347472" cy="347472"/>
          </a:xfrm>
          <a:prstGeom prst="rect">
            <a:avLst/>
          </a:prstGeom>
        </p:spPr>
      </p:pic>
      <p:sp>
        <p:nvSpPr>
          <p:cNvPr id="21" name="Text 21"/>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106</a:t>
            </a:r>
            <a:endParaRPr lang="en-US" sz="100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111A2D"/>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6858000" cy="292608"/>
          </a:xfrm>
          <a:prstGeom prst="rect">
            <a:avLst/>
          </a:prstGeom>
          <a:noFill/>
          <a:ln>
            <a:noFill/>
          </a:ln>
        </p:spPr>
        <p:txBody>
          <a:bodyPr wrap="none" lIns="0" rIns="0" tIns="0" bIns="0" anchor="ctr"/>
          <a:lstStyle/>
          <a:p>
            <a:pPr algn="l"/>
            <a:r>
              <a:rPr lang="en-US" sz="1300" b="1">
                <a:solidFill>
                  <a:srgbClr val="D5F36A"/>
                </a:solidFill>
                <a:latin typeface="Arial"/>
              </a:rPr>
              <a:t>MACHINE-TO-MACHINE COMMERCE</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3900" b="1">
                <a:solidFill>
                  <a:srgbClr val="FFFFFF"/>
                </a:solidFill>
                <a:latin typeface="Arial"/>
              </a:rPr>
              <a:t>Agents can buy services from other agents.</a:t>
            </a:r>
            <a:endParaRPr lang="en-US" sz="39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AAB4C6"/>
                </a:solidFill>
                <a:latin typeface="Arial"/>
              </a:rPr>
              <a:t>x402 protocol and Coinbase Agentic Wallet paid-service documentation. Values are illustrative, not service prices.</a:t>
            </a:r>
            <a:endParaRPr lang="en-US" sz="800"/>
          </a:p>
        </p:txBody>
      </p:sp>
      <p:sp>
        <p:nvSpPr>
          <p:cNvPr id="5" name="Text 5"/>
          <p:cNvSpPr txBox="1"/>
          <p:nvPr/>
        </p:nvSpPr>
        <p:spPr>
          <a:xfrm>
            <a:off x="786384" y="2002536"/>
            <a:ext cx="2990088" cy="306578"/>
          </a:xfrm>
          <a:prstGeom prst="rect">
            <a:avLst/>
          </a:prstGeom>
          <a:noFill/>
          <a:ln>
            <a:noFill/>
          </a:ln>
        </p:spPr>
        <p:txBody>
          <a:bodyPr wrap="none" lIns="0" rIns="0" tIns="0" bIns="0" anchor="ctr"/>
          <a:lstStyle/>
          <a:p>
            <a:pPr algn="l"/>
            <a:r>
              <a:rPr lang="en-US" sz="1700" b="1">
                <a:solidFill>
                  <a:srgbClr val="D5F36A"/>
                </a:solidFill>
                <a:latin typeface="Arial"/>
              </a:rPr>
              <a:t>YOUR AGENT</a:t>
            </a:r>
            <a:endParaRPr lang="en-US" sz="1700"/>
          </a:p>
        </p:txBody>
      </p:sp>
      <p:sp>
        <p:nvSpPr>
          <p:cNvPr id="6" name="Text 6"/>
          <p:cNvSpPr txBox="1"/>
          <p:nvPr/>
        </p:nvSpPr>
        <p:spPr>
          <a:xfrm>
            <a:off x="786384" y="2459736"/>
            <a:ext cx="3483864" cy="414782"/>
          </a:xfrm>
          <a:prstGeom prst="rect">
            <a:avLst/>
          </a:prstGeom>
          <a:noFill/>
          <a:ln>
            <a:noFill/>
          </a:ln>
        </p:spPr>
        <p:txBody>
          <a:bodyPr wrap="none" lIns="0" rIns="0" tIns="0" bIns="0" anchor="ctr"/>
          <a:lstStyle/>
          <a:p>
            <a:pPr algn="l"/>
            <a:r>
              <a:rPr lang="en-US" sz="2300" b="1">
                <a:solidFill>
                  <a:srgbClr val="FFFFFF"/>
                </a:solidFill>
                <a:latin typeface="Arial"/>
              </a:rPr>
              <a:t>Needs a market brief.</a:t>
            </a:r>
            <a:endParaRPr lang="en-US" sz="2300"/>
          </a:p>
        </p:txBody>
      </p:sp>
      <p:sp>
        <p:nvSpPr>
          <p:cNvPr id="7" name="Rule 7"/>
          <p:cNvSpPr/>
          <p:nvPr/>
        </p:nvSpPr>
        <p:spPr>
          <a:xfrm>
            <a:off x="3685032" y="3319272"/>
            <a:ext cx="4315968" cy="0"/>
          </a:xfrm>
          <a:prstGeom prst="line">
            <a:avLst/>
          </a:prstGeom>
          <a:ln w="25400">
            <a:solidFill>
              <a:srgbClr val="7D8AA0"/>
            </a:solidFill>
          </a:ln>
        </p:spPr>
      </p:sp>
      <p:sp>
        <p:nvSpPr>
          <p:cNvPr id="8" name="Text 8"/>
          <p:cNvSpPr txBox="1"/>
          <p:nvPr/>
        </p:nvSpPr>
        <p:spPr>
          <a:xfrm>
            <a:off x="3785616" y="2871216"/>
            <a:ext cx="1234440" cy="292608"/>
          </a:xfrm>
          <a:prstGeom prst="rect">
            <a:avLst/>
          </a:prstGeom>
          <a:noFill/>
          <a:ln>
            <a:noFill/>
          </a:ln>
        </p:spPr>
        <p:txBody>
          <a:bodyPr wrap="none" lIns="0" rIns="0" tIns="0" bIns="0" anchor="ctr"/>
          <a:lstStyle/>
          <a:p>
            <a:pPr algn="l"/>
            <a:r>
              <a:rPr lang="en-US" sz="1400" b="1">
                <a:solidFill>
                  <a:srgbClr val="8EDCFF"/>
                </a:solidFill>
                <a:latin typeface="Arial"/>
              </a:rPr>
              <a:t>REQUEST</a:t>
            </a:r>
            <a:endParaRPr lang="en-US" sz="1400"/>
          </a:p>
        </p:txBody>
      </p:sp>
      <p:sp>
        <p:nvSpPr>
          <p:cNvPr id="9" name="Text 9"/>
          <p:cNvSpPr txBox="1"/>
          <p:nvPr/>
        </p:nvSpPr>
        <p:spPr>
          <a:xfrm>
            <a:off x="5138928" y="2871216"/>
            <a:ext cx="1618488" cy="292608"/>
          </a:xfrm>
          <a:prstGeom prst="rect">
            <a:avLst/>
          </a:prstGeom>
          <a:noFill/>
          <a:ln>
            <a:noFill/>
          </a:ln>
        </p:spPr>
        <p:txBody>
          <a:bodyPr wrap="none" lIns="0" rIns="0" tIns="0" bIns="0" anchor="ctr"/>
          <a:lstStyle/>
          <a:p>
            <a:pPr algn="l"/>
            <a:r>
              <a:rPr lang="en-US" sz="1400" b="1">
                <a:solidFill>
                  <a:srgbClr val="FF9778"/>
                </a:solidFill>
                <a:latin typeface="Arial"/>
              </a:rPr>
              <a:t>402 + PRICE</a:t>
            </a:r>
            <a:endParaRPr lang="en-US" sz="1400"/>
          </a:p>
        </p:txBody>
      </p:sp>
      <p:sp>
        <p:nvSpPr>
          <p:cNvPr id="10" name="Text 10"/>
          <p:cNvSpPr txBox="1"/>
          <p:nvPr/>
        </p:nvSpPr>
        <p:spPr>
          <a:xfrm>
            <a:off x="6720840" y="2871216"/>
            <a:ext cx="1197864" cy="292608"/>
          </a:xfrm>
          <a:prstGeom prst="rect">
            <a:avLst/>
          </a:prstGeom>
          <a:noFill/>
          <a:ln>
            <a:noFill/>
          </a:ln>
        </p:spPr>
        <p:txBody>
          <a:bodyPr wrap="none" lIns="0" rIns="0" tIns="0" bIns="0" anchor="ctr"/>
          <a:lstStyle/>
          <a:p>
            <a:pPr algn="l"/>
            <a:r>
              <a:rPr lang="en-US" sz="1400" b="1">
                <a:solidFill>
                  <a:srgbClr val="D5F36A"/>
                </a:solidFill>
                <a:latin typeface="Arial"/>
              </a:rPr>
              <a:t>PAYMENT</a:t>
            </a:r>
            <a:endParaRPr lang="en-US" sz="1400"/>
          </a:p>
        </p:txBody>
      </p:sp>
      <p:sp>
        <p:nvSpPr>
          <p:cNvPr id="11" name="Text 11"/>
          <p:cNvSpPr txBox="1"/>
          <p:nvPr/>
        </p:nvSpPr>
        <p:spPr>
          <a:xfrm>
            <a:off x="8257032" y="2002536"/>
            <a:ext cx="2889504" cy="306578"/>
          </a:xfrm>
          <a:prstGeom prst="rect">
            <a:avLst/>
          </a:prstGeom>
          <a:noFill/>
          <a:ln>
            <a:noFill/>
          </a:ln>
        </p:spPr>
        <p:txBody>
          <a:bodyPr wrap="none" lIns="0" rIns="0" tIns="0" bIns="0" anchor="ctr"/>
          <a:lstStyle/>
          <a:p>
            <a:pPr algn="l"/>
            <a:r>
              <a:rPr lang="en-US" sz="1700" b="1">
                <a:solidFill>
                  <a:srgbClr val="8EDCFF"/>
                </a:solidFill>
                <a:latin typeface="Arial"/>
              </a:rPr>
              <a:t>SPECIALIST SERVICE</a:t>
            </a:r>
            <a:endParaRPr lang="en-US" sz="1700"/>
          </a:p>
        </p:txBody>
      </p:sp>
      <p:sp>
        <p:nvSpPr>
          <p:cNvPr id="12" name="Text 12"/>
          <p:cNvSpPr txBox="1"/>
          <p:nvPr/>
        </p:nvSpPr>
        <p:spPr>
          <a:xfrm>
            <a:off x="8257032" y="2459736"/>
            <a:ext cx="2862072" cy="414782"/>
          </a:xfrm>
          <a:prstGeom prst="rect">
            <a:avLst/>
          </a:prstGeom>
          <a:noFill/>
          <a:ln>
            <a:noFill/>
          </a:ln>
        </p:spPr>
        <p:txBody>
          <a:bodyPr wrap="none" lIns="0" rIns="0" tIns="0" bIns="0" anchor="ctr"/>
          <a:lstStyle/>
          <a:p>
            <a:pPr algn="l"/>
            <a:r>
              <a:rPr lang="en-US" sz="2300" b="1">
                <a:solidFill>
                  <a:srgbClr val="FFFFFF"/>
                </a:solidFill>
                <a:latin typeface="Arial"/>
              </a:rPr>
              <a:t>Returns the data.</a:t>
            </a:r>
            <a:endParaRPr lang="en-US" sz="2300"/>
          </a:p>
        </p:txBody>
      </p:sp>
      <p:sp>
        <p:nvSpPr>
          <p:cNvPr id="13" name="Text 13"/>
          <p:cNvSpPr txBox="1"/>
          <p:nvPr/>
        </p:nvSpPr>
        <p:spPr>
          <a:xfrm>
            <a:off x="795528" y="4279392"/>
            <a:ext cx="3246120" cy="396748"/>
          </a:xfrm>
          <a:prstGeom prst="rect">
            <a:avLst/>
          </a:prstGeom>
          <a:noFill/>
          <a:ln>
            <a:noFill/>
          </a:ln>
        </p:spPr>
        <p:txBody>
          <a:bodyPr wrap="none" lIns="0" rIns="0" tIns="0" bIns="0" anchor="ctr"/>
          <a:lstStyle/>
          <a:p>
            <a:pPr algn="l"/>
            <a:r>
              <a:rPr lang="en-US" sz="2200" b="1">
                <a:solidFill>
                  <a:srgbClr val="8EDCFF"/>
                </a:solidFill>
                <a:latin typeface="Arial"/>
              </a:rPr>
              <a:t>EUR 0.20 research</a:t>
            </a:r>
            <a:endParaRPr lang="en-US" sz="2200"/>
          </a:p>
        </p:txBody>
      </p:sp>
      <p:sp>
        <p:nvSpPr>
          <p:cNvPr id="14" name="Text 14"/>
          <p:cNvSpPr txBox="1"/>
          <p:nvPr/>
        </p:nvSpPr>
        <p:spPr>
          <a:xfrm>
            <a:off x="4315968" y="4279392"/>
            <a:ext cx="3419856" cy="396748"/>
          </a:xfrm>
          <a:prstGeom prst="rect">
            <a:avLst/>
          </a:prstGeom>
          <a:noFill/>
          <a:ln>
            <a:noFill/>
          </a:ln>
        </p:spPr>
        <p:txBody>
          <a:bodyPr wrap="none" lIns="0" rIns="0" tIns="0" bIns="0" anchor="ctr"/>
          <a:lstStyle/>
          <a:p>
            <a:pPr algn="l"/>
            <a:r>
              <a:rPr lang="en-US" sz="2200" b="1">
                <a:solidFill>
                  <a:srgbClr val="FF9778"/>
                </a:solidFill>
                <a:latin typeface="Arial"/>
              </a:rPr>
              <a:t>+ EUR 0.40 compute</a:t>
            </a:r>
            <a:endParaRPr lang="en-US" sz="2200"/>
          </a:p>
        </p:txBody>
      </p:sp>
      <p:sp>
        <p:nvSpPr>
          <p:cNvPr id="15" name="Text 15"/>
          <p:cNvSpPr txBox="1"/>
          <p:nvPr/>
        </p:nvSpPr>
        <p:spPr>
          <a:xfrm>
            <a:off x="7964424" y="4279392"/>
            <a:ext cx="3310128" cy="432816"/>
          </a:xfrm>
          <a:prstGeom prst="rect">
            <a:avLst/>
          </a:prstGeom>
          <a:noFill/>
          <a:ln>
            <a:noFill/>
          </a:ln>
        </p:spPr>
        <p:txBody>
          <a:bodyPr wrap="none" lIns="0" rIns="0" tIns="0" bIns="0" anchor="ctr"/>
          <a:lstStyle/>
          <a:p>
            <a:pPr algn="l"/>
            <a:r>
              <a:rPr lang="en-US" sz="2400" b="1">
                <a:solidFill>
                  <a:srgbClr val="D5F36A"/>
                </a:solidFill>
                <a:latin typeface="Arial"/>
              </a:rPr>
              <a:t>= a finished brief</a:t>
            </a:r>
            <a:endParaRPr lang="en-US" sz="2400"/>
          </a:p>
        </p:txBody>
      </p:sp>
      <p:sp>
        <p:nvSpPr>
          <p:cNvPr id="16" name="Text 16"/>
          <p:cNvSpPr txBox="1"/>
          <p:nvPr/>
        </p:nvSpPr>
        <p:spPr>
          <a:xfrm>
            <a:off x="795528" y="5678424"/>
            <a:ext cx="10515600" cy="306578"/>
          </a:xfrm>
          <a:prstGeom prst="rect">
            <a:avLst/>
          </a:prstGeom>
          <a:noFill/>
          <a:ln>
            <a:noFill/>
          </a:ln>
        </p:spPr>
        <p:txBody>
          <a:bodyPr wrap="none" lIns="0" rIns="0" tIns="0" bIns="0" anchor="ctr"/>
          <a:lstStyle/>
          <a:p>
            <a:pPr algn="l"/>
            <a:r>
              <a:rPr lang="en-US" sz="1700">
                <a:solidFill>
                  <a:srgbClr val="C9D4E4"/>
                </a:solidFill>
                <a:latin typeface="Arial"/>
              </a:rPr>
              <a:t>A paid API can be the seller. A wallet and protocol make the handoff possible.</a:t>
            </a:r>
            <a:endParaRPr lang="en-US" sz="1700"/>
          </a:p>
        </p:txBody>
      </p:sp>
      <p:pic>
        <p:nvPicPr>
          <p:cNvPr id="17" name="Image 17"/>
          <p:cNvPicPr>
            <a:picLocks noChangeAspect="1"/>
          </p:cNvPicPr>
          <p:nvPr/>
        </p:nvPicPr>
        <p:blipFill>
          <a:blip r:embed="rId2"/>
          <a:stretch>
            <a:fillRect/>
          </a:stretch>
        </p:blipFill>
        <p:spPr>
          <a:xfrm>
            <a:off x="10945368" y="365760"/>
            <a:ext cx="347472" cy="347472"/>
          </a:xfrm>
          <a:prstGeom prst="rect">
            <a:avLst/>
          </a:prstGeom>
        </p:spPr>
      </p:pic>
      <p:sp>
        <p:nvSpPr>
          <p:cNvPr id="18" name="Text 1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AAB4C6"/>
                </a:solidFill>
                <a:latin typeface="Arial"/>
              </a:rPr>
              <a:t>107</a:t>
            </a:r>
            <a:endParaRPr lang="en-US" sz="1000"/>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7F4EC"/>
        </a:solidFill>
        <a:effectLst/>
      </p:bgPr>
    </p:bg>
    <p:spTree>
      <p:nvGrpSpPr>
        <p:cNvPr id="1" name=""/>
        <p:cNvGrpSpPr/>
        <p:nvPr/>
      </p:nvGrpSpPr>
      <p:grpSpPr>
        <a:xfrm>
          <a:off x="0" y="0"/>
          <a:ext cx="0" cy="0"/>
          <a:chOff x="0" y="0"/>
          <a:chExt cx="0" cy="0"/>
        </a:xfrm>
      </p:grpSpPr>
      <p:sp>
        <p:nvSpPr>
          <p:cNvPr id="2" name="Text 2"/>
          <p:cNvSpPr txBox="1"/>
          <p:nvPr/>
        </p:nvSpPr>
        <p:spPr>
          <a:xfrm>
            <a:off x="640080" y="393192"/>
            <a:ext cx="10607040" cy="292608"/>
          </a:xfrm>
          <a:prstGeom prst="rect">
            <a:avLst/>
          </a:prstGeom>
          <a:noFill/>
          <a:ln>
            <a:noFill/>
          </a:ln>
        </p:spPr>
        <p:txBody>
          <a:bodyPr wrap="none" lIns="0" rIns="0" tIns="0" bIns="0" anchor="ctr"/>
          <a:lstStyle/>
          <a:p>
            <a:pPr algn="l"/>
            <a:r>
              <a:rPr lang="en-US" sz="1300" b="1">
                <a:solidFill>
                  <a:srgbClr val="A84A31"/>
                </a:solidFill>
                <a:latin typeface="Arial"/>
              </a:rPr>
              <a:t>YOUR BUSINESS, ONE CONCRETE JOB</a:t>
            </a:r>
            <a:endParaRPr lang="en-US" sz="1300"/>
          </a:p>
        </p:txBody>
      </p:sp>
      <p:sp>
        <p:nvSpPr>
          <p:cNvPr id="3" name="Text 3"/>
          <p:cNvSpPr txBox="1"/>
          <p:nvPr/>
        </p:nvSpPr>
        <p:spPr>
          <a:xfrm>
            <a:off x="640080" y="932688"/>
            <a:ext cx="10972800" cy="685800"/>
          </a:xfrm>
          <a:prstGeom prst="rect">
            <a:avLst/>
          </a:prstGeom>
          <a:noFill/>
          <a:ln>
            <a:noFill/>
          </a:ln>
        </p:spPr>
        <p:txBody>
          <a:bodyPr wrap="none" lIns="0" rIns="0" tIns="0" bIns="0" anchor="ctr"/>
          <a:lstStyle/>
          <a:p>
            <a:pPr algn="l"/>
            <a:r>
              <a:rPr lang="en-US" sz="3200" b="1">
                <a:solidFill>
                  <a:srgbClr val="131B2B"/>
                </a:solidFill>
                <a:latin typeface="Arial"/>
              </a:rPr>
              <a:t>The agent can research, pay and bring back options.</a:t>
            </a:r>
            <a:endParaRPr lang="en-US" sz="3200"/>
          </a:p>
        </p:txBody>
      </p:sp>
      <p:sp>
        <p:nvSpPr>
          <p:cNvPr id="4" name="Text 4"/>
          <p:cNvSpPr txBox="1"/>
          <p:nvPr/>
        </p:nvSpPr>
        <p:spPr>
          <a:xfrm>
            <a:off x="621792" y="6483096"/>
            <a:ext cx="10652760" cy="292608"/>
          </a:xfrm>
          <a:prstGeom prst="rect">
            <a:avLst/>
          </a:prstGeom>
          <a:noFill/>
          <a:ln>
            <a:noFill/>
          </a:ln>
        </p:spPr>
        <p:txBody>
          <a:bodyPr wrap="none" lIns="0" rIns="0" tIns="0" bIns="0" anchor="ctr"/>
          <a:lstStyle/>
          <a:p>
            <a:pPr algn="l"/>
            <a:r>
              <a:rPr lang="en-US" sz="800">
                <a:solidFill>
                  <a:srgbClr val="7A8190"/>
                </a:solidFill>
                <a:latin typeface="Arial"/>
              </a:rPr>
              <a:t>Illustrative supplier-research workflow. x402: paid API call; AP2: payment authorization; human approval for any order.</a:t>
            </a:r>
            <a:endParaRPr lang="en-US" sz="800"/>
          </a:p>
        </p:txBody>
      </p:sp>
      <p:sp>
        <p:nvSpPr>
          <p:cNvPr id="5" name="Text 5"/>
          <p:cNvSpPr txBox="1"/>
          <p:nvPr/>
        </p:nvSpPr>
        <p:spPr>
          <a:xfrm>
            <a:off x="786384" y="1901952"/>
            <a:ext cx="3895344" cy="292608"/>
          </a:xfrm>
          <a:prstGeom prst="rect">
            <a:avLst/>
          </a:prstGeom>
          <a:noFill/>
          <a:ln>
            <a:noFill/>
          </a:ln>
        </p:spPr>
        <p:txBody>
          <a:bodyPr wrap="none" lIns="0" rIns="0" tIns="0" bIns="0" anchor="ctr"/>
          <a:lstStyle/>
          <a:p>
            <a:pPr algn="l"/>
            <a:r>
              <a:rPr lang="en-US" sz="1500" b="1">
                <a:solidFill>
                  <a:srgbClr val="A84A31"/>
                </a:solidFill>
                <a:latin typeface="Arial"/>
              </a:rPr>
              <a:t>OWNER'S BRIEF</a:t>
            </a:r>
            <a:endParaRPr lang="en-US" sz="1500"/>
          </a:p>
        </p:txBody>
      </p:sp>
      <p:sp>
        <p:nvSpPr>
          <p:cNvPr id="6" name="Text 6"/>
          <p:cNvSpPr txBox="1"/>
          <p:nvPr/>
        </p:nvSpPr>
        <p:spPr>
          <a:xfrm>
            <a:off x="786384" y="2267712"/>
            <a:ext cx="10479024" cy="450850"/>
          </a:xfrm>
          <a:prstGeom prst="rect">
            <a:avLst/>
          </a:prstGeom>
          <a:noFill/>
          <a:ln>
            <a:noFill/>
          </a:ln>
        </p:spPr>
        <p:txBody>
          <a:bodyPr wrap="none" lIns="0" rIns="0" tIns="0" bIns="0" anchor="ctr"/>
          <a:lstStyle/>
          <a:p>
            <a:pPr algn="l"/>
            <a:r>
              <a:rPr lang="en-US" sz="2500" b="1">
                <a:solidFill>
                  <a:srgbClr val="131B2B"/>
                </a:solidFill>
                <a:latin typeface="Arial"/>
              </a:rPr>
              <a:t>Find three packaging suppliers.</a:t>
            </a:r>
            <a:endParaRPr lang="en-US" sz="2500"/>
          </a:p>
        </p:txBody>
      </p:sp>
      <p:sp>
        <p:nvSpPr>
          <p:cNvPr id="7" name="Text 7"/>
          <p:cNvSpPr txBox="1"/>
          <p:nvPr/>
        </p:nvSpPr>
        <p:spPr>
          <a:xfrm>
            <a:off x="786384" y="2734056"/>
            <a:ext cx="10479024" cy="378714"/>
          </a:xfrm>
          <a:prstGeom prst="rect">
            <a:avLst/>
          </a:prstGeom>
          <a:noFill/>
          <a:ln>
            <a:noFill/>
          </a:ln>
        </p:spPr>
        <p:txBody>
          <a:bodyPr wrap="none" lIns="0" rIns="0" tIns="0" bIns="0" anchor="ctr"/>
          <a:lstStyle/>
          <a:p>
            <a:pPr algn="l"/>
            <a:r>
              <a:rPr lang="en-US" sz="2100" b="1">
                <a:solidFill>
                  <a:srgbClr val="131B2B"/>
                </a:solidFill>
                <a:latin typeface="Arial"/>
              </a:rPr>
              <a:t>Max EUR 3 for data. Ask before sample orders.</a:t>
            </a:r>
            <a:endParaRPr lang="en-US" sz="2100"/>
          </a:p>
        </p:txBody>
      </p:sp>
      <p:sp>
        <p:nvSpPr>
          <p:cNvPr id="8" name="Rule 8"/>
          <p:cNvSpPr/>
          <p:nvPr/>
        </p:nvSpPr>
        <p:spPr>
          <a:xfrm>
            <a:off x="786384" y="3401568"/>
            <a:ext cx="10424160" cy="0"/>
          </a:xfrm>
          <a:prstGeom prst="line">
            <a:avLst/>
          </a:prstGeom>
          <a:ln w="17780">
            <a:solidFill>
              <a:srgbClr val="C8C2B7"/>
            </a:solidFill>
          </a:ln>
        </p:spPr>
      </p:sp>
      <p:sp>
        <p:nvSpPr>
          <p:cNvPr id="9" name="Text 9"/>
          <p:cNvSpPr txBox="1"/>
          <p:nvPr/>
        </p:nvSpPr>
        <p:spPr>
          <a:xfrm>
            <a:off x="795528" y="3685032"/>
            <a:ext cx="521208" cy="292608"/>
          </a:xfrm>
          <a:prstGeom prst="rect">
            <a:avLst/>
          </a:prstGeom>
          <a:noFill/>
          <a:ln>
            <a:noFill/>
          </a:ln>
        </p:spPr>
        <p:txBody>
          <a:bodyPr wrap="none" lIns="0" rIns="0" tIns="0" bIns="0" anchor="ctr"/>
          <a:lstStyle/>
          <a:p>
            <a:pPr algn="l"/>
            <a:r>
              <a:rPr lang="en-US" sz="1600" b="1">
                <a:solidFill>
                  <a:srgbClr val="6545B5"/>
                </a:solidFill>
                <a:latin typeface="Arial"/>
              </a:rPr>
              <a:t>01</a:t>
            </a:r>
            <a:endParaRPr lang="en-US" sz="1600"/>
          </a:p>
        </p:txBody>
      </p:sp>
      <p:sp>
        <p:nvSpPr>
          <p:cNvPr id="10" name="Text 10"/>
          <p:cNvSpPr txBox="1"/>
          <p:nvPr/>
        </p:nvSpPr>
        <p:spPr>
          <a:xfrm>
            <a:off x="1508760" y="3666744"/>
            <a:ext cx="9710928" cy="342646"/>
          </a:xfrm>
          <a:prstGeom prst="rect">
            <a:avLst/>
          </a:prstGeom>
          <a:noFill/>
          <a:ln>
            <a:noFill/>
          </a:ln>
        </p:spPr>
        <p:txBody>
          <a:bodyPr wrap="none" lIns="0" rIns="0" tIns="0" bIns="0" anchor="ctr"/>
          <a:lstStyle/>
          <a:p>
            <a:pPr algn="l"/>
            <a:r>
              <a:rPr lang="en-US" sz="1900" b="1">
                <a:solidFill>
                  <a:srgbClr val="131B2B"/>
                </a:solidFill>
                <a:latin typeface="Arial"/>
              </a:rPr>
              <a:t>Research supplier options</a:t>
            </a:r>
            <a:endParaRPr lang="en-US" sz="1900"/>
          </a:p>
        </p:txBody>
      </p:sp>
      <p:sp>
        <p:nvSpPr>
          <p:cNvPr id="11" name="Text 11"/>
          <p:cNvSpPr txBox="1"/>
          <p:nvPr/>
        </p:nvSpPr>
        <p:spPr>
          <a:xfrm>
            <a:off x="795528" y="4187952"/>
            <a:ext cx="521208" cy="292608"/>
          </a:xfrm>
          <a:prstGeom prst="rect">
            <a:avLst/>
          </a:prstGeom>
          <a:noFill/>
          <a:ln>
            <a:noFill/>
          </a:ln>
        </p:spPr>
        <p:txBody>
          <a:bodyPr wrap="none" lIns="0" rIns="0" tIns="0" bIns="0" anchor="ctr"/>
          <a:lstStyle/>
          <a:p>
            <a:pPr algn="l"/>
            <a:r>
              <a:rPr lang="en-US" sz="1600" b="1">
                <a:solidFill>
                  <a:srgbClr val="146A89"/>
                </a:solidFill>
                <a:latin typeface="Arial"/>
              </a:rPr>
              <a:t>02</a:t>
            </a:r>
            <a:endParaRPr lang="en-US" sz="1600"/>
          </a:p>
        </p:txBody>
      </p:sp>
      <p:sp>
        <p:nvSpPr>
          <p:cNvPr id="12" name="Text 12"/>
          <p:cNvSpPr txBox="1"/>
          <p:nvPr/>
        </p:nvSpPr>
        <p:spPr>
          <a:xfrm>
            <a:off x="1508760" y="4169664"/>
            <a:ext cx="9710928" cy="342646"/>
          </a:xfrm>
          <a:prstGeom prst="rect">
            <a:avLst/>
          </a:prstGeom>
          <a:noFill/>
          <a:ln>
            <a:noFill/>
          </a:ln>
        </p:spPr>
        <p:txBody>
          <a:bodyPr wrap="none" lIns="0" rIns="0" tIns="0" bIns="0" anchor="ctr"/>
          <a:lstStyle/>
          <a:p>
            <a:pPr algn="l"/>
            <a:r>
              <a:rPr lang="en-US" sz="1900" b="1">
                <a:solidFill>
                  <a:srgbClr val="131B2B"/>
                </a:solidFill>
                <a:latin typeface="Arial"/>
              </a:rPr>
              <a:t>Pay for a useful dataset</a:t>
            </a:r>
            <a:endParaRPr lang="en-US" sz="1900"/>
          </a:p>
        </p:txBody>
      </p:sp>
      <p:sp>
        <p:nvSpPr>
          <p:cNvPr id="13" name="Text 13"/>
          <p:cNvSpPr txBox="1"/>
          <p:nvPr/>
        </p:nvSpPr>
        <p:spPr>
          <a:xfrm>
            <a:off x="795528" y="4690872"/>
            <a:ext cx="521208" cy="292608"/>
          </a:xfrm>
          <a:prstGeom prst="rect">
            <a:avLst/>
          </a:prstGeom>
          <a:noFill/>
          <a:ln>
            <a:noFill/>
          </a:ln>
        </p:spPr>
        <p:txBody>
          <a:bodyPr wrap="none" lIns="0" rIns="0" tIns="0" bIns="0" anchor="ctr"/>
          <a:lstStyle/>
          <a:p>
            <a:pPr algn="l"/>
            <a:r>
              <a:rPr lang="en-US" sz="1600" b="1">
                <a:solidFill>
                  <a:srgbClr val="A84A31"/>
                </a:solidFill>
                <a:latin typeface="Arial"/>
              </a:rPr>
              <a:t>03</a:t>
            </a:r>
            <a:endParaRPr lang="en-US" sz="1600"/>
          </a:p>
        </p:txBody>
      </p:sp>
      <p:sp>
        <p:nvSpPr>
          <p:cNvPr id="14" name="Text 14"/>
          <p:cNvSpPr txBox="1"/>
          <p:nvPr/>
        </p:nvSpPr>
        <p:spPr>
          <a:xfrm>
            <a:off x="1508760" y="4672584"/>
            <a:ext cx="9710928" cy="342646"/>
          </a:xfrm>
          <a:prstGeom prst="rect">
            <a:avLst/>
          </a:prstGeom>
          <a:noFill/>
          <a:ln>
            <a:noFill/>
          </a:ln>
        </p:spPr>
        <p:txBody>
          <a:bodyPr wrap="none" lIns="0" rIns="0" tIns="0" bIns="0" anchor="ctr"/>
          <a:lstStyle/>
          <a:p>
            <a:pPr algn="l"/>
            <a:r>
              <a:rPr lang="en-US" sz="1900" b="1">
                <a:solidFill>
                  <a:srgbClr val="131B2B"/>
                </a:solidFill>
                <a:latin typeface="Arial"/>
              </a:rPr>
              <a:t>Compare price, fit and evidence</a:t>
            </a:r>
            <a:endParaRPr lang="en-US" sz="1900"/>
          </a:p>
        </p:txBody>
      </p:sp>
      <p:sp>
        <p:nvSpPr>
          <p:cNvPr id="15" name="Text 15"/>
          <p:cNvSpPr txBox="1"/>
          <p:nvPr/>
        </p:nvSpPr>
        <p:spPr>
          <a:xfrm>
            <a:off x="795528" y="5193792"/>
            <a:ext cx="521208" cy="292608"/>
          </a:xfrm>
          <a:prstGeom prst="rect">
            <a:avLst/>
          </a:prstGeom>
          <a:noFill/>
          <a:ln>
            <a:noFill/>
          </a:ln>
        </p:spPr>
        <p:txBody>
          <a:bodyPr wrap="none" lIns="0" rIns="0" tIns="0" bIns="0" anchor="ctr"/>
          <a:lstStyle/>
          <a:p>
            <a:pPr algn="l"/>
            <a:r>
              <a:rPr lang="en-US" sz="1600" b="1">
                <a:solidFill>
                  <a:srgbClr val="131B2B"/>
                </a:solidFill>
                <a:latin typeface="Arial"/>
              </a:rPr>
              <a:t>04</a:t>
            </a:r>
            <a:endParaRPr lang="en-US" sz="1600"/>
          </a:p>
        </p:txBody>
      </p:sp>
      <p:sp>
        <p:nvSpPr>
          <p:cNvPr id="16" name="Text 16"/>
          <p:cNvSpPr txBox="1"/>
          <p:nvPr/>
        </p:nvSpPr>
        <p:spPr>
          <a:xfrm>
            <a:off x="1508760" y="5175504"/>
            <a:ext cx="9710928" cy="342646"/>
          </a:xfrm>
          <a:prstGeom prst="rect">
            <a:avLst/>
          </a:prstGeom>
          <a:noFill/>
          <a:ln>
            <a:noFill/>
          </a:ln>
        </p:spPr>
        <p:txBody>
          <a:bodyPr wrap="none" lIns="0" rIns="0" tIns="0" bIns="0" anchor="ctr"/>
          <a:lstStyle/>
          <a:p>
            <a:pPr algn="l"/>
            <a:r>
              <a:rPr lang="en-US" sz="1900" b="1">
                <a:solidFill>
                  <a:srgbClr val="131B2B"/>
                </a:solidFill>
                <a:latin typeface="Arial"/>
              </a:rPr>
              <a:t>Request approval for a sample order</a:t>
            </a:r>
            <a:endParaRPr lang="en-US" sz="1900"/>
          </a:p>
        </p:txBody>
      </p:sp>
      <p:sp>
        <p:nvSpPr>
          <p:cNvPr id="17" name="Text 17"/>
          <p:cNvSpPr txBox="1"/>
          <p:nvPr/>
        </p:nvSpPr>
        <p:spPr>
          <a:xfrm>
            <a:off x="795528" y="5961888"/>
            <a:ext cx="10469880" cy="292608"/>
          </a:xfrm>
          <a:prstGeom prst="rect">
            <a:avLst/>
          </a:prstGeom>
          <a:noFill/>
          <a:ln>
            <a:noFill/>
          </a:ln>
        </p:spPr>
        <p:txBody>
          <a:bodyPr wrap="none" lIns="0" rIns="0" tIns="0" bIns="0" anchor="ctr"/>
          <a:lstStyle/>
          <a:p>
            <a:pPr algn="l"/>
            <a:r>
              <a:rPr lang="en-US" sz="1600" b="1">
                <a:solidFill>
                  <a:srgbClr val="A84A31"/>
                </a:solidFill>
                <a:latin typeface="Arial"/>
              </a:rPr>
              <a:t>The agent brings back a decision. The owner approves the consequential purchase.</a:t>
            </a:r>
            <a:endParaRPr lang="en-US" sz="1600"/>
          </a:p>
        </p:txBody>
      </p:sp>
      <p:sp>
        <p:nvSpPr>
          <p:cNvPr id="18" name="Text 1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108</a:t>
            </a:r>
            <a:endParaRPr lang="en-US" sz="100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2" name="Text 2"/>
          <p:cNvSpPr txBox="1"/>
          <p:nvPr/>
        </p:nvSpPr>
        <p:spPr>
          <a:xfrm>
            <a:off x="731520" y="411480"/>
            <a:ext cx="6858000" cy="292608"/>
          </a:xfrm>
          <a:prstGeom prst="rect">
            <a:avLst/>
          </a:prstGeom>
          <a:noFill/>
          <a:ln>
            <a:noFill/>
          </a:ln>
        </p:spPr>
        <p:txBody>
          <a:bodyPr wrap="none" lIns="0" rIns="0" tIns="0" bIns="0" anchor="ctr"/>
          <a:lstStyle/>
          <a:p>
            <a:pPr algn="l"/>
            <a:r>
              <a:rPr lang="en-US" sz="1300" b="1">
                <a:solidFill>
                  <a:srgbClr val="326F60"/>
                </a:solidFill>
                <a:latin typeface="Arial"/>
              </a:rPr>
              <a:t>NEXT STEPS</a:t>
            </a:r>
            <a:endParaRPr lang="en-US" sz="1300"/>
          </a:p>
        </p:txBody>
      </p:sp>
      <p:sp>
        <p:nvSpPr>
          <p:cNvPr id="3" name="Text 3"/>
          <p:cNvSpPr txBox="1"/>
          <p:nvPr/>
        </p:nvSpPr>
        <p:spPr>
          <a:xfrm>
            <a:off x="731520" y="932688"/>
            <a:ext cx="10698480" cy="640080"/>
          </a:xfrm>
          <a:prstGeom prst="rect">
            <a:avLst/>
          </a:prstGeom>
          <a:noFill/>
          <a:ln>
            <a:noFill/>
          </a:ln>
        </p:spPr>
        <p:txBody>
          <a:bodyPr wrap="none" lIns="0" rIns="0" tIns="0" bIns="0" anchor="ctr"/>
          <a:lstStyle/>
          <a:p>
            <a:pPr algn="l"/>
            <a:r>
              <a:rPr lang="en-US" sz="3500" b="1">
                <a:solidFill>
                  <a:srgbClr val="17232C"/>
                </a:solidFill>
                <a:latin typeface="Arial"/>
              </a:rPr>
              <a:t>Keep these references close</a:t>
            </a:r>
            <a:endParaRPr lang="en-US" sz="3500"/>
          </a:p>
        </p:txBody>
      </p:sp>
      <p:sp>
        <p:nvSpPr>
          <p:cNvPr id="4" name="Rule 4"/>
          <p:cNvSpPr/>
          <p:nvPr/>
        </p:nvSpPr>
        <p:spPr>
          <a:xfrm>
            <a:off x="731520" y="1700784"/>
            <a:ext cx="10698480" cy="0"/>
          </a:xfrm>
          <a:prstGeom prst="line">
            <a:avLst/>
          </a:prstGeom>
          <a:ln w="15240">
            <a:solidFill>
              <a:srgbClr val="BFC8C4"/>
            </a:solidFill>
          </a:ln>
        </p:spPr>
      </p:sp>
      <p:sp>
        <p:nvSpPr>
          <p:cNvPr id="5" name="Text 5"/>
          <p:cNvSpPr txBox="1"/>
          <p:nvPr/>
        </p:nvSpPr>
        <p:spPr>
          <a:xfrm>
            <a:off x="804672" y="2029968"/>
            <a:ext cx="3063240" cy="432816"/>
          </a:xfrm>
          <a:prstGeom prst="rect">
            <a:avLst/>
          </a:prstGeom>
          <a:noFill/>
          <a:ln>
            <a:noFill/>
          </a:ln>
        </p:spPr>
        <p:txBody>
          <a:bodyPr wrap="none" lIns="0" rIns="0" tIns="0" bIns="0" anchor="ctr"/>
          <a:lstStyle/>
          <a:p>
            <a:pPr algn="l"/>
            <a:r>
              <a:rPr lang="en-US" sz="2400" b="1">
                <a:solidFill>
                  <a:srgbClr val="326F60"/>
                </a:solidFill>
                <a:latin typeface="Arial"/>
              </a:rPr>
              <a:t>Git</a:t>
            </a:r>
            <a:endParaRPr lang="en-US" sz="2400"/>
          </a:p>
        </p:txBody>
      </p:sp>
      <p:sp>
        <p:nvSpPr>
          <p:cNvPr id="6" name="Text 6"/>
          <p:cNvSpPr txBox="1"/>
          <p:nvPr/>
        </p:nvSpPr>
        <p:spPr>
          <a:xfrm>
            <a:off x="4041648" y="2061972"/>
            <a:ext cx="7242048" cy="378714"/>
          </a:xfrm>
          <a:prstGeom prst="rect">
            <a:avLst/>
          </a:prstGeom>
          <a:noFill/>
          <a:ln>
            <a:noFill/>
          </a:ln>
        </p:spPr>
        <p:txBody>
          <a:bodyPr wrap="none" lIns="0" rIns="0" tIns="0" bIns="0" anchor="ctr"/>
          <a:lstStyle/>
          <a:p>
            <a:pPr algn="l"/>
            <a:r>
              <a:rPr lang="en-US" sz="2100">
                <a:solidFill>
                  <a:srgbClr val="17232C"/>
                </a:solidFill>
                <a:latin typeface="Arial"/>
              </a:rPr>
              <a:t>git-scm.com/book</a:t>
            </a:r>
            <a:endParaRPr lang="en-US" sz="2100"/>
          </a:p>
        </p:txBody>
      </p:sp>
      <p:sp>
        <p:nvSpPr>
          <p:cNvPr id="7" name="Rule 7"/>
          <p:cNvSpPr/>
          <p:nvPr/>
        </p:nvSpPr>
        <p:spPr>
          <a:xfrm>
            <a:off x="804672" y="2642616"/>
            <a:ext cx="10579608" cy="0"/>
          </a:xfrm>
          <a:prstGeom prst="line">
            <a:avLst/>
          </a:prstGeom>
          <a:ln w="12700">
            <a:solidFill>
              <a:srgbClr val="BFC8C4"/>
            </a:solidFill>
          </a:ln>
        </p:spPr>
      </p:sp>
      <p:sp>
        <p:nvSpPr>
          <p:cNvPr id="8" name="Text 8"/>
          <p:cNvSpPr txBox="1"/>
          <p:nvPr/>
        </p:nvSpPr>
        <p:spPr>
          <a:xfrm>
            <a:off x="804672" y="2825496"/>
            <a:ext cx="3063240" cy="432816"/>
          </a:xfrm>
          <a:prstGeom prst="rect">
            <a:avLst/>
          </a:prstGeom>
          <a:noFill/>
          <a:ln>
            <a:noFill/>
          </a:ln>
        </p:spPr>
        <p:txBody>
          <a:bodyPr wrap="none" lIns="0" rIns="0" tIns="0" bIns="0" anchor="ctr"/>
          <a:lstStyle/>
          <a:p>
            <a:pPr algn="l"/>
            <a:r>
              <a:rPr lang="en-US" sz="2400" b="1">
                <a:solidFill>
                  <a:srgbClr val="326F60"/>
                </a:solidFill>
                <a:latin typeface="Arial"/>
              </a:rPr>
              <a:t>GitHub</a:t>
            </a:r>
            <a:endParaRPr lang="en-US" sz="2400"/>
          </a:p>
        </p:txBody>
      </p:sp>
      <p:sp>
        <p:nvSpPr>
          <p:cNvPr id="9" name="Text 9"/>
          <p:cNvSpPr txBox="1"/>
          <p:nvPr/>
        </p:nvSpPr>
        <p:spPr>
          <a:xfrm>
            <a:off x="4041648" y="2857500"/>
            <a:ext cx="7242048" cy="378714"/>
          </a:xfrm>
          <a:prstGeom prst="rect">
            <a:avLst/>
          </a:prstGeom>
          <a:noFill/>
          <a:ln>
            <a:noFill/>
          </a:ln>
        </p:spPr>
        <p:txBody>
          <a:bodyPr wrap="none" lIns="0" rIns="0" tIns="0" bIns="0" anchor="ctr"/>
          <a:lstStyle/>
          <a:p>
            <a:pPr algn="l"/>
            <a:r>
              <a:rPr lang="en-US" sz="2100">
                <a:solidFill>
                  <a:srgbClr val="17232C"/>
                </a:solidFill>
                <a:latin typeface="Arial"/>
              </a:rPr>
              <a:t>docs.github.com</a:t>
            </a:r>
            <a:endParaRPr lang="en-US" sz="2100"/>
          </a:p>
        </p:txBody>
      </p:sp>
      <p:sp>
        <p:nvSpPr>
          <p:cNvPr id="10" name="Rule 10"/>
          <p:cNvSpPr/>
          <p:nvPr/>
        </p:nvSpPr>
        <p:spPr>
          <a:xfrm>
            <a:off x="804672" y="3438144"/>
            <a:ext cx="10579608" cy="0"/>
          </a:xfrm>
          <a:prstGeom prst="line">
            <a:avLst/>
          </a:prstGeom>
          <a:ln w="12700">
            <a:solidFill>
              <a:srgbClr val="BFC8C4"/>
            </a:solidFill>
          </a:ln>
        </p:spPr>
      </p:sp>
      <p:sp>
        <p:nvSpPr>
          <p:cNvPr id="11" name="Text 11"/>
          <p:cNvSpPr txBox="1"/>
          <p:nvPr/>
        </p:nvSpPr>
        <p:spPr>
          <a:xfrm>
            <a:off x="804672" y="3621024"/>
            <a:ext cx="3063240" cy="432816"/>
          </a:xfrm>
          <a:prstGeom prst="rect">
            <a:avLst/>
          </a:prstGeom>
          <a:noFill/>
          <a:ln>
            <a:noFill/>
          </a:ln>
        </p:spPr>
        <p:txBody>
          <a:bodyPr wrap="none" lIns="0" rIns="0" tIns="0" bIns="0" anchor="ctr"/>
          <a:lstStyle/>
          <a:p>
            <a:pPr algn="l"/>
            <a:r>
              <a:rPr lang="en-US" sz="2400" b="1">
                <a:solidFill>
                  <a:srgbClr val="326F60"/>
                </a:solidFill>
                <a:latin typeface="Arial"/>
              </a:rPr>
              <a:t>Vercel</a:t>
            </a:r>
            <a:endParaRPr lang="en-US" sz="2400"/>
          </a:p>
        </p:txBody>
      </p:sp>
      <p:sp>
        <p:nvSpPr>
          <p:cNvPr id="12" name="Text 12"/>
          <p:cNvSpPr txBox="1"/>
          <p:nvPr/>
        </p:nvSpPr>
        <p:spPr>
          <a:xfrm>
            <a:off x="4041648" y="3653028"/>
            <a:ext cx="7242048" cy="378714"/>
          </a:xfrm>
          <a:prstGeom prst="rect">
            <a:avLst/>
          </a:prstGeom>
          <a:noFill/>
          <a:ln>
            <a:noFill/>
          </a:ln>
        </p:spPr>
        <p:txBody>
          <a:bodyPr wrap="none" lIns="0" rIns="0" tIns="0" bIns="0" anchor="ctr"/>
          <a:lstStyle/>
          <a:p>
            <a:pPr algn="l"/>
            <a:r>
              <a:rPr lang="en-US" sz="2100">
                <a:solidFill>
                  <a:srgbClr val="17232C"/>
                </a:solidFill>
                <a:latin typeface="Arial"/>
              </a:rPr>
              <a:t>vercel.com/docs</a:t>
            </a:r>
            <a:endParaRPr lang="en-US" sz="2100"/>
          </a:p>
        </p:txBody>
      </p:sp>
      <p:sp>
        <p:nvSpPr>
          <p:cNvPr id="13" name="Rule 13"/>
          <p:cNvSpPr/>
          <p:nvPr/>
        </p:nvSpPr>
        <p:spPr>
          <a:xfrm>
            <a:off x="804672" y="4233672"/>
            <a:ext cx="10579608" cy="0"/>
          </a:xfrm>
          <a:prstGeom prst="line">
            <a:avLst/>
          </a:prstGeom>
          <a:ln w="12700">
            <a:solidFill>
              <a:srgbClr val="BFC8C4"/>
            </a:solidFill>
          </a:ln>
        </p:spPr>
      </p:sp>
      <p:sp>
        <p:nvSpPr>
          <p:cNvPr id="14" name="Text 14"/>
          <p:cNvSpPr txBox="1"/>
          <p:nvPr/>
        </p:nvSpPr>
        <p:spPr>
          <a:xfrm>
            <a:off x="804672" y="4416552"/>
            <a:ext cx="3063240" cy="432816"/>
          </a:xfrm>
          <a:prstGeom prst="rect">
            <a:avLst/>
          </a:prstGeom>
          <a:noFill/>
          <a:ln>
            <a:noFill/>
          </a:ln>
        </p:spPr>
        <p:txBody>
          <a:bodyPr wrap="none" lIns="0" rIns="0" tIns="0" bIns="0" anchor="ctr"/>
          <a:lstStyle/>
          <a:p>
            <a:pPr algn="l"/>
            <a:r>
              <a:rPr lang="en-US" sz="2400" b="1">
                <a:solidFill>
                  <a:srgbClr val="326F60"/>
                </a:solidFill>
                <a:latin typeface="Arial"/>
              </a:rPr>
              <a:t>Coding agents</a:t>
            </a:r>
            <a:endParaRPr lang="en-US" sz="2400"/>
          </a:p>
        </p:txBody>
      </p:sp>
      <p:sp>
        <p:nvSpPr>
          <p:cNvPr id="15" name="Text 15"/>
          <p:cNvSpPr txBox="1"/>
          <p:nvPr/>
        </p:nvSpPr>
        <p:spPr>
          <a:xfrm>
            <a:off x="4041648" y="4448556"/>
            <a:ext cx="7242048" cy="378714"/>
          </a:xfrm>
          <a:prstGeom prst="rect">
            <a:avLst/>
          </a:prstGeom>
          <a:noFill/>
          <a:ln>
            <a:noFill/>
          </a:ln>
        </p:spPr>
        <p:txBody>
          <a:bodyPr wrap="none" lIns="0" rIns="0" tIns="0" bIns="0" anchor="ctr"/>
          <a:lstStyle/>
          <a:p>
            <a:pPr algn="l"/>
            <a:r>
              <a:rPr lang="en-US" sz="2100">
                <a:solidFill>
                  <a:srgbClr val="17232C"/>
                </a:solidFill>
                <a:latin typeface="Arial"/>
              </a:rPr>
              <a:t>openai.com/codex · code.claude.com/docs</a:t>
            </a:r>
            <a:endParaRPr lang="en-US" sz="2100"/>
          </a:p>
        </p:txBody>
      </p:sp>
      <p:sp>
        <p:nvSpPr>
          <p:cNvPr id="16" name="Rule 16"/>
          <p:cNvSpPr/>
          <p:nvPr/>
        </p:nvSpPr>
        <p:spPr>
          <a:xfrm>
            <a:off x="804672" y="5029200"/>
            <a:ext cx="10579608" cy="0"/>
          </a:xfrm>
          <a:prstGeom prst="line">
            <a:avLst/>
          </a:prstGeom>
          <a:ln w="12700">
            <a:solidFill>
              <a:srgbClr val="BFC8C4"/>
            </a:solidFill>
          </a:ln>
        </p:spPr>
      </p:sp>
      <p:sp>
        <p:nvSpPr>
          <p:cNvPr id="17" name="Text 17"/>
          <p:cNvSpPr txBox="1"/>
          <p:nvPr/>
        </p:nvSpPr>
        <p:spPr>
          <a:xfrm>
            <a:off x="804672" y="5212080"/>
            <a:ext cx="3063240" cy="432816"/>
          </a:xfrm>
          <a:prstGeom prst="rect">
            <a:avLst/>
          </a:prstGeom>
          <a:noFill/>
          <a:ln>
            <a:noFill/>
          </a:ln>
        </p:spPr>
        <p:txBody>
          <a:bodyPr wrap="none" lIns="0" rIns="0" tIns="0" bIns="0" anchor="ctr"/>
          <a:lstStyle/>
          <a:p>
            <a:pPr algn="l"/>
            <a:r>
              <a:rPr lang="en-US" sz="2400" b="1">
                <a:solidFill>
                  <a:srgbClr val="326F60"/>
                </a:solidFill>
                <a:latin typeface="Arial"/>
              </a:rPr>
              <a:t>Creative tools</a:t>
            </a:r>
            <a:endParaRPr lang="en-US" sz="2400"/>
          </a:p>
        </p:txBody>
      </p:sp>
      <p:sp>
        <p:nvSpPr>
          <p:cNvPr id="18" name="Text 18"/>
          <p:cNvSpPr txBox="1"/>
          <p:nvPr/>
        </p:nvSpPr>
        <p:spPr>
          <a:xfrm>
            <a:off x="4041648" y="5244084"/>
            <a:ext cx="7242048" cy="378714"/>
          </a:xfrm>
          <a:prstGeom prst="rect">
            <a:avLst/>
          </a:prstGeom>
          <a:noFill/>
          <a:ln>
            <a:noFill/>
          </a:ln>
        </p:spPr>
        <p:txBody>
          <a:bodyPr wrap="none" lIns="0" rIns="0" tIns="0" bIns="0" anchor="ctr"/>
          <a:lstStyle/>
          <a:p>
            <a:pPr algn="l"/>
            <a:r>
              <a:rPr lang="en-US" sz="2100">
                <a:solidFill>
                  <a:srgbClr val="17232C"/>
                </a:solidFill>
                <a:latin typeface="Arial"/>
              </a:rPr>
              <a:t>higgsfield.ai/apps</a:t>
            </a:r>
            <a:endParaRPr lang="en-US" sz="2100"/>
          </a:p>
        </p:txBody>
      </p:sp>
      <p:sp>
        <p:nvSpPr>
          <p:cNvPr id="19" name="Rule 19"/>
          <p:cNvSpPr/>
          <p:nvPr/>
        </p:nvSpPr>
        <p:spPr>
          <a:xfrm>
            <a:off x="804672" y="5824728"/>
            <a:ext cx="10579608" cy="0"/>
          </a:xfrm>
          <a:prstGeom prst="line">
            <a:avLst/>
          </a:prstGeom>
          <a:ln w="12700">
            <a:solidFill>
              <a:srgbClr val="BFC8C4"/>
            </a:solidFill>
          </a:ln>
        </p:spPr>
      </p:sp>
      <p:sp>
        <p:nvSpPr>
          <p:cNvPr id="20" name="Text 20"/>
          <p:cNvSpPr txBox="1"/>
          <p:nvPr/>
        </p:nvSpPr>
        <p:spPr>
          <a:xfrm>
            <a:off x="804672" y="6016752"/>
            <a:ext cx="10515600" cy="324612"/>
          </a:xfrm>
          <a:prstGeom prst="rect">
            <a:avLst/>
          </a:prstGeom>
          <a:noFill/>
          <a:ln>
            <a:noFill/>
          </a:ln>
        </p:spPr>
        <p:txBody>
          <a:bodyPr wrap="none" lIns="0" rIns="0" tIns="0" bIns="0" anchor="ctr"/>
          <a:lstStyle/>
          <a:p>
            <a:pPr algn="l"/>
            <a:r>
              <a:rPr lang="en-US" sz="1800" b="1">
                <a:solidFill>
                  <a:srgbClr val="326F60"/>
                </a:solidFill>
                <a:latin typeface="Arial"/>
              </a:rPr>
              <a:t>Choose the tool by the task. Keep the result inspectable.</a:t>
            </a:r>
            <a:endParaRPr lang="en-US" sz="1800"/>
          </a:p>
        </p:txBody>
      </p:sp>
      <p:pic>
        <p:nvPicPr>
          <p:cNvPr id="21" name="Image 21"/>
          <p:cNvPicPr>
            <a:picLocks noChangeAspect="1"/>
          </p:cNvPicPr>
          <p:nvPr/>
        </p:nvPicPr>
        <p:blipFill>
          <a:blip r:embed="rId2"/>
          <a:stretch>
            <a:fillRect/>
          </a:stretch>
        </p:blipFill>
        <p:spPr>
          <a:xfrm>
            <a:off x="8311896" y="365760"/>
            <a:ext cx="347472" cy="347472"/>
          </a:xfrm>
          <a:prstGeom prst="rect">
            <a:avLst/>
          </a:prstGeom>
        </p:spPr>
      </p:pic>
      <p:pic>
        <p:nvPicPr>
          <p:cNvPr id="22" name="Image 22"/>
          <p:cNvPicPr>
            <a:picLocks noChangeAspect="1"/>
          </p:cNvPicPr>
          <p:nvPr/>
        </p:nvPicPr>
        <p:blipFill>
          <a:blip r:embed="rId3"/>
          <a:stretch>
            <a:fillRect/>
          </a:stretch>
        </p:blipFill>
        <p:spPr>
          <a:xfrm>
            <a:off x="8750808" y="365760"/>
            <a:ext cx="347472" cy="347472"/>
          </a:xfrm>
          <a:prstGeom prst="rect">
            <a:avLst/>
          </a:prstGeom>
        </p:spPr>
      </p:pic>
      <p:pic>
        <p:nvPicPr>
          <p:cNvPr id="23" name="Image 23"/>
          <p:cNvPicPr>
            <a:picLocks noChangeAspect="1"/>
          </p:cNvPicPr>
          <p:nvPr/>
        </p:nvPicPr>
        <p:blipFill>
          <a:blip r:embed="rId4"/>
          <a:stretch>
            <a:fillRect/>
          </a:stretch>
        </p:blipFill>
        <p:spPr>
          <a:xfrm>
            <a:off x="9189720" y="365760"/>
            <a:ext cx="347472" cy="347472"/>
          </a:xfrm>
          <a:prstGeom prst="rect">
            <a:avLst/>
          </a:prstGeom>
        </p:spPr>
      </p:pic>
      <p:pic>
        <p:nvPicPr>
          <p:cNvPr id="24" name="Image 24"/>
          <p:cNvPicPr>
            <a:picLocks noChangeAspect="1"/>
          </p:cNvPicPr>
          <p:nvPr/>
        </p:nvPicPr>
        <p:blipFill>
          <a:blip r:embed="rId5"/>
          <a:stretch>
            <a:fillRect/>
          </a:stretch>
        </p:blipFill>
        <p:spPr>
          <a:xfrm>
            <a:off x="9628632" y="365760"/>
            <a:ext cx="347472" cy="347472"/>
          </a:xfrm>
          <a:prstGeom prst="rect">
            <a:avLst/>
          </a:prstGeom>
        </p:spPr>
      </p:pic>
      <p:pic>
        <p:nvPicPr>
          <p:cNvPr id="25" name="Image 25"/>
          <p:cNvPicPr>
            <a:picLocks noChangeAspect="1"/>
          </p:cNvPicPr>
          <p:nvPr/>
        </p:nvPicPr>
        <p:blipFill>
          <a:blip r:embed="rId6"/>
          <a:stretch>
            <a:fillRect/>
          </a:stretch>
        </p:blipFill>
        <p:spPr>
          <a:xfrm>
            <a:off x="10067544" y="365760"/>
            <a:ext cx="347472" cy="347472"/>
          </a:xfrm>
          <a:prstGeom prst="rect">
            <a:avLst/>
          </a:prstGeom>
        </p:spPr>
      </p:pic>
      <p:pic>
        <p:nvPicPr>
          <p:cNvPr id="26" name="Image 26"/>
          <p:cNvPicPr>
            <a:picLocks noChangeAspect="1"/>
          </p:cNvPicPr>
          <p:nvPr/>
        </p:nvPicPr>
        <p:blipFill>
          <a:blip r:embed="rId7"/>
          <a:stretch>
            <a:fillRect/>
          </a:stretch>
        </p:blipFill>
        <p:spPr>
          <a:xfrm>
            <a:off x="10506456" y="365760"/>
            <a:ext cx="347472" cy="347472"/>
          </a:xfrm>
          <a:prstGeom prst="rect">
            <a:avLst/>
          </a:prstGeom>
        </p:spPr>
      </p:pic>
      <p:pic>
        <p:nvPicPr>
          <p:cNvPr id="27" name="Image 27"/>
          <p:cNvPicPr>
            <a:picLocks noChangeAspect="1"/>
          </p:cNvPicPr>
          <p:nvPr/>
        </p:nvPicPr>
        <p:blipFill>
          <a:blip r:embed="rId8"/>
          <a:stretch>
            <a:fillRect/>
          </a:stretch>
        </p:blipFill>
        <p:spPr>
          <a:xfrm>
            <a:off x="10945368" y="365760"/>
            <a:ext cx="347472" cy="347472"/>
          </a:xfrm>
          <a:prstGeom prst="rect">
            <a:avLst/>
          </a:prstGeom>
        </p:spPr>
      </p:pic>
      <p:sp>
        <p:nvSpPr>
          <p:cNvPr id="28" name="Text 28"/>
          <p:cNvSpPr txBox="1"/>
          <p:nvPr/>
        </p:nvSpPr>
        <p:spPr>
          <a:xfrm>
            <a:off x="11018520" y="6464808"/>
            <a:ext cx="502920" cy="292608"/>
          </a:xfrm>
          <a:prstGeom prst="rect">
            <a:avLst/>
          </a:prstGeom>
          <a:noFill/>
          <a:ln>
            <a:noFill/>
          </a:ln>
        </p:spPr>
        <p:txBody>
          <a:bodyPr wrap="none" lIns="0" rIns="0" tIns="0" bIns="0" anchor="ctr"/>
          <a:lstStyle/>
          <a:p>
            <a:pPr algn="l"/>
            <a:r>
              <a:rPr lang="en-US" sz="1000">
                <a:solidFill>
                  <a:srgbClr val="5F6B70"/>
                </a:solidFill>
                <a:latin typeface="Arial"/>
              </a:rPr>
              <a:t>109</a:t>
            </a:r>
            <a:endParaRPr lang="en-US" sz="1000"/>
          </a:p>
        </p:txBody>
      </p:sp>
    </p:spTree>
  </p:cSld>
  <p:clrMapOvr>
    <a:masterClrMapping/>
  </p:clrMapOvr>
</p:sld>
</file>

<file path=ppt/theme/theme1.xml><?xml version="1.0" encoding="utf-8"?>
<a:theme xmlns:a="http://schemas.openxmlformats.org/drawingml/2006/main" name="Course 4">
  <a:themeElements>
    <a:clrScheme name="Course">
      <a:dk1>
        <a:srgbClr val="17223A"/>
      </a:dk1>
      <a:lt1>
        <a:srgbClr val="FFFFFF"/>
      </a:lt1>
      <a:dk2>
        <a:srgbClr val="233149"/>
      </a:dk2>
      <a:lt2>
        <a:srgbClr val="F7F7F7"/>
      </a:lt2>
      <a:accent1>
        <a:srgbClr val="148C70"/>
      </a:accent1>
      <a:accent2>
        <a:srgbClr val="7755BB"/>
      </a:accent2>
      <a:accent3>
        <a:srgbClr val="FFAB91"/>
      </a:accent3>
      <a:accent4>
        <a:srgbClr val="D8F3E7"/>
      </a:accent4>
      <a:accent5>
        <a:srgbClr val="EAE4FA"/>
      </a:accent5>
      <a:accent6>
        <a:srgbClr val="FFF9F1"/>
      </a:accent6>
      <a:hlink>
        <a:srgbClr val="148C70"/>
      </a:hlink>
      <a:folHlink>
        <a:srgbClr val="7755BB"/>
      </a:folHlink>
    </a:clrScheme>
    <a:fontScheme name="Course">
      <a:majorFont>
        <a:latin typeface="Arial"/>
      </a:majorFont>
      <a:minorFont>
        <a:latin typeface="Arial"/>
      </a:minorFont>
    </a:fontScheme>
    <a:fmtScheme name="Course">
      <a:fillStyleLst>
        <a:solidFill>
          <a:schemeClr val="accent1"/>
        </a:solidFill>
      </a:fillStyleLst>
      <a:lnStyleLst>
        <a:ln w="9525">
          <a:solidFill>
            <a:schemeClr val="accent1"/>
          </a:solidFill>
        </a:ln>
      </a:lnStyleLst>
      <a:effectStyleLst>
        <a:effectStyle>
          <a:effectLst/>
        </a:effectStyle>
      </a:effectStyleLst>
      <a:bgFillStyleLst>
        <a:solidFill>
          <a:schemeClr val="lt1"/>
        </a:solidFill>
      </a:bgFillStyleLst>
    </a:fmtScheme>
  </a:themeElements>
</a:theme>
</file>